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8">
          <p15:clr>
            <a:srgbClr val="A4A3A4"/>
          </p15:clr>
        </p15:guide>
        <p15:guide id="2" orient="horz" pos="3691">
          <p15:clr>
            <a:srgbClr val="A4A3A4"/>
          </p15:clr>
        </p15:guide>
        <p15:guide id="3" orient="horz" pos="686">
          <p15:clr>
            <a:srgbClr val="A4A3A4"/>
          </p15:clr>
        </p15:guide>
        <p15:guide id="4" orient="horz" pos="2132">
          <p15:clr>
            <a:srgbClr val="A4A3A4"/>
          </p15:clr>
        </p15:guide>
        <p15:guide id="5" orient="horz" pos="2245">
          <p15:clr>
            <a:srgbClr val="A4A3A4"/>
          </p15:clr>
        </p15:guide>
        <p15:guide id="6" orient="horz" pos="1791">
          <p15:clr>
            <a:srgbClr val="A4A3A4"/>
          </p15:clr>
        </p15:guide>
        <p15:guide id="7" orient="horz" pos="2727">
          <p15:clr>
            <a:srgbClr val="A4A3A4"/>
          </p15:clr>
        </p15:guide>
        <p15:guide id="8" orient="horz" pos="289">
          <p15:clr>
            <a:srgbClr val="A4A3A4"/>
          </p15:clr>
        </p15:guide>
        <p15:guide id="9" orient="horz" pos="913">
          <p15:clr>
            <a:srgbClr val="A4A3A4"/>
          </p15:clr>
        </p15:guide>
        <p15:guide id="10" orient="horz" pos="856">
          <p15:clr>
            <a:srgbClr val="A4A3A4"/>
          </p15:clr>
        </p15:guide>
        <p15:guide id="11" orient="horz" pos="4088">
          <p15:clr>
            <a:srgbClr val="A4A3A4"/>
          </p15:clr>
        </p15:guide>
        <p15:guide id="12" orient="horz" pos="487">
          <p15:clr>
            <a:srgbClr val="A4A3A4"/>
          </p15:clr>
        </p15:guide>
        <p15:guide id="13" orient="horz" pos="3889">
          <p15:clr>
            <a:srgbClr val="A4A3A4"/>
          </p15:clr>
        </p15:guide>
        <p15:guide id="14" orient="horz" pos="1083">
          <p15:clr>
            <a:srgbClr val="A4A3A4"/>
          </p15:clr>
        </p15:guide>
        <p15:guide id="15" pos="2937">
          <p15:clr>
            <a:srgbClr val="A4A3A4"/>
          </p15:clr>
        </p15:guide>
        <p15:guide id="16" pos="272">
          <p15:clr>
            <a:srgbClr val="A4A3A4"/>
          </p15:clr>
        </p15:guide>
        <p15:guide id="17" pos="5602">
          <p15:clr>
            <a:srgbClr val="A4A3A4"/>
          </p15:clr>
        </p15:guide>
        <p15:guide id="18" pos="2993">
          <p15:clr>
            <a:srgbClr val="A4A3A4"/>
          </p15:clr>
        </p15:guide>
        <p15:guide id="19" pos="2880">
          <p15:clr>
            <a:srgbClr val="A4A3A4"/>
          </p15:clr>
        </p15:guide>
        <p15:guide id="20" pos="1576">
          <p15:clr>
            <a:srgbClr val="A4A3A4"/>
          </p15:clr>
        </p15:guide>
        <p15:guide id="21" pos="3589">
          <p15:clr>
            <a:srgbClr val="A4A3A4"/>
          </p15:clr>
        </p15:guide>
        <p15:guide id="22" pos="4921">
          <p15:clr>
            <a:srgbClr val="A4A3A4"/>
          </p15:clr>
        </p15:guide>
        <p15:guide id="23" pos="1519">
          <p15:clr>
            <a:srgbClr val="A4A3A4"/>
          </p15:clr>
        </p15:guide>
        <p15:guide id="24" pos="5261">
          <p15:clr>
            <a:srgbClr val="A4A3A4"/>
          </p15:clr>
        </p15:guide>
        <p15:guide id="25" pos="8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1E3C"/>
    <a:srgbClr val="DDDDDD"/>
    <a:srgbClr val="89A400"/>
    <a:srgbClr val="0080B4"/>
    <a:srgbClr val="C6EE00"/>
    <a:srgbClr val="99CCFF"/>
    <a:srgbClr val="0066FF"/>
    <a:srgbClr val="005374"/>
    <a:srgbClr val="C0C0C0"/>
    <a:srgbClr val="FFF0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7" autoAdjust="0"/>
    <p:restoredTop sz="93943" autoAdjust="0"/>
  </p:normalViewPr>
  <p:slideViewPr>
    <p:cSldViewPr>
      <p:cViewPr varScale="1">
        <p:scale>
          <a:sx n="81" d="100"/>
          <a:sy n="81" d="100"/>
        </p:scale>
        <p:origin x="1531" y="77"/>
      </p:cViewPr>
      <p:guideLst>
        <p:guide orient="horz" pos="2188"/>
        <p:guide orient="horz" pos="3691"/>
        <p:guide orient="horz" pos="686"/>
        <p:guide orient="horz" pos="2132"/>
        <p:guide orient="horz" pos="2245"/>
        <p:guide orient="horz" pos="1791"/>
        <p:guide orient="horz" pos="2727"/>
        <p:guide orient="horz" pos="289"/>
        <p:guide orient="horz" pos="913"/>
        <p:guide orient="horz" pos="856"/>
        <p:guide orient="horz" pos="4088"/>
        <p:guide orient="horz" pos="487"/>
        <p:guide orient="horz" pos="3889"/>
        <p:guide orient="horz" pos="1083"/>
        <p:guide pos="2937"/>
        <p:guide pos="272"/>
        <p:guide pos="5602"/>
        <p:guide pos="2993"/>
        <p:guide pos="2880"/>
        <p:guide pos="1576"/>
        <p:guide pos="3589"/>
        <p:guide pos="4921"/>
        <p:guide pos="1519"/>
        <p:guide pos="5261"/>
        <p:guide pos="8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-3029" y="-101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294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3402E584-50A5-46BB-B2D0-3650314BBAE5}" type="datetimeFigureOut">
              <a:rPr lang="de-DE" smtClean="0"/>
              <a:pPr/>
              <a:t>29.09.2023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009F5E52-EC53-475C-AD37-C9616C45991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5024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defTabSz="955731">
              <a:defRPr sz="1300"/>
            </a:lvl1pPr>
          </a:lstStyle>
          <a:p>
            <a:endParaRPr lang="de-DE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94" y="0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 defTabSz="955731">
              <a:defRPr sz="1300"/>
            </a:lvl1pPr>
          </a:lstStyle>
          <a:p>
            <a:endParaRPr lang="de-DE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4" y="4714653"/>
            <a:ext cx="5438748" cy="4466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30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defTabSz="955731">
              <a:defRPr sz="1300"/>
            </a:lvl1pPr>
          </a:lstStyle>
          <a:p>
            <a:endParaRPr lang="de-DE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94" y="942930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defTabSz="955731">
              <a:defRPr sz="1300"/>
            </a:lvl1pPr>
          </a:lstStyle>
          <a:p>
            <a:fld id="{E4AA6088-1FF0-4E53-845C-EFEDD1C948F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067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31799" y="0"/>
            <a:ext cx="5310331" cy="998730"/>
          </a:xfrm>
        </p:spPr>
        <p:txBody>
          <a:bodyPr/>
          <a:lstStyle>
            <a:lvl1pPr>
              <a:defRPr sz="2000"/>
            </a:lvl1pPr>
          </a:lstStyle>
          <a:p>
            <a:r>
              <a:rPr lang="de-DE" dirty="0"/>
              <a:t>Titelmasterformat durch </a:t>
            </a:r>
            <a:br>
              <a:rPr lang="de-DE" dirty="0"/>
            </a:br>
            <a:r>
              <a:rPr lang="de-DE" dirty="0"/>
              <a:t>Klicken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16" name="Rechteck 15"/>
          <p:cNvSpPr/>
          <p:nvPr userDrawn="1"/>
        </p:nvSpPr>
        <p:spPr>
          <a:xfrm>
            <a:off x="2186736" y="5499230"/>
            <a:ext cx="3330370" cy="10801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aphicFrame>
        <p:nvGraphicFramePr>
          <p:cNvPr id="20" name="Tabelle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95934017"/>
              </p:ext>
            </p:extLst>
          </p:nvPr>
        </p:nvGraphicFramePr>
        <p:xfrm>
          <a:off x="2245551" y="5573510"/>
          <a:ext cx="3361564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7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02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DE" sz="16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sym typeface="Wingdings 2"/>
                        </a:rPr>
                        <a:t></a:t>
                      </a:r>
                      <a:endParaRPr lang="de-DE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45720" marR="45720" anchor="ctr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Projektarbeit</a:t>
                      </a: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sym typeface="Wingdings 2"/>
                        </a:rPr>
                        <a:t></a:t>
                      </a:r>
                      <a:endParaRPr lang="de-DE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err="1"/>
                        <a:t>theoretical</a:t>
                      </a:r>
                      <a:endParaRPr lang="de-DE" sz="14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6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sym typeface="Wingdings 2"/>
                        </a:rPr>
                        <a:t></a:t>
                      </a:r>
                      <a:endParaRPr lang="de-DE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45720" marR="45720" anchor="ctr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sym typeface="Wingdings 2"/>
                        </a:rPr>
                        <a:t></a:t>
                      </a:r>
                      <a:endParaRPr lang="de-DE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simulative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6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sym typeface="Wingdings 2"/>
                        </a:rPr>
                        <a:t></a:t>
                      </a:r>
                      <a:endParaRPr lang="de-DE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45720" marR="45720" anchor="ctr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sym typeface="Wingdings 2"/>
                        </a:rPr>
                        <a:t></a:t>
                      </a:r>
                      <a:endParaRPr lang="de-DE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experimental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705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31799" y="0"/>
            <a:ext cx="5310331" cy="998730"/>
          </a:xfrm>
        </p:spPr>
        <p:txBody>
          <a:bodyPr/>
          <a:lstStyle>
            <a:lvl1pPr>
              <a:defRPr sz="2000"/>
            </a:lvl1pPr>
          </a:lstStyle>
          <a:p>
            <a:r>
              <a:rPr lang="de-DE" dirty="0"/>
              <a:t>Titelmasterformat durch </a:t>
            </a:r>
            <a:br>
              <a:rPr lang="de-DE" dirty="0"/>
            </a:br>
            <a:r>
              <a:rPr lang="de-DE" dirty="0"/>
              <a:t>Klicken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237185" y="5004175"/>
            <a:ext cx="2700301" cy="315035"/>
          </a:xfrm>
          <a:prstGeom prst="rect">
            <a:avLst/>
          </a:prstGeom>
        </p:spPr>
        <p:txBody>
          <a:bodyPr anchor="ctr"/>
          <a:lstStyle>
            <a:lvl1pPr>
              <a:defRPr sz="1400"/>
            </a:lvl1pPr>
          </a:lstStyle>
          <a:p>
            <a:pPr lvl="0"/>
            <a:r>
              <a:rPr lang="de-DE" dirty="0"/>
              <a:t>Titel Vorname Name</a:t>
            </a:r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2" hasCustomPrompt="1"/>
          </p:nvPr>
        </p:nvSpPr>
        <p:spPr>
          <a:xfrm>
            <a:off x="7947375" y="5701753"/>
            <a:ext cx="1061610" cy="315035"/>
          </a:xfrm>
          <a:prstGeom prst="rect">
            <a:avLst/>
          </a:prstGeom>
        </p:spPr>
        <p:txBody>
          <a:bodyPr anchor="ctr"/>
          <a:lstStyle>
            <a:lvl1pPr>
              <a:defRPr sz="1400" baseline="0"/>
            </a:lvl1pPr>
          </a:lstStyle>
          <a:p>
            <a:pPr lvl="0"/>
            <a:r>
              <a:rPr lang="de-DE" dirty="0"/>
              <a:t>Durchwahl</a:t>
            </a:r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237185" y="6084295"/>
            <a:ext cx="2835315" cy="495055"/>
          </a:xfrm>
          <a:prstGeom prst="rect">
            <a:avLst/>
          </a:prstGeom>
        </p:spPr>
        <p:txBody>
          <a:bodyPr anchor="t"/>
          <a:lstStyle>
            <a:lvl1pPr>
              <a:defRPr lang="de-DE" sz="1400" dirty="0"/>
            </a:lvl1pPr>
          </a:lstStyle>
          <a:p>
            <a:pPr lvl="0"/>
            <a:r>
              <a:rPr lang="de-DE" dirty="0"/>
              <a:t>E-Mail-Link</a:t>
            </a:r>
          </a:p>
        </p:txBody>
      </p:sp>
      <p:sp>
        <p:nvSpPr>
          <p:cNvPr id="13" name="Textfeld 12"/>
          <p:cNvSpPr txBox="1"/>
          <p:nvPr userDrawn="1"/>
        </p:nvSpPr>
        <p:spPr>
          <a:xfrm>
            <a:off x="7065785" y="5705382"/>
            <a:ext cx="989373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de-DE" sz="1400" dirty="0"/>
              <a:t>0531/391-</a:t>
            </a:r>
            <a:endParaRPr lang="de-DE" sz="1600" dirty="0"/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7065785" y="5454225"/>
            <a:ext cx="945105" cy="315035"/>
          </a:xfrm>
          <a:prstGeom prst="rect">
            <a:avLst/>
          </a:prstGeom>
        </p:spPr>
        <p:txBody>
          <a:bodyPr anchor="ctr"/>
          <a:lstStyle>
            <a:lvl1pPr>
              <a:defRPr sz="1400" baseline="0"/>
            </a:lvl1pPr>
          </a:lstStyle>
          <a:p>
            <a:pPr lvl="0"/>
            <a:r>
              <a:rPr lang="de-DE" dirty="0" err="1"/>
              <a:t>Raum.Nr</a:t>
            </a:r>
            <a:r>
              <a:rPr lang="de-DE" dirty="0"/>
              <a:t>.</a:t>
            </a:r>
          </a:p>
        </p:txBody>
      </p:sp>
      <p:sp>
        <p:nvSpPr>
          <p:cNvPr id="15" name="Textfeld 14"/>
          <p:cNvSpPr txBox="1"/>
          <p:nvPr userDrawn="1"/>
        </p:nvSpPr>
        <p:spPr>
          <a:xfrm>
            <a:off x="6237185" y="5457854"/>
            <a:ext cx="761747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de-DE" sz="1400" dirty="0"/>
              <a:t>Raum:</a:t>
            </a:r>
            <a:r>
              <a:rPr lang="de-DE" sz="1400" baseline="0" dirty="0"/>
              <a:t> </a:t>
            </a:r>
            <a:endParaRPr lang="de-DE" sz="1600" dirty="0"/>
          </a:p>
        </p:txBody>
      </p:sp>
      <p:sp>
        <p:nvSpPr>
          <p:cNvPr id="18" name="Textfeld 17"/>
          <p:cNvSpPr txBox="1"/>
          <p:nvPr userDrawn="1"/>
        </p:nvSpPr>
        <p:spPr>
          <a:xfrm>
            <a:off x="6237185" y="5698300"/>
            <a:ext cx="810799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de-DE" sz="1400" dirty="0"/>
              <a:t>Telefon:</a:t>
            </a:r>
            <a:endParaRPr lang="de-DE" sz="1600" dirty="0"/>
          </a:p>
        </p:txBody>
      </p:sp>
      <p:sp>
        <p:nvSpPr>
          <p:cNvPr id="19" name="Textfeld 18"/>
          <p:cNvSpPr txBox="1"/>
          <p:nvPr userDrawn="1"/>
        </p:nvSpPr>
        <p:spPr>
          <a:xfrm>
            <a:off x="6237185" y="4554125"/>
            <a:ext cx="2713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Ansprechpartner</a:t>
            </a:r>
          </a:p>
        </p:txBody>
      </p:sp>
      <p:sp>
        <p:nvSpPr>
          <p:cNvPr id="21" name="Textfeld 20"/>
          <p:cNvSpPr txBox="1"/>
          <p:nvPr userDrawn="1"/>
        </p:nvSpPr>
        <p:spPr>
          <a:xfrm>
            <a:off x="6180655" y="3588654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BE1E3C"/>
                </a:solidFill>
              </a:rPr>
              <a:t>Beginn:</a:t>
            </a:r>
          </a:p>
        </p:txBody>
      </p:sp>
      <p:sp>
        <p:nvSpPr>
          <p:cNvPr id="23" name="Textplatzhalter 35"/>
          <p:cNvSpPr>
            <a:spLocks noGrp="1"/>
          </p:cNvSpPr>
          <p:nvPr>
            <p:ph type="body" sz="quarter" idx="20" hasCustomPrompt="1"/>
          </p:nvPr>
        </p:nvSpPr>
        <p:spPr>
          <a:xfrm>
            <a:off x="6462210" y="3971796"/>
            <a:ext cx="2025225" cy="402309"/>
          </a:xfrm>
          <a:prstGeom prst="rect">
            <a:avLst/>
          </a:prstGeom>
        </p:spPr>
        <p:txBody>
          <a:bodyPr/>
          <a:lstStyle>
            <a:lvl1pPr>
              <a:defRPr sz="1600" baseline="0"/>
            </a:lvl1pPr>
          </a:lstStyle>
          <a:p>
            <a:pPr lvl="0"/>
            <a:r>
              <a:rPr lang="de-DE" dirty="0"/>
              <a:t>Beginn bearbeiten</a:t>
            </a:r>
          </a:p>
        </p:txBody>
      </p:sp>
    </p:spTree>
    <p:extLst>
      <p:ext uri="{BB962C8B-B14F-4D97-AF65-F5344CB8AC3E}">
        <p14:creationId xmlns:p14="http://schemas.microsoft.com/office/powerpoint/2010/main" val="320250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-36512" y="818710"/>
            <a:ext cx="9180512" cy="0"/>
          </a:xfrm>
          <a:prstGeom prst="line">
            <a:avLst/>
          </a:prstGeom>
          <a:noFill/>
          <a:ln w="9525">
            <a:solidFill>
              <a:srgbClr val="BE1E3C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1799" y="98630"/>
            <a:ext cx="5310331" cy="72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grpSp>
        <p:nvGrpSpPr>
          <p:cNvPr id="13" name="Gruppieren 12"/>
          <p:cNvGrpSpPr/>
          <p:nvPr/>
        </p:nvGrpSpPr>
        <p:grpSpPr>
          <a:xfrm>
            <a:off x="5940152" y="123500"/>
            <a:ext cx="3066608" cy="612000"/>
            <a:chOff x="5940152" y="5857137"/>
            <a:chExt cx="3066608" cy="612000"/>
          </a:xfrm>
        </p:grpSpPr>
        <p:sp>
          <p:nvSpPr>
            <p:cNvPr id="14" name="Textfeld 13"/>
            <p:cNvSpPr txBox="1"/>
            <p:nvPr userDrawn="1"/>
          </p:nvSpPr>
          <p:spPr>
            <a:xfrm>
              <a:off x="5940152" y="6089521"/>
              <a:ext cx="24372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900" b="1" dirty="0"/>
                <a:t>Institute </a:t>
              </a:r>
              <a:r>
                <a:rPr lang="de-DE" sz="900" b="1" dirty="0" err="1"/>
                <a:t>for</a:t>
              </a:r>
              <a:r>
                <a:rPr lang="de-DE" sz="900" b="1" dirty="0"/>
                <a:t> Internal </a:t>
              </a:r>
              <a:r>
                <a:rPr lang="de-DE" sz="900" b="1" dirty="0" err="1"/>
                <a:t>Combustion</a:t>
              </a:r>
              <a:r>
                <a:rPr lang="de-DE" sz="900" b="1" dirty="0"/>
                <a:t> </a:t>
              </a:r>
              <a:r>
                <a:rPr lang="de-DE" sz="900" b="1" dirty="0" err="1"/>
                <a:t>Engines</a:t>
              </a:r>
              <a:r>
                <a:rPr lang="de-DE" sz="900" b="1" dirty="0"/>
                <a:t> and Fuel Cells</a:t>
              </a:r>
            </a:p>
          </p:txBody>
        </p:sp>
        <p:pic>
          <p:nvPicPr>
            <p:cNvPr id="15" name="Picture 3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8394760" y="5857137"/>
              <a:ext cx="612000" cy="61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0" name="Line 14"/>
          <p:cNvSpPr>
            <a:spLocks noChangeShapeType="1"/>
          </p:cNvSpPr>
          <p:nvPr/>
        </p:nvSpPr>
        <p:spPr bwMode="auto">
          <a:xfrm>
            <a:off x="-36512" y="6186167"/>
            <a:ext cx="9180512" cy="0"/>
          </a:xfrm>
          <a:prstGeom prst="line">
            <a:avLst/>
          </a:prstGeom>
          <a:noFill/>
          <a:ln w="9525">
            <a:solidFill>
              <a:srgbClr val="BE1E3C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pic>
        <p:nvPicPr>
          <p:cNvPr id="21" name="Picture 20" descr="TUBS_CO_70vH_150dp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061902"/>
            <a:ext cx="1762125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5787135" y="4554125"/>
            <a:ext cx="3237017" cy="2025225"/>
          </a:xfrm>
          <a:prstGeom prst="rect">
            <a:avLst/>
          </a:prstGeom>
          <a:solidFill>
            <a:schemeClr val="bg1">
              <a:lumMod val="85000"/>
            </a:schemeClr>
          </a:solidFill>
          <a:ln w="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endParaRPr lang="de-DE" dirty="0">
              <a:solidFill>
                <a:schemeClr val="accent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0500" indent="-1889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361950" indent="-16986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542925" indent="-1793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742950" indent="-198438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1200150" indent="-198438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1657350" indent="-198438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114550" indent="-198438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2571750" indent="-198438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arne.schweinitz@tu-bs.de" TargetMode="Externa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pieren 16"/>
          <p:cNvGrpSpPr/>
          <p:nvPr/>
        </p:nvGrpSpPr>
        <p:grpSpPr>
          <a:xfrm>
            <a:off x="2231740" y="5545412"/>
            <a:ext cx="2055035" cy="1043230"/>
            <a:chOff x="161510" y="4877571"/>
            <a:chExt cx="2055035" cy="1043230"/>
          </a:xfrm>
        </p:grpSpPr>
        <p:grpSp>
          <p:nvGrpSpPr>
            <p:cNvPr id="18" name="Gruppieren 17"/>
            <p:cNvGrpSpPr/>
            <p:nvPr/>
          </p:nvGrpSpPr>
          <p:grpSpPr>
            <a:xfrm>
              <a:off x="161510" y="4877571"/>
              <a:ext cx="405045" cy="1020353"/>
              <a:chOff x="161510" y="4877571"/>
              <a:chExt cx="405045" cy="1020353"/>
            </a:xfrm>
          </p:grpSpPr>
          <p:sp>
            <p:nvSpPr>
              <p:cNvPr id="25" name="Rechteck 24"/>
              <p:cNvSpPr/>
              <p:nvPr/>
            </p:nvSpPr>
            <p:spPr>
              <a:xfrm>
                <a:off x="161510" y="4877572"/>
                <a:ext cx="389850" cy="102035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9" name="Rechteck 28"/>
              <p:cNvSpPr/>
              <p:nvPr/>
            </p:nvSpPr>
            <p:spPr>
              <a:xfrm>
                <a:off x="176705" y="4877571"/>
                <a:ext cx="3898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DE" dirty="0">
                    <a:sym typeface="Wingdings 2"/>
                  </a:rPr>
                  <a:t></a:t>
                </a:r>
                <a:endParaRPr lang="de-DE" dirty="0"/>
              </a:p>
            </p:txBody>
          </p:sp>
        </p:grpSp>
        <p:grpSp>
          <p:nvGrpSpPr>
            <p:cNvPr id="19" name="Gruppieren 18"/>
            <p:cNvGrpSpPr/>
            <p:nvPr/>
          </p:nvGrpSpPr>
          <p:grpSpPr>
            <a:xfrm>
              <a:off x="1826695" y="4877571"/>
              <a:ext cx="389850" cy="1043230"/>
              <a:chOff x="116505" y="4876377"/>
              <a:chExt cx="389850" cy="1043230"/>
            </a:xfrm>
          </p:grpSpPr>
          <p:sp>
            <p:nvSpPr>
              <p:cNvPr id="20" name="Rechteck 19"/>
              <p:cNvSpPr/>
              <p:nvPr/>
            </p:nvSpPr>
            <p:spPr>
              <a:xfrm>
                <a:off x="161510" y="4876378"/>
                <a:ext cx="324000" cy="102035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21" name="Gruppieren 20"/>
              <p:cNvGrpSpPr/>
              <p:nvPr/>
            </p:nvGrpSpPr>
            <p:grpSpPr>
              <a:xfrm>
                <a:off x="116505" y="4876377"/>
                <a:ext cx="389850" cy="1043230"/>
                <a:chOff x="116505" y="4876377"/>
                <a:chExt cx="389850" cy="1043230"/>
              </a:xfrm>
            </p:grpSpPr>
            <p:sp>
              <p:nvSpPr>
                <p:cNvPr id="22" name="Rechteck 21"/>
                <p:cNvSpPr/>
                <p:nvPr/>
              </p:nvSpPr>
              <p:spPr>
                <a:xfrm>
                  <a:off x="116505" y="5213326"/>
                  <a:ext cx="38985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de-DE" dirty="0">
                      <a:sym typeface="Wingdings 2"/>
                    </a:rPr>
                    <a:t></a:t>
                  </a:r>
                  <a:endParaRPr lang="de-DE" dirty="0"/>
                </a:p>
              </p:txBody>
            </p:sp>
            <p:sp>
              <p:nvSpPr>
                <p:cNvPr id="23" name="Rechteck 22"/>
                <p:cNvSpPr/>
                <p:nvPr/>
              </p:nvSpPr>
              <p:spPr>
                <a:xfrm>
                  <a:off x="116505" y="5550275"/>
                  <a:ext cx="38985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de-DE" dirty="0">
                      <a:sym typeface="Wingdings 2"/>
                    </a:rPr>
                    <a:t></a:t>
                  </a:r>
                  <a:endParaRPr lang="de-DE" dirty="0"/>
                </a:p>
              </p:txBody>
            </p:sp>
            <p:sp>
              <p:nvSpPr>
                <p:cNvPr id="24" name="Rechteck 23"/>
                <p:cNvSpPr/>
                <p:nvPr/>
              </p:nvSpPr>
              <p:spPr>
                <a:xfrm>
                  <a:off x="116505" y="4876377"/>
                  <a:ext cx="38985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de-DE" dirty="0">
                      <a:sym typeface="Wingdings 2"/>
                    </a:rPr>
                    <a:t></a:t>
                  </a:r>
                  <a:endParaRPr lang="de-DE" dirty="0"/>
                </a:p>
              </p:txBody>
            </p:sp>
          </p:grpSp>
        </p:grpSp>
      </p:grpSp>
      <p:sp>
        <p:nvSpPr>
          <p:cNvPr id="15" name="Textfeld 14"/>
          <p:cNvSpPr txBox="1"/>
          <p:nvPr/>
        </p:nvSpPr>
        <p:spPr>
          <a:xfrm>
            <a:off x="2325642" y="5505109"/>
            <a:ext cx="232436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2800" b="1" dirty="0">
                <a:solidFill>
                  <a:srgbClr val="C00000"/>
                </a:solidFill>
                <a:sym typeface="Wingdings 2"/>
              </a:rPr>
              <a:t></a:t>
            </a:r>
            <a:endParaRPr lang="de-DE" sz="2800" b="1" dirty="0">
              <a:solidFill>
                <a:srgbClr val="C00000"/>
              </a:solidFill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977410" y="5518280"/>
            <a:ext cx="232436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2800" b="1" dirty="0">
                <a:solidFill>
                  <a:srgbClr val="C00000"/>
                </a:solidFill>
                <a:sym typeface="Wingdings 2"/>
              </a:rPr>
              <a:t></a:t>
            </a:r>
            <a:endParaRPr lang="de-DE" sz="2800" b="1" dirty="0">
              <a:solidFill>
                <a:srgbClr val="C00000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296526" y="1088739"/>
            <a:ext cx="5220580" cy="421246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198022"/>
            <a:ext cx="5904656" cy="998730"/>
          </a:xfrm>
        </p:spPr>
        <p:txBody>
          <a:bodyPr anchor="t"/>
          <a:lstStyle/>
          <a:p>
            <a:r>
              <a:rPr lang="de-DE" sz="1700" dirty="0" err="1"/>
              <a:t>Characterisation</a:t>
            </a:r>
            <a:r>
              <a:rPr lang="de-DE" sz="1700" dirty="0"/>
              <a:t> </a:t>
            </a:r>
            <a:r>
              <a:rPr lang="de-DE" sz="1700" dirty="0" err="1"/>
              <a:t>of</a:t>
            </a:r>
            <a:r>
              <a:rPr lang="de-DE" sz="1700" dirty="0"/>
              <a:t> </a:t>
            </a:r>
            <a:r>
              <a:rPr lang="de-DE" sz="1700" dirty="0" err="1"/>
              <a:t>fuel</a:t>
            </a:r>
            <a:r>
              <a:rPr lang="de-DE" sz="1700" dirty="0"/>
              <a:t> </a:t>
            </a:r>
            <a:r>
              <a:rPr lang="de-DE" sz="1700" dirty="0" err="1"/>
              <a:t>cell</a:t>
            </a:r>
            <a:r>
              <a:rPr lang="de-DE" sz="1700" dirty="0"/>
              <a:t> </a:t>
            </a:r>
            <a:r>
              <a:rPr lang="de-DE" sz="1700" dirty="0" err="1"/>
              <a:t>battery</a:t>
            </a:r>
            <a:r>
              <a:rPr lang="de-DE" sz="1700" dirty="0"/>
              <a:t> hybrid </a:t>
            </a:r>
            <a:r>
              <a:rPr lang="de-DE" sz="1700" dirty="0" err="1"/>
              <a:t>propulsion</a:t>
            </a:r>
            <a:r>
              <a:rPr lang="de-DE" sz="1700" dirty="0"/>
              <a:t> </a:t>
            </a:r>
            <a:r>
              <a:rPr lang="de-DE" sz="1700" dirty="0" err="1"/>
              <a:t>system</a:t>
            </a:r>
            <a:r>
              <a:rPr lang="de-DE" sz="1700" dirty="0"/>
              <a:t> </a:t>
            </a:r>
            <a:r>
              <a:rPr lang="de-DE" sz="1700" dirty="0" err="1"/>
              <a:t>for</a:t>
            </a:r>
            <a:r>
              <a:rPr lang="de-DE" sz="1700" dirty="0"/>
              <a:t> a 1:10 RC </a:t>
            </a:r>
            <a:r>
              <a:rPr lang="de-DE" sz="1700" dirty="0" err="1"/>
              <a:t>car</a:t>
            </a:r>
            <a:endParaRPr lang="de-DE" sz="1700" dirty="0"/>
          </a:p>
        </p:txBody>
      </p:sp>
      <p:sp>
        <p:nvSpPr>
          <p:cNvPr id="9" name="Textplatzhalter 7"/>
          <p:cNvSpPr txBox="1">
            <a:spLocks/>
          </p:cNvSpPr>
          <p:nvPr/>
        </p:nvSpPr>
        <p:spPr>
          <a:xfrm>
            <a:off x="447393" y="2755373"/>
            <a:ext cx="4934698" cy="134763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05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361950" indent="-169863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3pPr>
            <a:lvl4pPr marL="542925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4pPr>
            <a:lvl5pPr marL="742950" indent="-198438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1200150" indent="-198438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1657350" indent="-198438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2114550" indent="-198438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2571750" indent="-198438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§"/>
            </a:pPr>
            <a:endParaRPr lang="de-DE" sz="1200" kern="0" dirty="0"/>
          </a:p>
        </p:txBody>
      </p:sp>
      <p:sp>
        <p:nvSpPr>
          <p:cNvPr id="30" name="Textfeld 29"/>
          <p:cNvSpPr txBox="1"/>
          <p:nvPr/>
        </p:nvSpPr>
        <p:spPr>
          <a:xfrm>
            <a:off x="3977410" y="6193915"/>
            <a:ext cx="232436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2800" b="1" dirty="0">
                <a:solidFill>
                  <a:srgbClr val="C00000"/>
                </a:solidFill>
                <a:sym typeface="Wingdings 2"/>
              </a:rPr>
              <a:t></a:t>
            </a:r>
            <a:endParaRPr lang="de-DE" sz="2800" b="1" dirty="0">
              <a:solidFill>
                <a:srgbClr val="C00000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380572" y="539278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38" name="Abgerundetes Rechteck 37"/>
          <p:cNvSpPr/>
          <p:nvPr/>
        </p:nvSpPr>
        <p:spPr>
          <a:xfrm>
            <a:off x="447393" y="1112343"/>
            <a:ext cx="4935256" cy="4117957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de-DE" sz="1600" b="1" dirty="0">
                <a:solidFill>
                  <a:srgbClr val="BE1E3C"/>
                </a:solidFill>
                <a:latin typeface="Arial" charset="0"/>
              </a:rPr>
              <a:t>Description</a:t>
            </a:r>
          </a:p>
          <a:p>
            <a:pPr algn="just"/>
            <a:r>
              <a:rPr lang="en-US" sz="1000" dirty="0">
                <a:solidFill>
                  <a:schemeClr val="tx1"/>
                </a:solidFill>
              </a:rPr>
              <a:t>Polymer electrolyte membrane (PEM) fuel cell drives are currently experiencing a boom, especially for applications, where large amounts of energy have to be carried along; e.g. in the field of truck and aircraft drives - batteries of the current state of the art would entail too much weight for this application. But fuel cells are also interesting for small, autonomous systems that are to have a long operating duration. Hybridization with batteries makes it possible to achieve a compromise between range, weight and responsiveness. In this project work, an off-the-shelf fuel cell system from the company Horizon Educational is to be examined for its applicability to a 1:10 RC model car.</a:t>
            </a:r>
            <a:endParaRPr lang="de-DE" sz="1050" b="1" dirty="0">
              <a:solidFill>
                <a:schemeClr val="tx1"/>
              </a:solidFill>
              <a:latin typeface="Arial" charset="0"/>
            </a:endParaRPr>
          </a:p>
          <a:p>
            <a:pPr algn="just"/>
            <a:endParaRPr lang="de-DE" sz="1600" b="1" dirty="0">
              <a:solidFill>
                <a:srgbClr val="BE1E3C"/>
              </a:solidFill>
              <a:latin typeface="Arial" charset="0"/>
            </a:endParaRPr>
          </a:p>
          <a:p>
            <a:pPr algn="just"/>
            <a:r>
              <a:rPr lang="de-DE" sz="1600" b="1" dirty="0">
                <a:solidFill>
                  <a:srgbClr val="BE1E3C"/>
                </a:solidFill>
                <a:latin typeface="Arial" charset="0"/>
              </a:rPr>
              <a:t>Research Focus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000" dirty="0">
                <a:solidFill>
                  <a:schemeClr val="tx1"/>
                </a:solidFill>
              </a:rPr>
              <a:t>Basic literature research on PEM fuel cells and hybrid drives.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000" dirty="0">
                <a:solidFill>
                  <a:schemeClr val="tx1"/>
                </a:solidFill>
              </a:rPr>
              <a:t>Conversion of a </a:t>
            </a:r>
            <a:r>
              <a:rPr lang="en-US" sz="1000" dirty="0" err="1">
                <a:solidFill>
                  <a:schemeClr val="tx1"/>
                </a:solidFill>
              </a:rPr>
              <a:t>Kyosho</a:t>
            </a:r>
            <a:r>
              <a:rPr lang="en-US" sz="1000" dirty="0">
                <a:solidFill>
                  <a:schemeClr val="tx1"/>
                </a:solidFill>
              </a:rPr>
              <a:t> LazerZX-5 model car with a fuel cell hybrid drive </a:t>
            </a:r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(Horizon H-Cell2.0).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000" dirty="0">
                <a:solidFill>
                  <a:schemeClr val="tx1"/>
                </a:solidFill>
              </a:rPr>
              <a:t>Characterization of the hybrid system in terms of performance, range and behavior.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000" b="1" dirty="0">
              <a:solidFill>
                <a:schemeClr val="tx1"/>
              </a:solidFill>
              <a:latin typeface="Arial" charset="0"/>
            </a:endParaRPr>
          </a:p>
          <a:p>
            <a:r>
              <a:rPr lang="de-DE" sz="1600" b="1" dirty="0" err="1">
                <a:solidFill>
                  <a:srgbClr val="BE1E3C"/>
                </a:solidFill>
                <a:latin typeface="Arial" charset="0"/>
              </a:rPr>
              <a:t>Requirements</a:t>
            </a:r>
            <a:r>
              <a:rPr lang="de-DE" sz="1600" b="1" dirty="0">
                <a:solidFill>
                  <a:srgbClr val="BE1E3C"/>
                </a:solidFill>
                <a:latin typeface="Arial" charset="0"/>
              </a:rPr>
              <a:t> and </a:t>
            </a:r>
            <a:r>
              <a:rPr lang="de-DE" sz="1600" b="1" dirty="0" err="1">
                <a:solidFill>
                  <a:srgbClr val="BE1E3C"/>
                </a:solidFill>
                <a:latin typeface="Arial" charset="0"/>
              </a:rPr>
              <a:t>conditions</a:t>
            </a:r>
            <a:endParaRPr lang="de-DE" sz="1600" b="1" dirty="0">
              <a:solidFill>
                <a:srgbClr val="BE1E3C"/>
              </a:solidFill>
              <a:latin typeface="Arial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000" dirty="0">
                <a:solidFill>
                  <a:schemeClr val="tx1"/>
                </a:solidFill>
              </a:rPr>
              <a:t>Very good knowledge of English, both written and spoken: The thesis should be written and presented in English.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000" dirty="0">
                <a:solidFill>
                  <a:schemeClr val="tx1"/>
                </a:solidFill>
              </a:rPr>
              <a:t>T</a:t>
            </a:r>
            <a:r>
              <a:rPr lang="en-US" sz="1000" dirty="0">
                <a:solidFill>
                  <a:schemeClr val="tx1"/>
                </a:solidFill>
              </a:rPr>
              <a:t>he project thesis will be executed in groups of 3-5 people (please register under “Groups” in </a:t>
            </a:r>
            <a:r>
              <a:rPr lang="en-US" sz="1000" dirty="0" err="1">
                <a:solidFill>
                  <a:schemeClr val="tx1"/>
                </a:solidFill>
              </a:rPr>
              <a:t>Stud.Ip</a:t>
            </a:r>
            <a:r>
              <a:rPr lang="en-US" sz="1000" dirty="0">
                <a:solidFill>
                  <a:schemeClr val="tx1"/>
                </a:solidFill>
              </a:rPr>
              <a:t>). Detailed information and an invitation to a preliminary meeting will then be communicated after the registration deadline.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3896925" y="5558405"/>
            <a:ext cx="0" cy="988309"/>
          </a:xfrm>
          <a:prstGeom prst="line">
            <a:avLst/>
          </a:prstGeom>
          <a:ln w="190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" name="Grafik 3">
            <a:extLst>
              <a:ext uri="{FF2B5EF4-FFF2-40B4-BE49-F238E27FC236}">
                <a16:creationId xmlns:a16="http://schemas.microsoft.com/office/drawing/2014/main" id="{F3647CCC-8896-4713-83B4-4E455427EE4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6" r="28065"/>
          <a:stretch/>
        </p:blipFill>
        <p:spPr>
          <a:xfrm>
            <a:off x="7805427" y="4558596"/>
            <a:ext cx="1239904" cy="1377399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39A573A4-592E-4B5B-85A2-89BAF417EC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3379" y="892017"/>
            <a:ext cx="2418500" cy="1756617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5DC50BEB-7632-4F67-86BF-A23B4CCEDE2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799831"/>
            <a:ext cx="2448272" cy="1637281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33607C77-C306-4762-A621-C958788F966F}"/>
              </a:ext>
            </a:extLst>
          </p:cNvPr>
          <p:cNvSpPr txBox="1"/>
          <p:nvPr/>
        </p:nvSpPr>
        <p:spPr>
          <a:xfrm>
            <a:off x="5793379" y="2414607"/>
            <a:ext cx="13708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" i="1" dirty="0">
                <a:solidFill>
                  <a:schemeClr val="bg1">
                    <a:lumMod val="50000"/>
                  </a:schemeClr>
                </a:solidFill>
              </a:rPr>
              <a:t>Copyright: </a:t>
            </a:r>
            <a:br>
              <a:rPr lang="de-DE" sz="600" i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600" i="1" dirty="0">
                <a:solidFill>
                  <a:schemeClr val="bg1">
                    <a:lumMod val="50000"/>
                  </a:schemeClr>
                </a:solidFill>
              </a:rPr>
              <a:t>Horizon Educational</a:t>
            </a:r>
            <a:endParaRPr lang="en-US" sz="6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77A18B78-EB2B-45B9-8639-D9A0C06B1C25}"/>
              </a:ext>
            </a:extLst>
          </p:cNvPr>
          <p:cNvSpPr txBox="1"/>
          <p:nvPr/>
        </p:nvSpPr>
        <p:spPr>
          <a:xfrm>
            <a:off x="8166474" y="2599273"/>
            <a:ext cx="84216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" i="1" dirty="0">
                <a:solidFill>
                  <a:schemeClr val="bg1">
                    <a:lumMod val="50000"/>
                  </a:schemeClr>
                </a:solidFill>
              </a:rPr>
              <a:t>Copyright: </a:t>
            </a:r>
            <a:r>
              <a:rPr lang="de-DE" sz="600" i="1" dirty="0" err="1">
                <a:solidFill>
                  <a:schemeClr val="bg1">
                    <a:lumMod val="50000"/>
                  </a:schemeClr>
                </a:solidFill>
              </a:rPr>
              <a:t>Kyosho</a:t>
            </a:r>
            <a:endParaRPr lang="en-US" sz="6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1" name="Textplatzhalter 9">
            <a:extLst>
              <a:ext uri="{FF2B5EF4-FFF2-40B4-BE49-F238E27FC236}">
                <a16:creationId xmlns:a16="http://schemas.microsoft.com/office/drawing/2014/main" id="{7ED97116-60C8-4416-AF50-2DAF8527FE5E}"/>
              </a:ext>
            </a:extLst>
          </p:cNvPr>
          <p:cNvSpPr txBox="1">
            <a:spLocks/>
          </p:cNvSpPr>
          <p:nvPr/>
        </p:nvSpPr>
        <p:spPr>
          <a:xfrm>
            <a:off x="5796136" y="4588309"/>
            <a:ext cx="3456384" cy="2009563"/>
          </a:xfrm>
          <a:prstGeom prst="rect">
            <a:avLst/>
          </a:prstGeom>
        </p:spPr>
        <p:txBody>
          <a:bodyPr anchor="t"/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05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361950" indent="-169863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3pPr>
            <a:lvl4pPr marL="542925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4pPr>
            <a:lvl5pPr marL="742950" indent="-198438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1200150" indent="-198438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1657350" indent="-198438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2114550" indent="-198438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2571750" indent="-198438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600" b="1" dirty="0">
                <a:latin typeface="Arial" charset="0"/>
              </a:rPr>
              <a:t>Contact</a:t>
            </a:r>
          </a:p>
          <a:p>
            <a:r>
              <a:rPr lang="de-DE" sz="1200" b="1" dirty="0">
                <a:solidFill>
                  <a:srgbClr val="BE1E3C"/>
                </a:solidFill>
                <a:latin typeface="Arial" charset="0"/>
              </a:rPr>
              <a:t>Arne v. Schweinitz, M. Sc.</a:t>
            </a:r>
          </a:p>
          <a:p>
            <a:r>
              <a:rPr lang="de-DE" sz="1200" dirty="0">
                <a:solidFill>
                  <a:srgbClr val="BE1E3C"/>
                </a:solidFill>
                <a:latin typeface="Arial" charset="0"/>
              </a:rPr>
              <a:t>Research </a:t>
            </a:r>
            <a:r>
              <a:rPr lang="de-DE" sz="1200" dirty="0" err="1">
                <a:solidFill>
                  <a:srgbClr val="BE1E3C"/>
                </a:solidFill>
                <a:latin typeface="Arial" charset="0"/>
              </a:rPr>
              <a:t>associate</a:t>
            </a:r>
            <a:endParaRPr lang="de-DE" sz="1200" dirty="0">
              <a:solidFill>
                <a:srgbClr val="BE1E3C"/>
              </a:solidFill>
              <a:latin typeface="Arial" charset="0"/>
            </a:endParaRPr>
          </a:p>
          <a:p>
            <a:endParaRPr lang="de-DE" sz="1200" dirty="0">
              <a:latin typeface="Arial" charset="0"/>
            </a:endParaRPr>
          </a:p>
          <a:p>
            <a:r>
              <a:rPr lang="de-DE" sz="1200" dirty="0">
                <a:latin typeface="Arial" charset="0"/>
              </a:rPr>
              <a:t>Hermann-Blenk-Str. 42</a:t>
            </a:r>
          </a:p>
          <a:p>
            <a:pPr defTabSz="717550"/>
            <a:r>
              <a:rPr lang="de-DE" sz="1200" dirty="0">
                <a:latin typeface="Arial" charset="0"/>
              </a:rPr>
              <a:t>Room:	110</a:t>
            </a:r>
          </a:p>
          <a:p>
            <a:pPr defTabSz="717550"/>
            <a:r>
              <a:rPr lang="de-DE" sz="1200" dirty="0">
                <a:latin typeface="Arial" charset="0"/>
              </a:rPr>
              <a:t>Tel.:	+49 (0) 531 / 391 – 66922</a:t>
            </a:r>
          </a:p>
          <a:p>
            <a:pPr defTabSz="717550"/>
            <a:r>
              <a:rPr lang="de-DE" sz="1200" dirty="0">
                <a:latin typeface="Arial" charset="0"/>
              </a:rPr>
              <a:t>Mail:	</a:t>
            </a:r>
            <a:r>
              <a:rPr lang="de-DE" sz="1200" dirty="0">
                <a:latin typeface="Arial" charset="0"/>
                <a:hlinkClick r:id="rId5"/>
              </a:rPr>
              <a:t>arne.schweinitz@tu-bs.de</a:t>
            </a:r>
            <a:endParaRPr lang="de-DE" sz="1200" dirty="0">
              <a:latin typeface="Arial" charset="0"/>
            </a:endParaRPr>
          </a:p>
          <a:p>
            <a:pPr defTabSz="717550"/>
            <a:endParaRPr lang="de-DE" sz="1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862400"/>
      </p:ext>
    </p:extLst>
  </p:cSld>
  <p:clrMapOvr>
    <a:masterClrMapping/>
  </p:clrMapOvr>
</p:sld>
</file>

<file path=ppt/theme/theme1.xml><?xml version="1.0" encoding="utf-8"?>
<a:theme xmlns:a="http://schemas.openxmlformats.org/drawingml/2006/main" name="Vorlage_StudArbeiten_Hiwi">
  <a:themeElements>
    <a:clrScheme name="Graustuf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DDDDDD"/>
        </a:dk2>
        <a:lt2>
          <a:srgbClr val="BE1E3C"/>
        </a:lt2>
        <a:accent1>
          <a:srgbClr val="C0C0C0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878787"/>
        </a:accent6>
        <a:hlink>
          <a:srgbClr val="BE1E3C"/>
        </a:hlink>
        <a:folHlink>
          <a:srgbClr val="FFF0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äsentation2" id="{A77B1DD4-16DE-425C-97A6-3F16F79BCEBA}" vid="{ABDA67D4-6FA4-4666-9A34-35E18A80A89E}"/>
    </a:ext>
  </a:ext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Vorlage_StudArbeiten_Hiwi</Template>
  <TotalTime>0</TotalTime>
  <Words>308</Words>
  <Application>Microsoft Office PowerPoint</Application>
  <PresentationFormat>Bildschirmpräsentation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Wingdings</vt:lpstr>
      <vt:lpstr>Wingdings 2</vt:lpstr>
      <vt:lpstr>Vorlage_StudArbeiten_Hiwi</vt:lpstr>
      <vt:lpstr>Characterisation of fuel cell battery hybrid propulsion system for a 1:10 RC car</vt:lpstr>
    </vt:vector>
  </TitlesOfParts>
  <Company>TU Braunschweig - ivb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Unterstützung bei der Vernetzung von Bauteilen und der anschließenden Simulation</dc:title>
  <dc:creator>Arne Graf von Schweinitz</dc:creator>
  <cp:lastModifiedBy>Arne Graf von Schweinitz</cp:lastModifiedBy>
  <cp:revision>23</cp:revision>
  <cp:lastPrinted>2017-04-21T14:07:43Z</cp:lastPrinted>
  <dcterms:created xsi:type="dcterms:W3CDTF">2023-08-02T14:27:03Z</dcterms:created>
  <dcterms:modified xsi:type="dcterms:W3CDTF">2023-09-29T09:16:32Z</dcterms:modified>
</cp:coreProperties>
</file>