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1386800" cy="30279975"/>
  <p:notesSz cx="6858000" cy="9144000"/>
  <p:custDataLst>
    <p:tags r:id="rId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216"/>
    <a:srgbClr val="F4B270"/>
    <a:srgbClr val="0C3950"/>
    <a:srgbClr val="708C2B"/>
    <a:srgbClr val="E0ECC2"/>
    <a:srgbClr val="BBD678"/>
    <a:srgbClr val="C2E5F6"/>
    <a:srgbClr val="3BAAE1"/>
    <a:srgbClr val="FB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743" autoAdjust="0"/>
    <p:restoredTop sz="94394" autoAdjust="0"/>
  </p:normalViewPr>
  <p:slideViewPr>
    <p:cSldViewPr snapToObjects="1">
      <p:cViewPr>
        <p:scale>
          <a:sx n="20" d="100"/>
          <a:sy n="20" d="100"/>
        </p:scale>
        <p:origin x="4104" y="504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E35DE3-7ED5-4F7B-908A-DA1B6B7894D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DBF61-8BEA-4F89-A822-27AD27FA83E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B9D06-121D-4EBA-841E-AA2E8F9AB4C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73350" y="4956175"/>
            <a:ext cx="16040100" cy="10541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73350" y="15903575"/>
            <a:ext cx="16040100" cy="7310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1C78F-D36D-41EE-B7FD-4A22CF72A3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11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69A4-FC17-417C-A92C-DD704D1EB5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469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5505113" y="1212850"/>
            <a:ext cx="4811712" cy="25836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9975" y="1212850"/>
            <a:ext cx="14282738" cy="2583656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F4A9-B194-44C3-B175-CE10051DC1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932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9329C-2A64-4907-956B-D99565A16E5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3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8913" y="7548563"/>
            <a:ext cx="18446750" cy="125968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58913" y="20264438"/>
            <a:ext cx="18446750" cy="66230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78283-3EF4-4AC4-ADB5-118FB8D7404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111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9975" y="7065963"/>
            <a:ext cx="9547225" cy="19983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769600" y="7065963"/>
            <a:ext cx="9547225" cy="199834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EA31-3058-433D-B6EF-04400BDB65E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85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1612900"/>
            <a:ext cx="18446750" cy="58515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3200" y="7423150"/>
            <a:ext cx="9047163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3200" y="11060113"/>
            <a:ext cx="9047163" cy="1626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0826750" y="7423150"/>
            <a:ext cx="9093200" cy="36369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0826750" y="11060113"/>
            <a:ext cx="9093200" cy="162687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3FF88-EDC5-48F6-869A-DA8D6BF30B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28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26DB-8563-4467-853B-1B62365174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648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180D1-A947-4D46-9014-CF1E582B1BB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62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8654-CC0D-4286-8D31-27ABF756EA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248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3200" y="2019300"/>
            <a:ext cx="6897688" cy="70643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091613" y="4359275"/>
            <a:ext cx="10828337" cy="2151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3200" y="9083675"/>
            <a:ext cx="6897688" cy="1682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34323-AB44-4331-92B0-982189262CF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388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6000" tIns="268229" rIns="396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9975" y="27574875"/>
            <a:ext cx="49895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defTabSz="2952750">
              <a:defRPr sz="45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7263" y="27574875"/>
            <a:ext cx="677227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algn="ctr" defTabSz="2952750">
              <a:defRPr sz="45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7313" y="27574875"/>
            <a:ext cx="4989512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98" tIns="147599" rIns="295198" bIns="147599" numCol="1" anchor="t" anchorCtr="0" compatLnSpc="1">
            <a:prstTxWarp prst="textNoShape">
              <a:avLst/>
            </a:prstTxWarp>
          </a:bodyPr>
          <a:lstStyle>
            <a:lvl1pPr algn="r" defTabSz="2952750">
              <a:defRPr sz="4500"/>
            </a:lvl1pPr>
          </a:lstStyle>
          <a:p>
            <a:fld id="{3376A050-9077-4673-BCD6-6D6FE23BB9E4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750" rtl="0" fontAlgn="base">
        <a:spcBef>
          <a:spcPct val="0"/>
        </a:spcBef>
        <a:spcAft>
          <a:spcPct val="0"/>
        </a:spcAft>
        <a:defRPr sz="14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2pPr>
      <a:lvl3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3pPr>
      <a:lvl4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4pPr>
      <a:lvl5pPr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defTabSz="2952750" rtl="0" fontAlgn="base">
        <a:spcBef>
          <a:spcPct val="0"/>
        </a:spcBef>
        <a:spcAft>
          <a:spcPct val="30000"/>
        </a:spcAft>
        <a:defRPr sz="4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588" algn="l" defTabSz="2952750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312738" indent="-311150" algn="l" defTabSz="2952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312738" algn="l" defTabSz="2952750" rtl="0" fontAlgn="base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314325" algn="l" defTabSz="2952750" rtl="0" fontAlgn="base">
        <a:spcBef>
          <a:spcPct val="20000"/>
        </a:spcBef>
        <a:spcAft>
          <a:spcPct val="0"/>
        </a:spcAf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0" y="2879725"/>
            <a:ext cx="21385213" cy="27398663"/>
          </a:xfrm>
          <a:prstGeom prst="rect">
            <a:avLst/>
          </a:prstGeom>
          <a:solidFill>
            <a:srgbClr val="E0ECC2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27" name="Rectangle 79"/>
          <p:cNvSpPr>
            <a:spLocks noChangeArrowheads="1"/>
          </p:cNvSpPr>
          <p:nvPr/>
        </p:nvSpPr>
        <p:spPr bwMode="auto">
          <a:xfrm>
            <a:off x="8802688" y="792163"/>
            <a:ext cx="11757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4800" b="1" dirty="0" err="1">
                <a:solidFill>
                  <a:srgbClr val="EE8216"/>
                </a:solidFill>
              </a:rPr>
              <a:t>TUmorrow</a:t>
            </a:r>
            <a:r>
              <a:rPr lang="de-DE" altLang="de-DE" sz="4800" b="1" dirty="0">
                <a:solidFill>
                  <a:srgbClr val="EE8216"/>
                </a:solidFill>
              </a:rPr>
              <a:t> Awards 2026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790575" y="4319588"/>
            <a:ext cx="19794538" cy="3421062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Titel der Abschlussarbeit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Autoren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| Studiengang 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Angestrebter Abschluss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792163" y="15614408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Motivation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Warum sollte Ihre Abschlussarbeit den TUmorrow Award gewinnen?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16235363" y="15609646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Nennung der SDGs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792163" y="8142702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der Arbeit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marL="344488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à"/>
            </a:pPr>
            <a:r>
              <a:rPr lang="de-DE" altLang="de-DE" sz="2200" dirty="0">
                <a:sym typeface="Wingdings" panose="05000000000000000000" pitchFamily="2" charset="2"/>
              </a:rPr>
              <a:t>Thema, Fragestellung, Methode und wichtigste Ergebnisse</a:t>
            </a:r>
            <a:r>
              <a:rPr lang="de-DE" altLang="de-DE" sz="2200" dirty="0"/>
              <a:t> </a:t>
            </a:r>
          </a:p>
          <a:p>
            <a:pPr marL="344488" lvl="1" indent="-342900">
              <a:lnSpc>
                <a:spcPct val="11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à"/>
            </a:pPr>
            <a:r>
              <a:rPr lang="de-DE" altLang="de-DE" sz="2200" dirty="0"/>
              <a:t>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00176A-C98E-46B0-BFC6-7A1AE7194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669098"/>
            <a:ext cx="8214377" cy="1865380"/>
          </a:xfrm>
          <a:prstGeom prst="rect">
            <a:avLst/>
          </a:prstGeom>
        </p:spPr>
      </p:pic>
      <p:sp>
        <p:nvSpPr>
          <p:cNvPr id="13" name="Text Box 82">
            <a:extLst>
              <a:ext uri="{FF2B5EF4-FFF2-40B4-BE49-F238E27FC236}">
                <a16:creationId xmlns:a16="http://schemas.microsoft.com/office/drawing/2014/main" id="{24012BC2-57EE-4936-B40F-39D79E27B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48" y="22953420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Die unteren Textfelder haben immer einen weißen Hintergrund und können in Größe und Aufteilung variiert werden. Auch der Inhalt kann variabel verschoben werden.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>
              <a:sym typeface="Wingdings" panose="05000000000000000000" pitchFamily="2" charset="2"/>
            </a:endParaRP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7947A69D-9266-436A-ADF8-8C079D7A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9173" y="22953420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Beitrag zu Nachhaltigkeit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Was haben Sie mit Ihrer Arbeit zum Thema Nachhaltigkeit beigetragen?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7463" y="0"/>
            <a:ext cx="21404263" cy="27495500"/>
          </a:xfrm>
          <a:prstGeom prst="rect">
            <a:avLst/>
          </a:prstGeom>
          <a:solidFill>
            <a:srgbClr val="F4B270"/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790575" y="776288"/>
            <a:ext cx="19794538" cy="3421062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6300" b="1">
                <a:solidFill>
                  <a:schemeClr val="bg1"/>
                </a:solidFill>
              </a:rPr>
              <a:t>Headline 63 pt</a:t>
            </a:r>
          </a:p>
          <a:p>
            <a:pPr>
              <a:lnSpc>
                <a:spcPct val="110000"/>
              </a:lnSpc>
            </a:pPr>
            <a:r>
              <a:rPr lang="de-DE" altLang="de-DE" sz="2500" b="1">
                <a:solidFill>
                  <a:schemeClr val="bg1"/>
                </a:solidFill>
              </a:rPr>
              <a:t>Autoren 25 pt fett</a:t>
            </a:r>
          </a:p>
          <a:p>
            <a:pPr>
              <a:lnSpc>
                <a:spcPct val="110000"/>
              </a:lnSpc>
            </a:pPr>
            <a:r>
              <a:rPr lang="de-DE" altLang="de-DE" sz="2500" b="1">
                <a:solidFill>
                  <a:schemeClr val="bg1"/>
                </a:solidFill>
              </a:rPr>
              <a:t>Technische Universität Braunschweig | Institutsname/zentrale Einrichtung </a:t>
            </a:r>
          </a:p>
          <a:p>
            <a:pPr>
              <a:lnSpc>
                <a:spcPct val="110000"/>
              </a:lnSpc>
            </a:pPr>
            <a:r>
              <a:rPr lang="de-DE" altLang="de-DE" sz="2500">
                <a:solidFill>
                  <a:schemeClr val="bg1"/>
                </a:solidFill>
              </a:rPr>
              <a:t>name@tu-braunschweig.de | Telefon +49 (0) 531 391-1234</a:t>
            </a: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92163" y="12600795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Copy Aufzählung 22 pt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Quol damnarin Tropi zu klenne perdi Utilira regau socht mol sunt.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Her mitant dur Wolche to illemit drusi puzen, um brackl jaun utten. Rumber olst gumme Placke on ofen heiritate us.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/>
              <a:t>Janera als Gastuv lost ette suber, brastet Alstra geratet.</a:t>
            </a:r>
          </a:p>
        </p:txBody>
      </p:sp>
      <p:sp>
        <p:nvSpPr>
          <p:cNvPr id="5212" name="Text Box 92"/>
          <p:cNvSpPr txBox="1">
            <a:spLocks noChangeArrowheads="1"/>
          </p:cNvSpPr>
          <p:nvPr/>
        </p:nvSpPr>
        <p:spPr bwMode="auto">
          <a:xfrm>
            <a:off x="16235363" y="12596033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/>
              <a:t>Headline 42 pt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Copy 22 pt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Kisuali antux e weimi Kameran. Quol damnarin Tropi zu klenne perdi Utilira regau socht mol sunt.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/>
              <a:t>Her mitant dur Wolche to illemit drusi puzen, um brackl jaun utten. </a:t>
            </a:r>
          </a:p>
        </p:txBody>
      </p:sp>
      <p:sp>
        <p:nvSpPr>
          <p:cNvPr id="11" name="Rectangle 79">
            <a:extLst>
              <a:ext uri="{FF2B5EF4-FFF2-40B4-BE49-F238E27FC236}">
                <a16:creationId xmlns:a16="http://schemas.microsoft.com/office/drawing/2014/main" id="{6F3B4181-9352-4A7A-BA3F-BFEBD6E3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8338" y="28152842"/>
            <a:ext cx="11757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649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6492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de-DE" altLang="de-DE" sz="4800" b="1" dirty="0" err="1">
                <a:solidFill>
                  <a:srgbClr val="EE8216"/>
                </a:solidFill>
              </a:rPr>
              <a:t>TUmorrow</a:t>
            </a:r>
            <a:r>
              <a:rPr lang="de-DE" altLang="de-DE" sz="4800" b="1" dirty="0">
                <a:solidFill>
                  <a:srgbClr val="EE8216"/>
                </a:solidFill>
              </a:rPr>
              <a:t> Awards 2026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8D1DB2B-4718-4D80-BF2C-A06EA1AA7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3" y="28029777"/>
            <a:ext cx="8214377" cy="1865380"/>
          </a:xfrm>
          <a:prstGeom prst="rect">
            <a:avLst/>
          </a:prstGeom>
        </p:spPr>
      </p:pic>
      <p:sp>
        <p:nvSpPr>
          <p:cNvPr id="13" name="Text Box 82">
            <a:extLst>
              <a:ext uri="{FF2B5EF4-FFF2-40B4-BE49-F238E27FC236}">
                <a16:creationId xmlns:a16="http://schemas.microsoft.com/office/drawing/2014/main" id="{48263F14-7741-4B8E-A669-703240CEA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20001010"/>
            <a:ext cx="9648825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127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14325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715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2287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6859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43125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Die unteren Textfelder haben immer einen weißen Hintergrund und können in Größe und Aufteilung variiert werden. Auch der Inhalt kann variabel verschoben werden.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endParaRPr lang="de-DE" altLang="de-DE" sz="2200" dirty="0">
              <a:sym typeface="Wingdings" panose="05000000000000000000" pitchFamily="2" charset="2"/>
            </a:endParaRP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4" name="Text Box 84">
            <a:extLst>
              <a:ext uri="{FF2B5EF4-FFF2-40B4-BE49-F238E27FC236}">
                <a16:creationId xmlns:a16="http://schemas.microsoft.com/office/drawing/2014/main" id="{1DAEDCBC-AD4F-49DF-BCE0-9A1F23C8E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20001009"/>
            <a:ext cx="9688513" cy="673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Beitrag zu Nachhaltigkeit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Was haben Sie mit Ihrer Arbeit zum Thema Nachhaltigkeit beigetragen?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5" name="Text Box 85">
            <a:extLst>
              <a:ext uri="{FF2B5EF4-FFF2-40B4-BE49-F238E27FC236}">
                <a16:creationId xmlns:a16="http://schemas.microsoft.com/office/drawing/2014/main" id="{85BD5014-7010-4F6F-9710-9175D683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12596033"/>
            <a:ext cx="15047912" cy="687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Motivation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Warum sollte Ihre Abschlussarbeit den TUmorrow Award gewinnen?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Aufzählung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■"/>
            </a:pP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</p:txBody>
      </p:sp>
      <p:sp>
        <p:nvSpPr>
          <p:cNvPr id="16" name="Text Box 86">
            <a:extLst>
              <a:ext uri="{FF2B5EF4-FFF2-40B4-BE49-F238E27FC236}">
                <a16:creationId xmlns:a16="http://schemas.microsoft.com/office/drawing/2014/main" id="{8B2F7EAA-11D8-4248-97D6-AAD87F67D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4887" y="12591271"/>
            <a:ext cx="4349750" cy="6875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SDGs 42 </a:t>
            </a:r>
            <a:r>
              <a:rPr lang="de-DE" altLang="de-DE" sz="4200" b="1" dirty="0" err="1"/>
              <a:t>pt</a:t>
            </a:r>
            <a:r>
              <a:rPr lang="de-DE" altLang="de-DE" sz="4200" b="1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Nennung der SDGs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Copy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endParaRPr lang="de-DE" altLang="de-DE" sz="2200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3AABDFF2-8265-4DF6-BEE9-C09B928DC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118030"/>
            <a:ext cx="19794538" cy="6948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8730" tIns="268229" rIns="408730" bIns="191592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12738" indent="-3111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30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4200" b="1" dirty="0"/>
              <a:t>Inhalt der Arbeit 42 </a:t>
            </a:r>
            <a:r>
              <a:rPr lang="de-DE" altLang="de-DE" sz="4200" b="1" dirty="0" err="1"/>
              <a:t>pt</a:t>
            </a:r>
            <a:endParaRPr lang="de-DE" altLang="de-DE" sz="4200" b="1" dirty="0"/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</a:pPr>
            <a:r>
              <a:rPr lang="de-DE" altLang="de-DE" sz="2200" dirty="0">
                <a:sym typeface="Wingdings" panose="05000000000000000000" pitchFamily="2" charset="2"/>
              </a:rPr>
              <a:t> Thema, Fragestellung, Methode und wichtigste Ergebnisse</a:t>
            </a:r>
            <a:r>
              <a:rPr lang="de-DE" altLang="de-DE" sz="2200" dirty="0"/>
              <a:t> 22 </a:t>
            </a:r>
            <a:r>
              <a:rPr lang="de-DE" altLang="de-DE" sz="2200" dirty="0" err="1"/>
              <a:t>pt</a:t>
            </a:r>
            <a:r>
              <a:rPr lang="de-DE" altLang="de-DE" sz="2200" dirty="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Kisuali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antux</a:t>
            </a:r>
            <a:r>
              <a:rPr lang="de-DE" altLang="de-DE" sz="2200" dirty="0"/>
              <a:t> e </a:t>
            </a:r>
            <a:r>
              <a:rPr lang="de-DE" altLang="de-DE" sz="2200" dirty="0" err="1"/>
              <a:t>weimi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Kameran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Quol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geratet.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None/>
            </a:pPr>
            <a:r>
              <a:rPr lang="de-DE" altLang="de-DE" sz="2200" dirty="0"/>
              <a:t>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damnarin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Tropi</a:t>
            </a:r>
            <a:r>
              <a:rPr lang="de-DE" altLang="de-DE" sz="2200" dirty="0"/>
              <a:t> zu </a:t>
            </a:r>
            <a:r>
              <a:rPr lang="de-DE" altLang="de-DE" sz="2200" dirty="0" err="1"/>
              <a:t>klenne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perdi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Utilira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regau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socht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mol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sunt</a:t>
            </a:r>
            <a:r>
              <a:rPr lang="de-DE" altLang="de-DE" sz="2200" dirty="0"/>
              <a:t>. Her </a:t>
            </a:r>
            <a:r>
              <a:rPr lang="de-DE" altLang="de-DE" sz="2200" dirty="0" err="1"/>
              <a:t>mitant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dur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Wolche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to</a:t>
            </a:r>
            <a:r>
              <a:rPr lang="de-DE" altLang="de-DE" sz="2200" dirty="0"/>
              <a:t> </a:t>
            </a:r>
            <a:r>
              <a:rPr lang="de-DE" altLang="de-DE" sz="2200" dirty="0" err="1"/>
              <a:t>illemit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drusi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puzen</a:t>
            </a:r>
            <a:r>
              <a:rPr lang="de-DE" altLang="de-DE" sz="2200" dirty="0"/>
              <a:t>, um </a:t>
            </a:r>
            <a:r>
              <a:rPr lang="de-DE" altLang="de-DE" sz="2200" dirty="0" err="1"/>
              <a:t>brackl</a:t>
            </a:r>
            <a:r>
              <a:rPr lang="de-DE" altLang="de-DE" sz="2200" dirty="0"/>
              <a:t> </a:t>
            </a:r>
            <a:r>
              <a:rPr lang="de-DE" altLang="de-DE" sz="2200" dirty="0" err="1"/>
              <a:t>jaun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Rumber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olst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gumme</a:t>
            </a:r>
            <a:r>
              <a:rPr lang="de-DE" altLang="de-DE" sz="2200" dirty="0"/>
              <a:t> Placke on </a:t>
            </a:r>
            <a:r>
              <a:rPr lang="de-DE" altLang="de-DE" sz="2200" dirty="0" err="1"/>
              <a:t>ofen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heiritate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us</a:t>
            </a:r>
            <a:r>
              <a:rPr lang="de-DE" altLang="de-DE" sz="2200" dirty="0"/>
              <a:t>. </a:t>
            </a:r>
            <a:r>
              <a:rPr lang="de-DE" altLang="de-DE" sz="2200" dirty="0" err="1"/>
              <a:t>Janera</a:t>
            </a:r>
            <a:r>
              <a:rPr lang="de-DE" altLang="de-DE" sz="2200" dirty="0"/>
              <a:t> als </a:t>
            </a:r>
            <a:r>
              <a:rPr lang="de-DE" altLang="de-DE" sz="2200" dirty="0" err="1"/>
              <a:t>Gastuv</a:t>
            </a:r>
            <a:r>
              <a:rPr lang="de-DE" altLang="de-DE" sz="2200" dirty="0"/>
              <a:t> lost </a:t>
            </a:r>
            <a:r>
              <a:rPr lang="de-DE" altLang="de-DE" sz="2200" dirty="0" err="1"/>
              <a:t>ette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suber</a:t>
            </a:r>
            <a:r>
              <a:rPr lang="de-DE" altLang="de-DE" sz="2200" dirty="0"/>
              <a:t>, </a:t>
            </a:r>
            <a:r>
              <a:rPr lang="de-DE" altLang="de-DE" sz="2200" dirty="0" err="1"/>
              <a:t>brastet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Alstra</a:t>
            </a:r>
            <a:r>
              <a:rPr lang="de-DE" altLang="de-DE" sz="2200" dirty="0"/>
              <a:t>  </a:t>
            </a:r>
            <a:r>
              <a:rPr lang="de-DE" altLang="de-DE" sz="2200" dirty="0" err="1"/>
              <a:t>utten</a:t>
            </a:r>
            <a:r>
              <a:rPr lang="de-DE" altLang="de-DE" sz="2200" dirty="0"/>
              <a:t>. </a:t>
            </a:r>
          </a:p>
        </p:txBody>
      </p:sp>
      <p:sp>
        <p:nvSpPr>
          <p:cNvPr id="19" name="Text Box 80">
            <a:extLst>
              <a:ext uri="{FF2B5EF4-FFF2-40B4-BE49-F238E27FC236}">
                <a16:creationId xmlns:a16="http://schemas.microsoft.com/office/drawing/2014/main" id="{C9126608-F3F0-452F-BF90-24550E85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" y="776288"/>
            <a:ext cx="19794538" cy="3421062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408730" tIns="217138" rIns="408730" bIns="63864"/>
          <a:lstStyle>
            <a:lvl1pPr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850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92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7313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defTabSz="2952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defTabSz="2952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2000"/>
              </a:lnSpc>
              <a:spcBef>
                <a:spcPct val="50000"/>
              </a:spcBef>
              <a:spcAft>
                <a:spcPct val="10000"/>
              </a:spcAft>
            </a:pPr>
            <a:r>
              <a:rPr lang="de-DE" altLang="de-DE" sz="8500" b="1" dirty="0">
                <a:solidFill>
                  <a:schemeClr val="bg1"/>
                </a:solidFill>
              </a:rPr>
              <a:t>Titel der Abschlussarbeit 85 </a:t>
            </a:r>
            <a:r>
              <a:rPr lang="de-DE" altLang="de-DE" sz="8500" b="1" dirty="0" err="1">
                <a:solidFill>
                  <a:schemeClr val="bg1"/>
                </a:solidFill>
              </a:rPr>
              <a:t>pt</a:t>
            </a:r>
            <a:endParaRPr lang="de-DE" altLang="de-DE" sz="85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Autoren 25 </a:t>
            </a:r>
            <a:r>
              <a:rPr lang="de-DE" altLang="de-DE" sz="2500" b="1" dirty="0" err="1">
                <a:solidFill>
                  <a:schemeClr val="bg1"/>
                </a:solidFill>
              </a:rPr>
              <a:t>pt</a:t>
            </a:r>
            <a:r>
              <a:rPr lang="de-DE" altLang="de-DE" sz="2500" b="1" dirty="0">
                <a:solidFill>
                  <a:schemeClr val="bg1"/>
                </a:solidFill>
              </a:rPr>
              <a:t> fett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Technische Universität Braunschweig | Studiengang</a:t>
            </a:r>
          </a:p>
          <a:p>
            <a:pPr>
              <a:lnSpc>
                <a:spcPct val="110000"/>
              </a:lnSpc>
            </a:pPr>
            <a:r>
              <a:rPr lang="de-DE" altLang="de-DE" sz="2500" b="1" dirty="0">
                <a:solidFill>
                  <a:schemeClr val="bg1"/>
                </a:solidFill>
              </a:rPr>
              <a:t>Angestrebter Abschluss</a:t>
            </a:r>
          </a:p>
          <a:p>
            <a:pPr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Abschlussnote: | name@tu-braunschweig.de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ChangeArrowheads="1"/>
          </p:cNvSpPr>
          <p:nvPr/>
        </p:nvSpPr>
        <p:spPr bwMode="auto">
          <a:xfrm flipH="1">
            <a:off x="12637670" y="14621160"/>
            <a:ext cx="3384470" cy="3384470"/>
          </a:xfrm>
          <a:prstGeom prst="rect">
            <a:avLst/>
          </a:prstGeom>
          <a:solidFill>
            <a:srgbClr val="708C2B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8749130" y="14610673"/>
            <a:ext cx="3384470" cy="3384470"/>
          </a:xfrm>
          <a:prstGeom prst="rect">
            <a:avLst/>
          </a:prstGeom>
          <a:solidFill>
            <a:srgbClr val="0C3950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 flipH="1">
            <a:off x="4802940" y="14610673"/>
            <a:ext cx="3384470" cy="3384470"/>
          </a:xfrm>
          <a:prstGeom prst="rect">
            <a:avLst/>
          </a:prstGeom>
          <a:solidFill>
            <a:srgbClr val="EE8216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914400" y="865188"/>
            <a:ext cx="20107275" cy="116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586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586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4400" b="1" dirty="0"/>
              <a:t>Farben integrieren und ändern:</a:t>
            </a:r>
          </a:p>
          <a:p>
            <a:endParaRPr lang="de-DE" altLang="de-DE" sz="4400" b="1" dirty="0"/>
          </a:p>
          <a:p>
            <a:r>
              <a:rPr lang="de-DE" altLang="de-DE" sz="4400" dirty="0"/>
              <a:t>Alle Zusatzfarben des Green Office für die </a:t>
            </a:r>
            <a:r>
              <a:rPr lang="de-DE" altLang="de-DE" sz="4400" b="1" dirty="0"/>
              <a:t>Fülleffekte bzw. Hintergründe</a:t>
            </a:r>
            <a:r>
              <a:rPr lang="de-DE" altLang="de-DE" sz="4400" dirty="0"/>
              <a:t> auf Postern und Flyern sind in dieser Datei in Form von Farbschemas hinterlegt. Sie können einfach die </a:t>
            </a:r>
            <a:r>
              <a:rPr lang="de-DE" altLang="de-DE" sz="4400" dirty="0" err="1"/>
              <a:t>Farbwelt</a:t>
            </a:r>
            <a:r>
              <a:rPr lang="de-DE" altLang="de-DE" sz="4400" dirty="0"/>
              <a:t> einer gesamten Folie ändern.</a:t>
            </a:r>
          </a:p>
          <a:p>
            <a:endParaRPr lang="de-DE" altLang="de-DE" sz="4400" dirty="0"/>
          </a:p>
          <a:p>
            <a:r>
              <a:rPr lang="de-DE" altLang="de-DE" sz="4400" dirty="0"/>
              <a:t>Übertragen Sie die gewünschte Farbe mit dem Format-Pinsel auf die gewünschte Form (gewünschtes Farbfeld auf dieser Folie anklicken, in der Standard-Symbolleiste bzw. unter dem „Start“ Reiter „Format übertragen“ wählen, und dann auf die gewünschte Form anwenden).</a:t>
            </a:r>
          </a:p>
          <a:p>
            <a:endParaRPr lang="de-DE" altLang="de-DE" sz="4400" dirty="0"/>
          </a:p>
          <a:p>
            <a:r>
              <a:rPr lang="de-DE" altLang="de-DE" sz="4400" b="1" dirty="0"/>
              <a:t>Achtung:</a:t>
            </a:r>
            <a:r>
              <a:rPr lang="de-DE" altLang="de-DE" sz="4400" dirty="0"/>
              <a:t> Bitte übertragen Sie die Farben </a:t>
            </a:r>
            <a:r>
              <a:rPr lang="de-DE" altLang="de-DE" sz="4400" b="1" dirty="0"/>
              <a:t>nicht</a:t>
            </a:r>
            <a:r>
              <a:rPr lang="de-DE" altLang="de-DE" sz="4400" dirty="0"/>
              <a:t> auf ein Textfeld, weil dadurch die Formatierung des Textfeldes überschrieben wird.</a:t>
            </a:r>
          </a:p>
          <a:p>
            <a:endParaRPr lang="de-DE" altLang="de-DE" sz="4400" dirty="0"/>
          </a:p>
          <a:p>
            <a:r>
              <a:rPr lang="de-DE" altLang="de-DE" sz="4400" dirty="0"/>
              <a:t>Die </a:t>
            </a:r>
            <a:r>
              <a:rPr lang="de-DE" altLang="de-DE" sz="4400" b="1" dirty="0"/>
              <a:t>Schriftfarbe</a:t>
            </a:r>
            <a:r>
              <a:rPr lang="de-DE" altLang="de-DE" sz="4400" dirty="0"/>
              <a:t> ist immer schwarz oder – bei dunklen Hintergründen – weiß.</a:t>
            </a: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59FB3111-E42C-4AE3-9A92-28416C2519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02940" y="18488452"/>
            <a:ext cx="3384470" cy="3384470"/>
          </a:xfrm>
          <a:prstGeom prst="rect">
            <a:avLst/>
          </a:prstGeom>
          <a:solidFill>
            <a:srgbClr val="F4B270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92B55C36-E2FB-4E99-A3CC-E1D96082A54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9130" y="18499839"/>
            <a:ext cx="3384470" cy="3384470"/>
          </a:xfrm>
          <a:prstGeom prst="rect">
            <a:avLst/>
          </a:prstGeom>
          <a:solidFill>
            <a:srgbClr val="3BAAE1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48C935B-0CB4-4789-BB97-44F6450AAC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37670" y="18488452"/>
            <a:ext cx="3384470" cy="3384470"/>
          </a:xfrm>
          <a:prstGeom prst="rect">
            <a:avLst/>
          </a:prstGeom>
          <a:solidFill>
            <a:srgbClr val="BBD678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1" name="Rectangle 14">
            <a:extLst>
              <a:ext uri="{FF2B5EF4-FFF2-40B4-BE49-F238E27FC236}">
                <a16:creationId xmlns:a16="http://schemas.microsoft.com/office/drawing/2014/main" id="{90EC3266-9754-4F43-89D1-E4632F80DE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82500" y="22366231"/>
            <a:ext cx="3384470" cy="3384470"/>
          </a:xfrm>
          <a:prstGeom prst="rect">
            <a:avLst/>
          </a:prstGeom>
          <a:solidFill>
            <a:srgbClr val="FBE6D1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2" name="Rectangle 13">
            <a:extLst>
              <a:ext uri="{FF2B5EF4-FFF2-40B4-BE49-F238E27FC236}">
                <a16:creationId xmlns:a16="http://schemas.microsoft.com/office/drawing/2014/main" id="{A694A85C-E7F1-4CF0-8718-0121258937A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9130" y="22366231"/>
            <a:ext cx="3384470" cy="3384470"/>
          </a:xfrm>
          <a:prstGeom prst="rect">
            <a:avLst/>
          </a:prstGeom>
          <a:solidFill>
            <a:srgbClr val="C2E5F6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  <p:sp>
        <p:nvSpPr>
          <p:cNvPr id="73" name="Rectangle 12">
            <a:extLst>
              <a:ext uri="{FF2B5EF4-FFF2-40B4-BE49-F238E27FC236}">
                <a16:creationId xmlns:a16="http://schemas.microsoft.com/office/drawing/2014/main" id="{ED4FE237-BBAB-4F51-A596-2C69C5C7E2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37670" y="22366231"/>
            <a:ext cx="3384470" cy="3384470"/>
          </a:xfrm>
          <a:prstGeom prst="rect">
            <a:avLst/>
          </a:prstGeom>
          <a:solidFill>
            <a:srgbClr val="E0ECC2"/>
          </a:solidFill>
          <a:ln>
            <a:noFill/>
          </a:ln>
          <a:effectLst/>
        </p:spPr>
        <p:txBody>
          <a:bodyPr lIns="0" tIns="0" rIns="0" bIns="0"/>
          <a:lstStyle>
            <a:lvl1pPr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93813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86038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883025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175250" defTabSz="2951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6324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0896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5468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7004050" defTabSz="2951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E141CB-680B-44E5-A20B-24EC3647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040" y="882007"/>
            <a:ext cx="4057650" cy="40576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400244-A604-4253-BFBE-3503A8AD7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4660" y="882007"/>
            <a:ext cx="4057650" cy="40576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A02E2F-5D68-4209-82C3-46ADB6F3A2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4660" y="9694099"/>
            <a:ext cx="4057650" cy="40576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242CF9-3E7C-4BB7-9FDC-6478C4564E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9280" y="882007"/>
            <a:ext cx="4057650" cy="40576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08246E2-7A21-4F67-B1DB-97FFFBC490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70444" y="9667227"/>
            <a:ext cx="4057650" cy="40576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49D8DCB-7213-4934-B82C-B01AD03169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299116" y="14059837"/>
            <a:ext cx="4057650" cy="40576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6E5D24-64EE-4570-9CC8-C91281025E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0040" y="5274617"/>
            <a:ext cx="4057650" cy="40576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308C97-E6E6-41E9-AB53-2CB08D5480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93900" y="5274617"/>
            <a:ext cx="4057650" cy="40576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99AE0BD-4396-4418-958A-1C68AA6F6F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0040" y="18506191"/>
            <a:ext cx="4057650" cy="40576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05C9EA1-EBA9-4A41-939E-969BDDAB8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293900" y="882007"/>
            <a:ext cx="4057650" cy="405765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E6BF50F-78A8-4A82-A6B1-1EAC486EAE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7547" y="14113582"/>
            <a:ext cx="4057650" cy="405765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71C7436-65A5-41CD-BEC2-05BDF55218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29280" y="5274617"/>
            <a:ext cx="4057650" cy="40576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AA414EC-F8FE-4565-BAF2-22AEDCE2BD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58268" y="9694099"/>
            <a:ext cx="4057650" cy="405765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D86553E-8360-479D-B1FB-C4A1B48AFBC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829280" y="14059837"/>
            <a:ext cx="4057650" cy="405765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7BA32367-5B69-430A-9F67-10907393E07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277041" y="9667227"/>
            <a:ext cx="4057650" cy="405765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B3DD8BB-A075-4EBC-A159-105E8F19292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331814" y="5288053"/>
            <a:ext cx="4057650" cy="405765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962078F-7270-41BB-B207-E6C06572CC7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4660" y="14118561"/>
            <a:ext cx="40576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29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ERDESIGNGRIDFILE" val="\\Inform001\transfer (d)\transfer\projekte\archiv\projekte\patrick\projekte\TU Braunschweig\ppt\included data\design grids\wissen a1 02.ini"/>
</p:tagLst>
</file>

<file path=ppt/theme/theme1.xml><?xml version="1.0" encoding="utf-8"?>
<a:theme xmlns:a="http://schemas.openxmlformats.org/drawingml/2006/main" name="Standarddesign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33756E"/>
      </a:lt2>
      <a:accent1>
        <a:srgbClr val="00534A"/>
      </a:accent1>
      <a:accent2>
        <a:srgbClr val="669892"/>
      </a:accent2>
      <a:accent3>
        <a:srgbClr val="FFFFFF"/>
      </a:accent3>
      <a:accent4>
        <a:srgbClr val="000000"/>
      </a:accent4>
      <a:accent5>
        <a:srgbClr val="AAB3B1"/>
      </a:accent5>
      <a:accent6>
        <a:srgbClr val="5C8984"/>
      </a:accent6>
      <a:hlink>
        <a:srgbClr val="99BAB7"/>
      </a:hlink>
      <a:folHlink>
        <a:srgbClr val="CCDDDB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FFD355"/>
        </a:lt2>
        <a:accent1>
          <a:srgbClr val="FFC82A"/>
        </a:accent1>
        <a:accent2>
          <a:srgbClr val="FFDE7F"/>
        </a:accent2>
        <a:accent3>
          <a:srgbClr val="FFFFFF"/>
        </a:accent3>
        <a:accent4>
          <a:srgbClr val="000000"/>
        </a:accent4>
        <a:accent5>
          <a:srgbClr val="FFE0AC"/>
        </a:accent5>
        <a:accent6>
          <a:srgbClr val="E7C972"/>
        </a:accent6>
        <a:hlink>
          <a:srgbClr val="FFE9AA"/>
        </a:hlink>
        <a:folHlink>
          <a:srgbClr val="FFF4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E78A33"/>
        </a:lt2>
        <a:accent1>
          <a:srgbClr val="E16D00"/>
        </a:accent1>
        <a:accent2>
          <a:srgbClr val="EDA766"/>
        </a:accent2>
        <a:accent3>
          <a:srgbClr val="FFFFFF"/>
        </a:accent3>
        <a:accent4>
          <a:srgbClr val="000000"/>
        </a:accent4>
        <a:accent5>
          <a:srgbClr val="EEBAAA"/>
        </a:accent5>
        <a:accent6>
          <a:srgbClr val="D7975C"/>
        </a:accent6>
        <a:hlink>
          <a:srgbClr val="F3C599"/>
        </a:hlink>
        <a:folHlink>
          <a:srgbClr val="F9E2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D4959"/>
        </a:lt2>
        <a:accent1>
          <a:srgbClr val="711C2F"/>
        </a:accent1>
        <a:accent2>
          <a:srgbClr val="AA7782"/>
        </a:accent2>
        <a:accent3>
          <a:srgbClr val="FFFFFF"/>
        </a:accent3>
        <a:accent4>
          <a:srgbClr val="000000"/>
        </a:accent4>
        <a:accent5>
          <a:srgbClr val="BBABAD"/>
        </a:accent5>
        <a:accent6>
          <a:srgbClr val="9A6B75"/>
        </a:accent6>
        <a:hlink>
          <a:srgbClr val="C6A4AC"/>
        </a:hlink>
        <a:folHlink>
          <a:srgbClr val="E3D2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BDCD61"/>
        </a:lt2>
        <a:accent1>
          <a:srgbClr val="ACC13A"/>
        </a:accent1>
        <a:accent2>
          <a:srgbClr val="CDDA89"/>
        </a:accent2>
        <a:accent3>
          <a:srgbClr val="FFFFFF"/>
        </a:accent3>
        <a:accent4>
          <a:srgbClr val="000000"/>
        </a:accent4>
        <a:accent5>
          <a:srgbClr val="D2DDAE"/>
        </a:accent5>
        <a:accent6>
          <a:srgbClr val="BAC57C"/>
        </a:accent6>
        <a:hlink>
          <a:srgbClr val="DEE6B0"/>
        </a:hlink>
        <a:folHlink>
          <a:srgbClr val="EEF3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A9C33"/>
        </a:lt2>
        <a:accent1>
          <a:srgbClr val="6D8300"/>
        </a:accent1>
        <a:accent2>
          <a:srgbClr val="A7B566"/>
        </a:accent2>
        <a:accent3>
          <a:srgbClr val="FFFFFF"/>
        </a:accent3>
        <a:accent4>
          <a:srgbClr val="000000"/>
        </a:accent4>
        <a:accent5>
          <a:srgbClr val="BAC1AA"/>
        </a:accent5>
        <a:accent6>
          <a:srgbClr val="97A45C"/>
        </a:accent6>
        <a:hlink>
          <a:srgbClr val="C5CD99"/>
        </a:hlink>
        <a:folHlink>
          <a:srgbClr val="E2E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33756E"/>
        </a:lt2>
        <a:accent1>
          <a:srgbClr val="00534A"/>
        </a:accent1>
        <a:accent2>
          <a:srgbClr val="669892"/>
        </a:accent2>
        <a:accent3>
          <a:srgbClr val="FFFFFF"/>
        </a:accent3>
        <a:accent4>
          <a:srgbClr val="000000"/>
        </a:accent4>
        <a:accent5>
          <a:srgbClr val="AAB3B1"/>
        </a:accent5>
        <a:accent6>
          <a:srgbClr val="5C8984"/>
        </a:accent6>
        <a:hlink>
          <a:srgbClr val="99BAB7"/>
        </a:hlink>
        <a:folHlink>
          <a:srgbClr val="CCDD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5C3DC"/>
        </a:lt2>
        <a:accent1>
          <a:srgbClr val="66B4D3"/>
        </a:accent1>
        <a:accent2>
          <a:srgbClr val="A3D2E5"/>
        </a:accent2>
        <a:accent3>
          <a:srgbClr val="FFFFFF"/>
        </a:accent3>
        <a:accent4>
          <a:srgbClr val="000000"/>
        </a:accent4>
        <a:accent5>
          <a:srgbClr val="B8D6E6"/>
        </a:accent5>
        <a:accent6>
          <a:srgbClr val="93BECF"/>
        </a:accent6>
        <a:hlink>
          <a:srgbClr val="C2E1ED"/>
        </a:hlink>
        <a:folHlink>
          <a:srgbClr val="E0F0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FF"/>
        </a:lt1>
        <a:dk2>
          <a:srgbClr val="000000"/>
        </a:dk2>
        <a:lt2>
          <a:srgbClr val="338DAF"/>
        </a:lt2>
        <a:accent1>
          <a:srgbClr val="00709B"/>
        </a:accent1>
        <a:accent2>
          <a:srgbClr val="66A9C3"/>
        </a:accent2>
        <a:accent3>
          <a:srgbClr val="FFFFFF"/>
        </a:accent3>
        <a:accent4>
          <a:srgbClr val="000000"/>
        </a:accent4>
        <a:accent5>
          <a:srgbClr val="AABBCB"/>
        </a:accent5>
        <a:accent6>
          <a:srgbClr val="5C99B0"/>
        </a:accent6>
        <a:hlink>
          <a:srgbClr val="99C6D7"/>
        </a:hlink>
        <a:folHlink>
          <a:srgbClr val="CCE2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000000"/>
        </a:dk1>
        <a:lt1>
          <a:srgbClr val="FFFFFF"/>
        </a:lt1>
        <a:dk2>
          <a:srgbClr val="000000"/>
        </a:dk2>
        <a:lt2>
          <a:srgbClr val="336579"/>
        </a:lt2>
        <a:accent1>
          <a:srgbClr val="003F57"/>
        </a:accent1>
        <a:accent2>
          <a:srgbClr val="668C9A"/>
        </a:accent2>
        <a:accent3>
          <a:srgbClr val="FFFFFF"/>
        </a:accent3>
        <a:accent4>
          <a:srgbClr val="000000"/>
        </a:accent4>
        <a:accent5>
          <a:srgbClr val="AAAFB4"/>
        </a:accent5>
        <a:accent6>
          <a:srgbClr val="5C7E8B"/>
        </a:accent6>
        <a:hlink>
          <a:srgbClr val="99B2BC"/>
        </a:hlink>
        <a:folHlink>
          <a:srgbClr val="CCD9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000000"/>
        </a:dk1>
        <a:lt1>
          <a:srgbClr val="FFFFFF"/>
        </a:lt1>
        <a:dk2>
          <a:srgbClr val="000000"/>
        </a:dk2>
        <a:lt2>
          <a:srgbClr val="A15999"/>
        </a:lt2>
        <a:accent1>
          <a:srgbClr val="8A307F"/>
        </a:accent1>
        <a:accent2>
          <a:srgbClr val="B983B2"/>
        </a:accent2>
        <a:accent3>
          <a:srgbClr val="FFFFFF"/>
        </a:accent3>
        <a:accent4>
          <a:srgbClr val="000000"/>
        </a:accent4>
        <a:accent5>
          <a:srgbClr val="C4ADC0"/>
        </a:accent5>
        <a:accent6>
          <a:srgbClr val="A776A1"/>
        </a:accent6>
        <a:hlink>
          <a:srgbClr val="D0ACCC"/>
        </a:hlink>
        <a:folHlink>
          <a:srgbClr val="E8D6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000000"/>
        </a:dk1>
        <a:lt1>
          <a:srgbClr val="FFFFFF"/>
        </a:lt1>
        <a:dk2>
          <a:srgbClr val="000000"/>
        </a:dk2>
        <a:lt2>
          <a:srgbClr val="74416B"/>
        </a:lt2>
        <a:accent1>
          <a:srgbClr val="511246"/>
        </a:accent1>
        <a:accent2>
          <a:srgbClr val="977190"/>
        </a:accent2>
        <a:accent3>
          <a:srgbClr val="FFFFFF"/>
        </a:accent3>
        <a:accent4>
          <a:srgbClr val="000000"/>
        </a:accent4>
        <a:accent5>
          <a:srgbClr val="B3AAB0"/>
        </a:accent5>
        <a:accent6>
          <a:srgbClr val="886682"/>
        </a:accent6>
        <a:hlink>
          <a:srgbClr val="B9A0B5"/>
        </a:hlink>
        <a:folHlink>
          <a:srgbClr val="DCD0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000000"/>
        </a:dk1>
        <a:lt1>
          <a:srgbClr val="FFFFFF"/>
        </a:lt1>
        <a:dk2>
          <a:srgbClr val="000000"/>
        </a:dk2>
        <a:lt2>
          <a:srgbClr val="704659"/>
        </a:lt2>
        <a:accent1>
          <a:srgbClr val="4C1830"/>
        </a:accent1>
        <a:accent2>
          <a:srgbClr val="947483"/>
        </a:accent2>
        <a:accent3>
          <a:srgbClr val="FFFFFF"/>
        </a:accent3>
        <a:accent4>
          <a:srgbClr val="000000"/>
        </a:accent4>
        <a:accent5>
          <a:srgbClr val="B2ABAD"/>
        </a:accent5>
        <a:accent6>
          <a:srgbClr val="866876"/>
        </a:accent6>
        <a:hlink>
          <a:srgbClr val="B7A3AC"/>
        </a:hlink>
        <a:folHlink>
          <a:srgbClr val="DBD1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CCCCC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5C5C"/>
        </a:accent6>
        <a:hlink>
          <a:srgbClr val="999999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Benutzerdefiniert</PresentationFormat>
  <Paragraphs>106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>indiesoft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Patrick Wania</dc:creator>
  <cp:lastModifiedBy>Scheler, Anne</cp:lastModifiedBy>
  <cp:revision>28</cp:revision>
  <dcterms:created xsi:type="dcterms:W3CDTF">2010-02-09T20:46:41Z</dcterms:created>
  <dcterms:modified xsi:type="dcterms:W3CDTF">2026-03-31T12:42:01Z</dcterms:modified>
</cp:coreProperties>
</file>