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geman, Anika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005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70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fld id="{6913DE92-B81D-4AD0-8F4E-56D970203C8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4CF3FBF-4AAD-45D1-A541-84A89AD77757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1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3C932807-EEDD-43DF-BF8E-13FA6FA026D9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10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1487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D17B3C10-8941-4E72-A05B-29574346F637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11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1487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5604EEB4-D621-4EBD-82C4-2D81D4A139EC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12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A2087A12-91AA-4FEA-A794-07399B188F1D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13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1487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3AB1FC85-6621-472E-83A7-21C7F28F6F93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14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ts val="13"/>
              </a:spcBef>
              <a:spcAft>
                <a:spcPts val="13"/>
              </a:spcAft>
            </a:pPr>
            <a:fld id="{3F888E10-834C-4E65-AB2D-617DB7776FF4}" type="slidenum">
              <a:rPr lang="de-DE" altLang="de-DE" sz="1300">
                <a:latin typeface="Calibri" panose="020F0502020204030204" pitchFamily="34" charset="0"/>
                <a:cs typeface="DejaVu Sans" charset="0"/>
              </a:rPr>
              <a:pPr algn="r" eaLnBrk="1">
                <a:spcBef>
                  <a:spcPts val="13"/>
                </a:spcBef>
                <a:spcAft>
                  <a:spcPts val="13"/>
                </a:spcAft>
              </a:pPr>
              <a:t>14</a:t>
            </a:fld>
            <a:endParaRPr lang="de-DE" altLang="de-DE" sz="130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25E38A19-2B68-40D0-BF5B-52B5C89A3FEA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2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599A8D00-60DC-446B-97D9-37EA7DAD2D7B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3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ts val="13"/>
              </a:spcBef>
              <a:spcAft>
                <a:spcPts val="13"/>
              </a:spcAft>
            </a:pPr>
            <a:fld id="{3196540B-5218-4FC2-AD7B-BDD4643F9449}" type="slidenum">
              <a:rPr lang="de-DE" altLang="de-DE" sz="1300">
                <a:latin typeface="Calibri" panose="020F0502020204030204" pitchFamily="34" charset="0"/>
                <a:cs typeface="DejaVu Sans" charset="0"/>
              </a:rPr>
              <a:pPr algn="r" eaLnBrk="1">
                <a:spcBef>
                  <a:spcPts val="13"/>
                </a:spcBef>
                <a:spcAft>
                  <a:spcPts val="13"/>
                </a:spcAft>
              </a:pPr>
              <a:t>3</a:t>
            </a:fld>
            <a:endParaRPr lang="de-DE" altLang="de-DE" sz="130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040188EE-FA15-43F0-BAEF-53A464830D93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4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ts val="13"/>
              </a:spcBef>
              <a:spcAft>
                <a:spcPts val="13"/>
              </a:spcAft>
            </a:pPr>
            <a:fld id="{4AE956A8-600E-473B-9615-B328EC8E330C}" type="slidenum">
              <a:rPr lang="de-DE" altLang="de-DE" sz="1300">
                <a:latin typeface="Calibri" panose="020F0502020204030204" pitchFamily="34" charset="0"/>
                <a:cs typeface="DejaVu Sans" charset="0"/>
              </a:rPr>
              <a:pPr algn="r" eaLnBrk="1">
                <a:spcBef>
                  <a:spcPts val="13"/>
                </a:spcBef>
                <a:spcAft>
                  <a:spcPts val="13"/>
                </a:spcAft>
              </a:pPr>
              <a:t>4</a:t>
            </a:fld>
            <a:endParaRPr lang="de-DE" altLang="de-DE" sz="130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014CE0AB-7C15-455B-A38F-B870B78548D6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5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ts val="13"/>
              </a:spcBef>
              <a:spcAft>
                <a:spcPts val="13"/>
              </a:spcAft>
            </a:pPr>
            <a:fld id="{C20CF325-15BF-481E-A9F0-1DD7D2AB7DD6}" type="slidenum">
              <a:rPr lang="de-DE" altLang="de-DE" sz="1300">
                <a:latin typeface="Calibri" panose="020F0502020204030204" pitchFamily="34" charset="0"/>
                <a:cs typeface="DejaVu Sans" charset="0"/>
              </a:rPr>
              <a:pPr algn="r" eaLnBrk="1">
                <a:spcBef>
                  <a:spcPts val="13"/>
                </a:spcBef>
                <a:spcAft>
                  <a:spcPts val="13"/>
                </a:spcAft>
              </a:pPr>
              <a:t>5</a:t>
            </a:fld>
            <a:endParaRPr lang="de-DE" altLang="de-DE" sz="130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fld id="{520FA716-EB4B-4250-892F-AB3F6BBDC819}" type="slidenum">
              <a:rPr lang="de-DE" altLang="de-DE" smtClean="0">
                <a:solidFill>
                  <a:srgbClr val="000000"/>
                </a:solidFill>
                <a:cs typeface="DejaVu Sans" charset="0"/>
              </a:rPr>
              <a:pPr/>
              <a:t>6</a:t>
            </a:fld>
            <a:endParaRPr lang="de-DE" altLang="de-DE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r"/>
            <a:fld id="{6E14291B-4A64-459A-9CB1-86F28E83C50F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/>
              <a:t>6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6EFA9C4-FFCF-45D1-B4C0-C17CDA2C91E9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7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ts val="13"/>
              </a:spcBef>
              <a:spcAft>
                <a:spcPts val="13"/>
              </a:spcAft>
            </a:pPr>
            <a:fld id="{C4862AED-BF8C-4010-908D-7CBF2431428C}" type="slidenum">
              <a:rPr lang="de-DE" altLang="de-DE" sz="1300">
                <a:latin typeface="Calibri" panose="020F0502020204030204" pitchFamily="34" charset="0"/>
                <a:cs typeface="DejaVu Sans" charset="0"/>
              </a:rPr>
              <a:pPr algn="r" eaLnBrk="1">
                <a:spcBef>
                  <a:spcPts val="13"/>
                </a:spcBef>
                <a:spcAft>
                  <a:spcPts val="13"/>
                </a:spcAft>
              </a:pPr>
              <a:t>7</a:t>
            </a:fld>
            <a:endParaRPr lang="de-DE" altLang="de-DE" sz="130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AD7557E0-2A71-47A8-9876-518B5A6409EA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8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595A8E2-CCD5-4C48-BE9D-82B5F27AC791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9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1487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3148013"/>
            <a:ext cx="5592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altLang="de-DE"/>
              <a:t>Mastertitelformat bearbeiten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idx="1"/>
          </p:nvPr>
        </p:nvSpPr>
        <p:spPr bwMode="auto">
          <a:xfrm>
            <a:off x="3286125" y="4102100"/>
            <a:ext cx="52387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altLang="de-DE" noProof="0"/>
              <a:t>Vorname, Nachname Referent*in, Datum</a:t>
            </a:r>
          </a:p>
        </p:txBody>
      </p:sp>
    </p:spTree>
    <p:extLst>
      <p:ext uri="{BB962C8B-B14F-4D97-AF65-F5344CB8AC3E}">
        <p14:creationId xmlns:p14="http://schemas.microsoft.com/office/powerpoint/2010/main" val="121379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1750"/>
            <a:ext cx="8374063" cy="5286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36000"/>
            <a:ext cx="8375650" cy="3578225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b="1">
                <a:solidFill>
                  <a:srgbClr val="005374"/>
                </a:solidFill>
              </a:defRPr>
            </a:lvl1pPr>
            <a:lvl2pPr marL="0" marR="0" indent="-1889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2pPr>
            <a:lvl3pPr marL="0" marR="0" indent="-1698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3pPr>
            <a:lvl4pPr marL="0" marR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4pPr>
            <a:lvl5pPr marL="0" marR="0" indent="-19843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545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31800" y="987574"/>
            <a:ext cx="8370933" cy="324036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5715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5715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5715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087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427038" y="882650"/>
            <a:ext cx="2370137" cy="3416300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000" rIns="90000" bIns="90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88"/>
              </a:spcBef>
              <a:spcAft>
                <a:spcPts val="1213"/>
              </a:spcAft>
              <a:defRPr/>
            </a:pPr>
            <a:endParaRPr lang="en-GB" altLang="de-DE" sz="1400" dirty="0"/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3276600" y="882650"/>
            <a:ext cx="5437188" cy="3416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27038" y="882650"/>
            <a:ext cx="2370137" cy="341630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b="1">
                <a:solidFill>
                  <a:srgbClr val="005374"/>
                </a:solidFill>
              </a:defRPr>
            </a:lvl1pPr>
            <a:lvl2pPr marL="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374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rgbClr val="005374"/>
                </a:solidFill>
              </a:defRPr>
            </a:lvl2pPr>
            <a:lvl3pPr marL="5715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374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rgbClr val="005374"/>
                </a:solidFill>
              </a:defRPr>
            </a:lvl3pPr>
            <a:lvl4pPr marL="5715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374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rgbClr val="005374"/>
                </a:solidFill>
              </a:defRPr>
            </a:lvl4pPr>
            <a:lvl5pPr marL="5715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374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rgbClr val="005374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74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/>
          </p:cNvSpPr>
          <p:nvPr>
            <p:ph idx="1"/>
          </p:nvPr>
        </p:nvSpPr>
        <p:spPr>
          <a:xfrm>
            <a:off x="431800" y="2859783"/>
            <a:ext cx="8375650" cy="144016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1">
                <a:solidFill>
                  <a:srgbClr val="005374"/>
                </a:solidFill>
              </a:defRPr>
            </a:lvl1pPr>
            <a:lvl2pPr marL="190500" marR="0" indent="-188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2pPr>
            <a:lvl3pPr marL="361950" marR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3pPr>
            <a:lvl4pPr marL="542925" marR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4pPr>
            <a:lvl5pPr marL="742950" marR="0" indent="-198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08163"/>
            <a:ext cx="82788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altLang="de-DE" dirty="0" err="1"/>
              <a:t>Mastertitelformat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208336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 hidden="1"/>
          <p:cNvSpPr>
            <a:spLocks noChangeShapeType="1"/>
          </p:cNvSpPr>
          <p:nvPr/>
        </p:nvSpPr>
        <p:spPr bwMode="auto">
          <a:xfrm>
            <a:off x="0" y="4560888"/>
            <a:ext cx="9144000" cy="1587"/>
          </a:xfrm>
          <a:prstGeom prst="line">
            <a:avLst/>
          </a:prstGeom>
          <a:noFill/>
          <a:ln w="9360">
            <a:solidFill>
              <a:srgbClr val="BE1E3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7" name="Picture 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355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 hidden="1"/>
          <p:cNvSpPr>
            <a:spLocks noChangeArrowheads="1"/>
          </p:cNvSpPr>
          <p:nvPr/>
        </p:nvSpPr>
        <p:spPr bwMode="auto">
          <a:xfrm>
            <a:off x="1422400" y="4605338"/>
            <a:ext cx="4456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800">
                <a:latin typeface="Arial" panose="020B0604020202020204" pitchFamily="34" charset="0"/>
              </a:rPr>
              <a:t>About TU Braunschweig | Slide </a:t>
            </a:r>
            <a:fld id="{47828D66-A1D9-4401-A1D4-22FF7F843C6A}" type="slidenum">
              <a:rPr lang="de-DE" altLang="de-DE" sz="800" smtClean="0">
                <a:latin typeface="Arial" panose="020B0604020202020204" pitchFamily="34" charset="0"/>
              </a:rPr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‹Nr.›</a:t>
            </a:fld>
            <a:endParaRPr lang="de-DE" altLang="de-DE" sz="800">
              <a:latin typeface="Arial" panose="020B0604020202020204" pitchFamily="34" charset="0"/>
            </a:endParaRP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800">
              <a:latin typeface="Arial" panose="020B0604020202020204" pitchFamily="34" charset="0"/>
            </a:endParaRP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5"/>
          <a:stretch>
            <a:fillRect/>
          </a:stretch>
        </p:blipFill>
        <p:spPr bwMode="auto">
          <a:xfrm>
            <a:off x="5164138" y="1019175"/>
            <a:ext cx="2051050" cy="3721100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5575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r="44826"/>
          <a:stretch>
            <a:fillRect/>
          </a:stretch>
        </p:blipFill>
        <p:spPr bwMode="auto">
          <a:xfrm>
            <a:off x="7208838" y="1019175"/>
            <a:ext cx="1662112" cy="3721100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382" r="4482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5" r="35612"/>
          <a:stretch>
            <a:fillRect/>
          </a:stretch>
        </p:blipFill>
        <p:spPr bwMode="auto">
          <a:xfrm>
            <a:off x="3759200" y="1019175"/>
            <a:ext cx="1662113" cy="3713163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015" r="35612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7" r="33414"/>
          <a:stretch>
            <a:fillRect/>
          </a:stretch>
        </p:blipFill>
        <p:spPr bwMode="auto">
          <a:xfrm>
            <a:off x="1871663" y="1019175"/>
            <a:ext cx="1855787" cy="3721100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617" r="33414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0" t="293" r="24721" b="-293"/>
          <a:stretch>
            <a:fillRect/>
          </a:stretch>
        </p:blipFill>
        <p:spPr bwMode="auto">
          <a:xfrm>
            <a:off x="287338" y="1019175"/>
            <a:ext cx="1633537" cy="3721100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5380" t="293" r="24721" b="-293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276600" y="3148013"/>
            <a:ext cx="5903913" cy="1377950"/>
          </a:xfrm>
          <a:prstGeom prst="rect">
            <a:avLst/>
          </a:prstGeom>
          <a:solidFill>
            <a:srgbClr val="BFD4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21240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287338" y="4679950"/>
            <a:ext cx="8583612" cy="215900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3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3148013"/>
            <a:ext cx="5592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Mastertitelformat bearbeiten</a:t>
            </a:r>
          </a:p>
        </p:txBody>
      </p:sp>
      <p:sp>
        <p:nvSpPr>
          <p:cNvPr id="103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25" y="4102100"/>
            <a:ext cx="523875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0" rIns="18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Vorname, Nachname Referent*in, Datum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2pPr>
      <a:lvl3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3pPr>
      <a:lvl4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4pPr>
      <a:lvl5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5pPr>
      <a:lvl6pPr marL="25146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6pPr>
      <a:lvl7pPr marL="29718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7pPr>
      <a:lvl8pPr marL="34290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8pPr>
      <a:lvl9pPr marL="38862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>
            <a:off x="0" y="4560888"/>
            <a:ext cx="9144000" cy="1587"/>
          </a:xfrm>
          <a:prstGeom prst="line">
            <a:avLst/>
          </a:prstGeom>
          <a:noFill/>
          <a:ln w="9360">
            <a:solidFill>
              <a:srgbClr val="BE1E3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355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2400" y="4605338"/>
            <a:ext cx="4456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800">
                <a:latin typeface="Arial" panose="020B0604020202020204" pitchFamily="34" charset="0"/>
              </a:rPr>
              <a:t>About TU Braunschweig | Slide </a:t>
            </a:r>
            <a:fld id="{54FA4F78-0D90-4626-8D32-236BB0F605CC}" type="slidenum">
              <a:rPr lang="de-DE" altLang="de-DE" sz="800" smtClean="0">
                <a:latin typeface="Arial" panose="020B0604020202020204" pitchFamily="34" charset="0"/>
              </a:rPr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‹Nr.›</a:t>
            </a:fld>
            <a:endParaRPr lang="de-DE" altLang="de-DE" sz="800">
              <a:latin typeface="Arial" panose="020B0604020202020204" pitchFamily="34" charset="0"/>
            </a:endParaRP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800">
              <a:latin typeface="Arial" panose="020B0604020202020204" pitchFamily="34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407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1750"/>
            <a:ext cx="837406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</p:sldLayoutIdLst>
  <p:txStyles>
    <p:titleStyle>
      <a:lvl1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2pPr>
      <a:lvl3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3pPr>
      <a:lvl4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4pPr>
      <a:lvl5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5pPr>
      <a:lvl6pPr marL="25146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6pPr>
      <a:lvl7pPr marL="29718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7pPr>
      <a:lvl8pPr marL="34290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8pPr>
      <a:lvl9pPr marL="38862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>
            <a:off x="0" y="4560888"/>
            <a:ext cx="9144000" cy="1587"/>
          </a:xfrm>
          <a:prstGeom prst="line">
            <a:avLst/>
          </a:prstGeom>
          <a:noFill/>
          <a:ln w="9360">
            <a:solidFill>
              <a:srgbClr val="BE1E3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355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2400" y="4605338"/>
            <a:ext cx="4456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800">
                <a:latin typeface="Arial" panose="020B0604020202020204" pitchFamily="34" charset="0"/>
              </a:rPr>
              <a:t>About TU Braunschweig | Slide </a:t>
            </a:r>
            <a:fld id="{60C65457-8EE7-4FA9-B203-349428975D87}" type="slidenum">
              <a:rPr lang="de-DE" altLang="de-DE" sz="800" smtClean="0">
                <a:latin typeface="Arial" panose="020B0604020202020204" pitchFamily="34" charset="0"/>
              </a:rPr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‹Nr.›</a:t>
            </a:fld>
            <a:endParaRPr lang="de-DE" altLang="de-DE" sz="800">
              <a:latin typeface="Arial" panose="020B0604020202020204" pitchFamily="34" charset="0"/>
            </a:endParaRP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80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5900" y="287338"/>
            <a:ext cx="8712200" cy="42799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355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8928100" y="0"/>
            <a:ext cx="215900" cy="5148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8925"/>
            <a:ext cx="86995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08163"/>
            <a:ext cx="82788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r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2pPr>
      <a:lvl3pPr algn="r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3pPr>
      <a:lvl4pPr algn="r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4pPr>
      <a:lvl5pPr algn="r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5pPr>
      <a:lvl6pPr marL="25146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6pPr>
      <a:lvl7pPr marL="29718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7pPr>
      <a:lvl8pPr marL="34290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8pPr>
      <a:lvl9pPr marL="38862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76600" y="3148013"/>
            <a:ext cx="5594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3"/>
              </a:spcBef>
            </a:pPr>
            <a:r>
              <a:rPr lang="en-GB" altLang="de-DE" sz="2200" b="1"/>
              <a:t>About TU Braunschweig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286125" y="4102100"/>
            <a:ext cx="52403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0" rIns="180000" bIns="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88"/>
              </a:spcBef>
            </a:pPr>
            <a:r>
              <a:rPr lang="en-GB" altLang="de-DE" sz="1400"/>
              <a:t>Title of presentation | Name of speaker | Date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3276600" y="882650"/>
            <a:ext cx="5437188" cy="3416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GB" altLang="de-DE" dirty="0"/>
              <a:t>Research at TU Braunschweig: Research Centres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27037" y="882649"/>
            <a:ext cx="2412000" cy="3416400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000" rIns="90000" bIns="90000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Our interdisciplinary research centres are </a:t>
            </a:r>
            <a:r>
              <a:rPr lang="en-GB" alt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long-term interdisciplinary </a:t>
            </a:r>
            <a:br>
              <a:rPr lang="en-GB" alt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and interdepartmental research associations</a:t>
            </a: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Professors </a:t>
            </a:r>
            <a:r>
              <a:rPr lang="en-GB" alt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from at least two faculties </a:t>
            </a: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come together to form a </a:t>
            </a:r>
            <a:b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Research Centre. </a:t>
            </a:r>
          </a:p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In most cases, </a:t>
            </a:r>
            <a:r>
              <a:rPr lang="en-GB" alt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non-university research institutions are involved.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8208" r="5399" b="11519"/>
          <a:stretch>
            <a:fillRect/>
          </a:stretch>
        </p:blipFill>
        <p:spPr bwMode="auto">
          <a:xfrm>
            <a:off x="4076700" y="1784350"/>
            <a:ext cx="2095500" cy="638175"/>
          </a:xfrm>
          <a:prstGeom prst="rect">
            <a:avLst/>
          </a:prstGeom>
          <a:solidFill>
            <a:srgbClr val="D9E5EA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420813"/>
            <a:ext cx="1898650" cy="792162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520950"/>
            <a:ext cx="2074863" cy="660400"/>
          </a:xfrm>
          <a:prstGeom prst="rect">
            <a:avLst/>
          </a:prstGeom>
          <a:noFill/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281363"/>
            <a:ext cx="2451100" cy="830262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3281363"/>
            <a:ext cx="1828800" cy="835025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311400"/>
            <a:ext cx="1206500" cy="869950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7" name="Grafik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2312988"/>
            <a:ext cx="9540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31800" y="31750"/>
            <a:ext cx="8375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2200" b="1" dirty="0">
                <a:solidFill>
                  <a:srgbClr val="FFFFFF"/>
                </a:solidFill>
                <a:latin typeface="Arial" panose="020B0604020202020204" pitchFamily="34" charset="0"/>
              </a:rPr>
              <a:t>Situated in Europe’s Most Active Research Region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31800" y="1050925"/>
            <a:ext cx="41402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5750" indent="-285750"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180000" indent="-180000" eaLnBrk="1" hangingPunct="1">
              <a:spcBef>
                <a:spcPts val="288"/>
              </a:spcBef>
              <a:spcAft>
                <a:spcPts val="6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In the city and region of Braunschweig, more than 19,600 people work in research and development institutions.</a:t>
            </a:r>
          </a:p>
          <a:p>
            <a:pPr marL="180000" indent="-180000" eaLnBrk="1" hangingPunct="1">
              <a:spcBef>
                <a:spcPts val="288"/>
              </a:spcBef>
              <a:spcAft>
                <a:spcPts val="6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4 % of the population work in research and development – this is the highest ratio in Europe.</a:t>
            </a:r>
          </a:p>
          <a:p>
            <a:pPr marL="180000" indent="-180000" eaLnBrk="1" hangingPunct="1">
              <a:spcBef>
                <a:spcPts val="288"/>
              </a:spcBef>
              <a:spcAft>
                <a:spcPts val="6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More than 30 major research institutions and companies contribute to the research region.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6096" r="47464" b="11325"/>
          <a:stretch>
            <a:fillRect/>
          </a:stretch>
        </p:blipFill>
        <p:spPr bwMode="auto">
          <a:xfrm>
            <a:off x="5105400" y="1419225"/>
            <a:ext cx="37020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40" t="6096" r="47464" b="113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3148013"/>
            <a:ext cx="4572000" cy="1135062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32000" tIns="90000" rIns="90000" bIns="90000" anchor="ctr"/>
          <a:lstStyle>
            <a:lvl1pPr marL="158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 b="1">
                <a:solidFill>
                  <a:srgbClr val="FFFFFF"/>
                </a:solidFill>
                <a:latin typeface="Arial" panose="020B0604020202020204" pitchFamily="34" charset="0"/>
              </a:rPr>
              <a:t>According to Eurostat, Braunschweig has the highest ratio of GDP spent for research and development in Europe.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3276600" y="882650"/>
            <a:ext cx="5437188" cy="3416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GB" altLang="de-DE" dirty="0"/>
              <a:t>Research Region Braunschweig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427037" y="882650"/>
            <a:ext cx="2412000" cy="3416300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000" rIns="90000" bIns="90000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TU Braunschweig is member of the Research Region Braunschweig. </a:t>
            </a:r>
          </a:p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Within the region, we closely collaborate with a number of research institutes, federal institutes and other partners.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779588"/>
            <a:ext cx="170973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500313"/>
            <a:ext cx="1463675" cy="882650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066800"/>
            <a:ext cx="1493838" cy="598488"/>
          </a:xfrm>
          <a:prstGeom prst="rect">
            <a:avLst/>
          </a:prstGeom>
          <a:solidFill>
            <a:srgbClr val="D9E5EA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30"/>
          <a:stretch>
            <a:fillRect/>
          </a:stretch>
        </p:blipFill>
        <p:spPr bwMode="auto">
          <a:xfrm>
            <a:off x="7064375" y="1066800"/>
            <a:ext cx="1449388" cy="598488"/>
          </a:xfrm>
          <a:prstGeom prst="rect">
            <a:avLst/>
          </a:prstGeom>
          <a:solidFill>
            <a:srgbClr val="D9E5EA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9" t="-37607" r="-10104" b="-42633"/>
          <a:stretch>
            <a:fillRect/>
          </a:stretch>
        </p:blipFill>
        <p:spPr bwMode="auto">
          <a:xfrm>
            <a:off x="5797550" y="2519363"/>
            <a:ext cx="1709738" cy="422275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8" t="-12532" r="-15405" b="-9251"/>
          <a:stretch>
            <a:fillRect/>
          </a:stretch>
        </p:blipFill>
        <p:spPr bwMode="auto">
          <a:xfrm>
            <a:off x="7621588" y="1773238"/>
            <a:ext cx="892175" cy="744537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3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1" t="-13629" r="-7994" b="-13629"/>
          <a:stretch>
            <a:fillRect/>
          </a:stretch>
        </p:blipFill>
        <p:spPr bwMode="auto">
          <a:xfrm>
            <a:off x="4246563" y="1789113"/>
            <a:ext cx="144780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36" t="-20728" r="-21556" b="-16264"/>
          <a:stretch>
            <a:fillRect/>
          </a:stretch>
        </p:blipFill>
        <p:spPr bwMode="auto">
          <a:xfrm>
            <a:off x="7629525" y="2624138"/>
            <a:ext cx="881063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5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3" t="-7401" r="-4453" b="-7401"/>
          <a:stretch>
            <a:fillRect/>
          </a:stretch>
        </p:blipFill>
        <p:spPr bwMode="auto">
          <a:xfrm>
            <a:off x="5795963" y="3060700"/>
            <a:ext cx="1709737" cy="511175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6" name="Grafik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63" t="-12514" r="-21996" b="-14717"/>
          <a:stretch>
            <a:fillRect/>
          </a:stretch>
        </p:blipFill>
        <p:spPr bwMode="auto">
          <a:xfrm>
            <a:off x="7632700" y="3363913"/>
            <a:ext cx="881063" cy="611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Grafik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 b="15686"/>
          <a:stretch>
            <a:fillRect/>
          </a:stretch>
        </p:blipFill>
        <p:spPr bwMode="auto">
          <a:xfrm>
            <a:off x="4246563" y="3492500"/>
            <a:ext cx="14462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646363"/>
            <a:ext cx="1719262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GB" altLang="de-DE" dirty="0"/>
              <a:t>The City of Braunschweig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31800" y="842963"/>
            <a:ext cx="50038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 marL="190500" indent="-188913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180000" lvl="1" indent="-180000" eaLnBrk="1" hangingPunct="1">
              <a:lnSpc>
                <a:spcPct val="11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population of 250,000 </a:t>
            </a:r>
          </a:p>
          <a:p>
            <a:pPr marL="180000" lvl="1" indent="-180000" eaLnBrk="1" hangingPunct="1">
              <a:lnSpc>
                <a:spcPct val="11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second largest city in Lower Saxony</a:t>
            </a:r>
          </a:p>
          <a:p>
            <a:pPr marL="180000" lvl="1" indent="-180000" eaLnBrk="1" hangingPunct="1">
              <a:lnSpc>
                <a:spcPct val="11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first mentioned in 1031, important cultural and political centre since the middle ages, member of the Hanseatic League</a:t>
            </a:r>
          </a:p>
          <a:p>
            <a:pPr marL="180000" lvl="1" indent="-180000" eaLnBrk="1" hangingPunct="1">
              <a:lnSpc>
                <a:spcPct val="11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central position in the heart of Germany</a:t>
            </a:r>
          </a:p>
          <a:p>
            <a:pPr marL="180000" lvl="1" indent="-180000" eaLnBrk="1" hangingPunct="1">
              <a:lnSpc>
                <a:spcPct val="11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ranks 4th among all major German cities in terms of </a:t>
            </a:r>
            <a:b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quality of life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4638"/>
            <a:ext cx="3443287" cy="4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646363"/>
            <a:ext cx="171926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647950"/>
            <a:ext cx="171926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E39B8C6-AEE8-4C0E-A1B7-1AFE80174B36}"/>
              </a:ext>
            </a:extLst>
          </p:cNvPr>
          <p:cNvSpPr txBox="1"/>
          <p:nvPr/>
        </p:nvSpPr>
        <p:spPr>
          <a:xfrm>
            <a:off x="6805613" y="2025650"/>
            <a:ext cx="1079500" cy="268288"/>
          </a:xfrm>
          <a:prstGeom prst="roundRect">
            <a:avLst/>
          </a:prstGeom>
          <a:solidFill>
            <a:srgbClr val="BD1E3B">
              <a:alpha val="85000"/>
            </a:srgbClr>
          </a:solidFill>
        </p:spPr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en-GB" sz="1100" b="1" dirty="0">
                <a:solidFill>
                  <a:schemeClr val="bg1"/>
                </a:solidFill>
                <a:latin typeface="+mn-lt"/>
              </a:rPr>
              <a:t>Braunschweig</a:t>
            </a:r>
          </a:p>
        </p:txBody>
      </p:sp>
      <p:pic>
        <p:nvPicPr>
          <p:cNvPr id="30729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492250"/>
            <a:ext cx="5048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E8D090-80FD-4856-87F0-5891B1160E35}"/>
              </a:ext>
            </a:extLst>
          </p:cNvPr>
          <p:cNvSpPr txBox="1"/>
          <p:nvPr/>
        </p:nvSpPr>
        <p:spPr>
          <a:xfrm>
            <a:off x="8135938" y="1882775"/>
            <a:ext cx="504825" cy="268288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en-GB" sz="1100" dirty="0">
                <a:solidFill>
                  <a:srgbClr val="007156"/>
                </a:solidFill>
                <a:latin typeface="+mn-lt"/>
              </a:rPr>
              <a:t>Berlin</a:t>
            </a:r>
          </a:p>
        </p:txBody>
      </p:sp>
      <p:pic>
        <p:nvPicPr>
          <p:cNvPr id="30731" name="Grafi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4732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3995738" y="1852613"/>
            <a:ext cx="47402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r"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3600" b="1">
                <a:solidFill>
                  <a:srgbClr val="FFFFFF"/>
                </a:solidFill>
                <a:latin typeface="Arial" panose="020B0604020202020204" pitchFamily="34" charset="0"/>
              </a:rPr>
              <a:t>Let’s get in touch!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6234113" y="2716213"/>
            <a:ext cx="230346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88"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Follow us on Social Media: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178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041650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30638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074988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27038" y="2711450"/>
            <a:ext cx="41814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588"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Prof. Dr. First Name Last Name</a:t>
            </a:r>
            <a:b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en-GB" altLang="de-DE" sz="1400">
                <a:solidFill>
                  <a:srgbClr val="005374"/>
                </a:solidFill>
                <a:latin typeface="Arial" panose="020B0604020202020204" pitchFamily="34" charset="0"/>
              </a:rPr>
              <a:t>Institute for XYZ</a:t>
            </a:r>
          </a:p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>
                <a:solidFill>
                  <a:srgbClr val="005374"/>
                </a:solidFill>
                <a:latin typeface="Arial" panose="020B0604020202020204" pitchFamily="34" charset="0"/>
              </a:rPr>
              <a:t>f.lastname@tu-braunschweig.de</a:t>
            </a:r>
            <a:br>
              <a:rPr lang="en-GB" altLang="de-DE" sz="1400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en-GB" altLang="de-DE" sz="1400">
                <a:solidFill>
                  <a:srgbClr val="005374"/>
                </a:solidFill>
                <a:latin typeface="Arial" panose="020B0604020202020204" pitchFamily="34" charset="0"/>
              </a:rPr>
              <a:t>www.tu-braunschweig.de/xyz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304" r="3757" b="-304"/>
          <a:stretch>
            <a:fillRect/>
          </a:stretch>
        </p:blipFill>
        <p:spPr bwMode="auto">
          <a:xfrm>
            <a:off x="5364163" y="1095375"/>
            <a:ext cx="377983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46" t="304" r="3757" b="-3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31800" y="31750"/>
            <a:ext cx="8375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2200" b="1" dirty="0">
                <a:solidFill>
                  <a:srgbClr val="FFFFFF"/>
                </a:solidFill>
                <a:latin typeface="Arial" panose="020B0604020202020204" pitchFamily="34" charset="0"/>
              </a:rPr>
              <a:t>Key Figures 2025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893763" y="1081088"/>
            <a:ext cx="2670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founded in 1745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893763" y="1543050"/>
            <a:ext cx="41100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15,600 students | 3,300 of them international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893763" y="2005013"/>
            <a:ext cx="42656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 dirty="0">
                <a:solidFill>
                  <a:srgbClr val="005374"/>
                </a:solidFill>
                <a:latin typeface="Arial" panose="020B0604020202020204" pitchFamily="34" charset="0"/>
              </a:rPr>
              <a:t>3,800 staff members | 2,300 of them researchers 244 of them professors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446088" y="3084513"/>
            <a:ext cx="6284912" cy="1214437"/>
          </a:xfrm>
          <a:prstGeom prst="rect">
            <a:avLst/>
          </a:prstGeom>
          <a:solidFill>
            <a:srgbClr val="BFD4DC"/>
          </a:solidFill>
          <a:ln w="381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893763" y="2478088"/>
            <a:ext cx="4902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 dirty="0">
                <a:solidFill>
                  <a:srgbClr val="005374"/>
                </a:solidFill>
                <a:latin typeface="Arial" panose="020B0604020202020204" pitchFamily="34" charset="0"/>
              </a:rPr>
              <a:t>€ 417m overall budget | € 132m third-party funding</a:t>
            </a: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566738" y="3224213"/>
            <a:ext cx="198437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893763" y="3216275"/>
            <a:ext cx="2286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4 core research areas</a:t>
            </a:r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566738" y="3586163"/>
            <a:ext cx="198437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893763" y="3578225"/>
            <a:ext cx="2286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6 faculties</a:t>
            </a: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3179763" y="3224213"/>
            <a:ext cx="198437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3506788" y="3216275"/>
            <a:ext cx="32464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7 interdisciplinary research centres</a:t>
            </a:r>
          </a:p>
        </p:txBody>
      </p:sp>
      <p:sp>
        <p:nvSpPr>
          <p:cNvPr id="8207" name="Rectangle 14"/>
          <p:cNvSpPr>
            <a:spLocks noChangeArrowheads="1"/>
          </p:cNvSpPr>
          <p:nvPr/>
        </p:nvSpPr>
        <p:spPr bwMode="auto">
          <a:xfrm>
            <a:off x="3179763" y="3586163"/>
            <a:ext cx="198437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3506788" y="3578225"/>
            <a:ext cx="32464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2 clusters of excellence</a:t>
            </a: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566738" y="3944938"/>
            <a:ext cx="198437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210" name="Rectangle 17"/>
          <p:cNvSpPr>
            <a:spLocks noChangeArrowheads="1"/>
          </p:cNvSpPr>
          <p:nvPr/>
        </p:nvSpPr>
        <p:spPr bwMode="auto">
          <a:xfrm>
            <a:off x="893763" y="3932238"/>
            <a:ext cx="2286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86 degree programmes</a:t>
            </a:r>
          </a:p>
        </p:txBody>
      </p:sp>
      <p:sp>
        <p:nvSpPr>
          <p:cNvPr id="8211" name="Rectangle 18"/>
          <p:cNvSpPr>
            <a:spLocks noChangeArrowheads="1"/>
          </p:cNvSpPr>
          <p:nvPr/>
        </p:nvSpPr>
        <p:spPr bwMode="auto">
          <a:xfrm>
            <a:off x="3179763" y="3940175"/>
            <a:ext cx="198437" cy="198438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212" name="Rectangle 19"/>
          <p:cNvSpPr>
            <a:spLocks noChangeArrowheads="1"/>
          </p:cNvSpPr>
          <p:nvPr/>
        </p:nvSpPr>
        <p:spPr bwMode="auto">
          <a:xfrm>
            <a:off x="3506788" y="3932238"/>
            <a:ext cx="32464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2 DFG collaborative research centres</a:t>
            </a:r>
          </a:p>
        </p:txBody>
      </p:sp>
      <p:sp>
        <p:nvSpPr>
          <p:cNvPr id="8213" name="AutoShape 20"/>
          <p:cNvSpPr>
            <a:spLocks noChangeArrowheads="1"/>
          </p:cNvSpPr>
          <p:nvPr/>
        </p:nvSpPr>
        <p:spPr bwMode="auto">
          <a:xfrm>
            <a:off x="471488" y="1079500"/>
            <a:ext cx="361950" cy="361950"/>
          </a:xfrm>
          <a:custGeom>
            <a:avLst/>
            <a:gdLst>
              <a:gd name="T0" fmla="*/ 361950 w 361950"/>
              <a:gd name="T1" fmla="*/ 180975 h 361950"/>
              <a:gd name="T2" fmla="*/ 180975 w 361950"/>
              <a:gd name="T3" fmla="*/ 361950 h 361950"/>
              <a:gd name="T4" fmla="*/ 0 w 361950"/>
              <a:gd name="T5" fmla="*/ 180975 h 361950"/>
              <a:gd name="T6" fmla="*/ 180975 w 361950"/>
              <a:gd name="T7" fmla="*/ 0 h 3619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1950"/>
              <a:gd name="T13" fmla="*/ 0 h 361950"/>
              <a:gd name="T14" fmla="*/ 361950 w 361950"/>
              <a:gd name="T15" fmla="*/ 361950 h 36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950" h="361950">
                <a:moveTo>
                  <a:pt x="0" y="503"/>
                </a:moveTo>
                <a:lnTo>
                  <a:pt x="503" y="503"/>
                </a:lnTo>
                <a:lnTo>
                  <a:pt x="180" y="90"/>
                </a:lnTo>
                <a:lnTo>
                  <a:pt x="503" y="503"/>
                </a:lnTo>
                <a:lnTo>
                  <a:pt x="270" y="90"/>
                </a:lnTo>
                <a:lnTo>
                  <a:pt x="0" y="503"/>
                </a:lnTo>
                <a:close/>
              </a:path>
            </a:pathLst>
          </a:custGeom>
          <a:solidFill>
            <a:srgbClr val="DAEA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21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54113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5" name="AutoShape 22"/>
          <p:cNvSpPr>
            <a:spLocks noChangeArrowheads="1"/>
          </p:cNvSpPr>
          <p:nvPr/>
        </p:nvSpPr>
        <p:spPr bwMode="auto">
          <a:xfrm>
            <a:off x="471488" y="1543050"/>
            <a:ext cx="361950" cy="361950"/>
          </a:xfrm>
          <a:custGeom>
            <a:avLst/>
            <a:gdLst>
              <a:gd name="T0" fmla="*/ 361950 w 361950"/>
              <a:gd name="T1" fmla="*/ 180975 h 361950"/>
              <a:gd name="T2" fmla="*/ 180975 w 361950"/>
              <a:gd name="T3" fmla="*/ 361950 h 361950"/>
              <a:gd name="T4" fmla="*/ 0 w 361950"/>
              <a:gd name="T5" fmla="*/ 180975 h 361950"/>
              <a:gd name="T6" fmla="*/ 180975 w 361950"/>
              <a:gd name="T7" fmla="*/ 0 h 3619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1950"/>
              <a:gd name="T13" fmla="*/ 0 h 361950"/>
              <a:gd name="T14" fmla="*/ 361950 w 361950"/>
              <a:gd name="T15" fmla="*/ 361950 h 36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950" h="361950">
                <a:moveTo>
                  <a:pt x="0" y="503"/>
                </a:moveTo>
                <a:lnTo>
                  <a:pt x="503" y="503"/>
                </a:lnTo>
                <a:lnTo>
                  <a:pt x="180" y="90"/>
                </a:lnTo>
                <a:lnTo>
                  <a:pt x="503" y="503"/>
                </a:lnTo>
                <a:lnTo>
                  <a:pt x="270" y="90"/>
                </a:lnTo>
                <a:lnTo>
                  <a:pt x="0" y="503"/>
                </a:lnTo>
                <a:close/>
              </a:path>
            </a:pathLst>
          </a:custGeom>
          <a:solidFill>
            <a:srgbClr val="DAEA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216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614488"/>
            <a:ext cx="2111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7" name="AutoShape 24"/>
          <p:cNvSpPr>
            <a:spLocks noChangeArrowheads="1"/>
          </p:cNvSpPr>
          <p:nvPr/>
        </p:nvSpPr>
        <p:spPr bwMode="auto">
          <a:xfrm>
            <a:off x="471488" y="2476500"/>
            <a:ext cx="361950" cy="361950"/>
          </a:xfrm>
          <a:custGeom>
            <a:avLst/>
            <a:gdLst>
              <a:gd name="T0" fmla="*/ 361950 w 361950"/>
              <a:gd name="T1" fmla="*/ 180975 h 361950"/>
              <a:gd name="T2" fmla="*/ 180975 w 361950"/>
              <a:gd name="T3" fmla="*/ 361950 h 361950"/>
              <a:gd name="T4" fmla="*/ 0 w 361950"/>
              <a:gd name="T5" fmla="*/ 180975 h 361950"/>
              <a:gd name="T6" fmla="*/ 180975 w 361950"/>
              <a:gd name="T7" fmla="*/ 0 h 3619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1950"/>
              <a:gd name="T13" fmla="*/ 0 h 361950"/>
              <a:gd name="T14" fmla="*/ 361950 w 361950"/>
              <a:gd name="T15" fmla="*/ 361950 h 36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950" h="361950">
                <a:moveTo>
                  <a:pt x="0" y="503"/>
                </a:moveTo>
                <a:lnTo>
                  <a:pt x="503" y="503"/>
                </a:lnTo>
                <a:lnTo>
                  <a:pt x="180" y="90"/>
                </a:lnTo>
                <a:lnTo>
                  <a:pt x="503" y="503"/>
                </a:lnTo>
                <a:lnTo>
                  <a:pt x="270" y="90"/>
                </a:lnTo>
                <a:lnTo>
                  <a:pt x="0" y="503"/>
                </a:lnTo>
                <a:close/>
              </a:path>
            </a:pathLst>
          </a:custGeom>
          <a:solidFill>
            <a:srgbClr val="DAEA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218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560638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9" name="AutoShape 26"/>
          <p:cNvSpPr>
            <a:spLocks noChangeArrowheads="1"/>
          </p:cNvSpPr>
          <p:nvPr/>
        </p:nvSpPr>
        <p:spPr bwMode="auto">
          <a:xfrm>
            <a:off x="471488" y="2005013"/>
            <a:ext cx="361950" cy="361950"/>
          </a:xfrm>
          <a:custGeom>
            <a:avLst/>
            <a:gdLst>
              <a:gd name="T0" fmla="*/ 361950 w 361950"/>
              <a:gd name="T1" fmla="*/ 180975 h 361950"/>
              <a:gd name="T2" fmla="*/ 180975 w 361950"/>
              <a:gd name="T3" fmla="*/ 361950 h 361950"/>
              <a:gd name="T4" fmla="*/ 0 w 361950"/>
              <a:gd name="T5" fmla="*/ 180975 h 361950"/>
              <a:gd name="T6" fmla="*/ 180975 w 361950"/>
              <a:gd name="T7" fmla="*/ 0 h 3619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1950"/>
              <a:gd name="T13" fmla="*/ 0 h 361950"/>
              <a:gd name="T14" fmla="*/ 361950 w 361950"/>
              <a:gd name="T15" fmla="*/ 361950 h 36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950" h="361950">
                <a:moveTo>
                  <a:pt x="0" y="503"/>
                </a:moveTo>
                <a:lnTo>
                  <a:pt x="503" y="503"/>
                </a:lnTo>
                <a:lnTo>
                  <a:pt x="180" y="90"/>
                </a:lnTo>
                <a:lnTo>
                  <a:pt x="503" y="503"/>
                </a:lnTo>
                <a:lnTo>
                  <a:pt x="270" y="90"/>
                </a:lnTo>
                <a:lnTo>
                  <a:pt x="0" y="503"/>
                </a:lnTo>
                <a:close/>
              </a:path>
            </a:pathLst>
          </a:custGeom>
          <a:solidFill>
            <a:srgbClr val="DAEA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220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076450"/>
            <a:ext cx="211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004888"/>
            <a:ext cx="5024437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31800" y="31750"/>
            <a:ext cx="8375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2200" b="1" dirty="0">
                <a:solidFill>
                  <a:srgbClr val="FFFFFF"/>
                </a:solidFill>
                <a:latin typeface="Arial" panose="020B0604020202020204" pitchFamily="34" charset="0"/>
              </a:rPr>
              <a:t>What TU Braunschweig Stands for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52413" y="2571750"/>
            <a:ext cx="4594225" cy="1628775"/>
          </a:xfrm>
          <a:prstGeom prst="rect">
            <a:avLst/>
          </a:prstGeom>
          <a:solidFill>
            <a:srgbClr val="BFD4DC"/>
          </a:solidFill>
          <a:ln w="381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523875" y="2762250"/>
            <a:ext cx="198438" cy="198438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827088" y="2663825"/>
            <a:ext cx="387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strong industrial and cooperation partner network in Europe’s most active research region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523875" y="3263900"/>
            <a:ext cx="198438" cy="198438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827088" y="3171825"/>
            <a:ext cx="353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university of technology with the longest tradition in Germany</a:t>
            </a: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520700" y="3783013"/>
            <a:ext cx="198438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827088" y="3679825"/>
            <a:ext cx="3633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member of the TU9 Alliance, Germany’s leading 9 universities of technology</a:t>
            </a:r>
          </a:p>
        </p:txBody>
      </p:sp>
      <p:pic>
        <p:nvPicPr>
          <p:cNvPr id="1025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004888"/>
            <a:ext cx="3119437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716213"/>
            <a:ext cx="31162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1006475"/>
            <a:ext cx="3119437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31800" y="31750"/>
            <a:ext cx="8375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2200" b="1" dirty="0">
                <a:solidFill>
                  <a:srgbClr val="FFFFFF"/>
                </a:solidFill>
                <a:latin typeface="Arial" panose="020B0604020202020204" pitchFamily="34" charset="0"/>
              </a:rPr>
              <a:t>What TU Braunschweig Stands for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006475"/>
            <a:ext cx="3071812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500563" y="2852738"/>
            <a:ext cx="4521200" cy="1944687"/>
          </a:xfrm>
          <a:prstGeom prst="rect">
            <a:avLst/>
          </a:prstGeom>
          <a:solidFill>
            <a:srgbClr val="BFD4DC"/>
          </a:solidFill>
          <a:ln w="381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700588" y="3043238"/>
            <a:ext cx="198437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5003800" y="2944813"/>
            <a:ext cx="387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explicit STEM-focus: broad range of engineering programmes</a:t>
            </a: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4700588" y="3544888"/>
            <a:ext cx="198437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5003800" y="3452813"/>
            <a:ext cx="353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complemented by natural sciences, social sciences and humanities </a:t>
            </a:r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4697413" y="3962400"/>
            <a:ext cx="198437" cy="198438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5003800" y="3960813"/>
            <a:ext cx="36337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transdisciplinary education</a:t>
            </a:r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5003800" y="4259263"/>
            <a:ext cx="3633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strong basis research combined with a </a:t>
            </a:r>
            <a:b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high application orientation</a:t>
            </a:r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4697413" y="4349750"/>
            <a:ext cx="198437" cy="198438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1230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004888"/>
            <a:ext cx="19034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3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75"/>
            <a:ext cx="1903412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319463"/>
            <a:ext cx="19034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-323" r="50819" b="323"/>
          <a:stretch>
            <a:fillRect/>
          </a:stretch>
        </p:blipFill>
        <p:spPr bwMode="auto">
          <a:xfrm>
            <a:off x="6229350" y="771525"/>
            <a:ext cx="2573338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413" t="-323" r="50819" b="3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547813" y="771525"/>
            <a:ext cx="4613275" cy="303213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Foundation of the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Collegium Carolinum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1547813" y="1098550"/>
            <a:ext cx="4625975" cy="515938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The Collegium Carolinum is renamed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Herzogliche Technische Hochschule Carolo-Wilhelmina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1547813" y="1646238"/>
            <a:ext cx="4619625" cy="730250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Establishment of a department for humanities and social sciences, the University gets its present name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Technische Universität Braunschweig</a:t>
            </a: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1547813" y="2408238"/>
            <a:ext cx="4619625" cy="303212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TU Braunschweig celebrates its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250th anniversary</a:t>
            </a:r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1547813" y="2741613"/>
            <a:ext cx="4627562" cy="303212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Braunschweig becomes German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»City of Science«</a:t>
            </a: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1547813" y="3622675"/>
            <a:ext cx="4613275" cy="515938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Success in the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excellence strategy</a:t>
            </a: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: </a:t>
            </a:r>
            <a:b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clusters of excellence in aviation and metrology</a:t>
            </a: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1547813" y="3078163"/>
            <a:ext cx="4627562" cy="515937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Foundation</a:t>
            </a: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 of 7 interdisciplinary research centres </a:t>
            </a:r>
            <a:b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(NFF, NFL, BRICS, LENA, PVZ, OHLF, ZeBra)</a:t>
            </a:r>
          </a:p>
        </p:txBody>
      </p:sp>
      <p:pic>
        <p:nvPicPr>
          <p:cNvPr id="1434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355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de-DE" altLang="de-DE" dirty="0" err="1"/>
              <a:t>History</a:t>
            </a:r>
            <a:endParaRPr lang="de-DE" altLang="de-DE" dirty="0"/>
          </a:p>
        </p:txBody>
      </p:sp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4068763" y="4179888"/>
            <a:ext cx="4735512" cy="479425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marL="158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r" eaLnBrk="1"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 b="1">
                <a:solidFill>
                  <a:srgbClr val="FFFFFF"/>
                </a:solidFill>
                <a:latin typeface="Arial" panose="020B0604020202020204" pitchFamily="34" charset="0"/>
              </a:rPr>
              <a:t>Our history dates back to 1745, making us Germany’s university of technology with the longest tradition.</a:t>
            </a:r>
          </a:p>
        </p:txBody>
      </p:sp>
      <p:sp>
        <p:nvSpPr>
          <p:cNvPr id="14349" name="AutoShape 19"/>
          <p:cNvSpPr>
            <a:spLocks noChangeArrowheads="1"/>
          </p:cNvSpPr>
          <p:nvPr/>
        </p:nvSpPr>
        <p:spPr bwMode="auto">
          <a:xfrm>
            <a:off x="1211263" y="771525"/>
            <a:ext cx="215900" cy="215900"/>
          </a:xfrm>
          <a:custGeom>
            <a:avLst/>
            <a:gdLst>
              <a:gd name="T0" fmla="*/ 215900 w 215900"/>
              <a:gd name="T1" fmla="*/ 107950 h 215900"/>
              <a:gd name="T2" fmla="*/ 107950 w 215900"/>
              <a:gd name="T3" fmla="*/ 215900 h 215900"/>
              <a:gd name="T4" fmla="*/ 0 w 215900"/>
              <a:gd name="T5" fmla="*/ 107950 h 215900"/>
              <a:gd name="T6" fmla="*/ 107950 w 215900"/>
              <a:gd name="T7" fmla="*/ 0 h 2159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900"/>
              <a:gd name="T13" fmla="*/ 0 h 215900"/>
              <a:gd name="T14" fmla="*/ 215900 w 215900"/>
              <a:gd name="T15" fmla="*/ 215900 h 215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00" h="215900">
                <a:moveTo>
                  <a:pt x="0" y="300"/>
                </a:moveTo>
                <a:lnTo>
                  <a:pt x="300" y="300"/>
                </a:lnTo>
                <a:lnTo>
                  <a:pt x="180" y="90"/>
                </a:lnTo>
                <a:lnTo>
                  <a:pt x="300" y="300"/>
                </a:lnTo>
                <a:lnTo>
                  <a:pt x="270" y="90"/>
                </a:lnTo>
                <a:lnTo>
                  <a:pt x="0" y="300"/>
                </a:lnTo>
                <a:close/>
              </a:path>
            </a:pathLst>
          </a:custGeom>
          <a:solidFill>
            <a:srgbClr val="407E97"/>
          </a:solidFill>
          <a:ln w="381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1F8016F9-F958-4FB2-B689-E512DB459169}"/>
              </a:ext>
            </a:extLst>
          </p:cNvPr>
          <p:cNvCxnSpPr>
            <a:cxnSpLocks/>
          </p:cNvCxnSpPr>
          <p:nvPr/>
        </p:nvCxnSpPr>
        <p:spPr>
          <a:xfrm flipH="1">
            <a:off x="1190625" y="2909888"/>
            <a:ext cx="339725" cy="1587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9F79CD98-040C-4A9B-B23A-0EE535096EC7}"/>
              </a:ext>
            </a:extLst>
          </p:cNvPr>
          <p:cNvCxnSpPr>
            <a:cxnSpLocks/>
            <a:endCxn id="79" idx="2"/>
          </p:cNvCxnSpPr>
          <p:nvPr/>
        </p:nvCxnSpPr>
        <p:spPr>
          <a:xfrm flipH="1">
            <a:off x="1211263" y="1354138"/>
            <a:ext cx="315912" cy="3175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053472C3-D927-457E-9E37-B2C6540D73EE}"/>
              </a:ext>
            </a:extLst>
          </p:cNvPr>
          <p:cNvCxnSpPr>
            <a:cxnSpLocks/>
          </p:cNvCxnSpPr>
          <p:nvPr/>
        </p:nvCxnSpPr>
        <p:spPr>
          <a:xfrm flipH="1">
            <a:off x="1381125" y="3892550"/>
            <a:ext cx="149225" cy="0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CFBA21F3-0143-4550-AA6D-499B80FD44A2}"/>
              </a:ext>
            </a:extLst>
          </p:cNvPr>
          <p:cNvCxnSpPr>
            <a:cxnSpLocks/>
          </p:cNvCxnSpPr>
          <p:nvPr/>
        </p:nvCxnSpPr>
        <p:spPr>
          <a:xfrm flipH="1">
            <a:off x="1371600" y="941388"/>
            <a:ext cx="149225" cy="0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6C7132E9-18D4-4175-9262-2FD43568857A}"/>
              </a:ext>
            </a:extLst>
          </p:cNvPr>
          <p:cNvCxnSpPr>
            <a:cxnSpLocks/>
          </p:cNvCxnSpPr>
          <p:nvPr/>
        </p:nvCxnSpPr>
        <p:spPr>
          <a:xfrm flipH="1">
            <a:off x="1374775" y="1851025"/>
            <a:ext cx="149225" cy="0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156E8C2A-1616-4338-AD7D-4C962D62426E}"/>
              </a:ext>
            </a:extLst>
          </p:cNvPr>
          <p:cNvCxnSpPr>
            <a:cxnSpLocks/>
          </p:cNvCxnSpPr>
          <p:nvPr/>
        </p:nvCxnSpPr>
        <p:spPr>
          <a:xfrm flipH="1">
            <a:off x="1381125" y="3281363"/>
            <a:ext cx="149225" cy="0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678D6DA7-7F0B-4C8D-8CEC-9DAAFA6D36A6}"/>
              </a:ext>
            </a:extLst>
          </p:cNvPr>
          <p:cNvCxnSpPr>
            <a:cxnSpLocks/>
            <a:endCxn id="77" idx="0"/>
          </p:cNvCxnSpPr>
          <p:nvPr/>
        </p:nvCxnSpPr>
        <p:spPr>
          <a:xfrm flipV="1">
            <a:off x="1312863" y="842963"/>
            <a:ext cx="6350" cy="3313112"/>
          </a:xfrm>
          <a:prstGeom prst="line">
            <a:avLst/>
          </a:prstGeom>
          <a:ln w="571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e 76">
            <a:extLst>
              <a:ext uri="{FF2B5EF4-FFF2-40B4-BE49-F238E27FC236}">
                <a16:creationId xmlns:a16="http://schemas.microsoft.com/office/drawing/2014/main" id="{BAB3D01A-4194-4C5F-B904-A4EC6DE10A89}"/>
              </a:ext>
            </a:extLst>
          </p:cNvPr>
          <p:cNvSpPr/>
          <p:nvPr/>
        </p:nvSpPr>
        <p:spPr>
          <a:xfrm>
            <a:off x="1211263" y="842963"/>
            <a:ext cx="215900" cy="215900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06C823A7-D0C2-4229-9CE8-A33700250F5E}"/>
              </a:ext>
            </a:extLst>
          </p:cNvPr>
          <p:cNvCxnSpPr>
            <a:cxnSpLocks/>
          </p:cNvCxnSpPr>
          <p:nvPr/>
        </p:nvCxnSpPr>
        <p:spPr>
          <a:xfrm flipH="1">
            <a:off x="1190625" y="2581275"/>
            <a:ext cx="339725" cy="3175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:a16="http://schemas.microsoft.com/office/drawing/2014/main" id="{51E8EC6E-1B51-4E60-A4C5-CC35F21B015B}"/>
              </a:ext>
            </a:extLst>
          </p:cNvPr>
          <p:cNvSpPr/>
          <p:nvPr/>
        </p:nvSpPr>
        <p:spPr>
          <a:xfrm>
            <a:off x="1211263" y="1249363"/>
            <a:ext cx="215900" cy="217487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09923E95-9988-4E8F-A46C-23D8A483DC9B}"/>
              </a:ext>
            </a:extLst>
          </p:cNvPr>
          <p:cNvSpPr/>
          <p:nvPr/>
        </p:nvSpPr>
        <p:spPr>
          <a:xfrm>
            <a:off x="1211263" y="1749425"/>
            <a:ext cx="215900" cy="215900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7061E64A-D44F-4F92-9DDC-C6ED08075C2D}"/>
              </a:ext>
            </a:extLst>
          </p:cNvPr>
          <p:cNvSpPr/>
          <p:nvPr/>
        </p:nvSpPr>
        <p:spPr>
          <a:xfrm>
            <a:off x="1204913" y="2476500"/>
            <a:ext cx="215900" cy="215900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2BC6219C-4DB6-4868-9DA9-D8D1D7FC153A}"/>
              </a:ext>
            </a:extLst>
          </p:cNvPr>
          <p:cNvSpPr/>
          <p:nvPr/>
        </p:nvSpPr>
        <p:spPr>
          <a:xfrm>
            <a:off x="1204913" y="2795588"/>
            <a:ext cx="215900" cy="215900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46199EB5-9E84-4062-B7F8-9BFDDB4A2B86}"/>
              </a:ext>
            </a:extLst>
          </p:cNvPr>
          <p:cNvSpPr/>
          <p:nvPr/>
        </p:nvSpPr>
        <p:spPr>
          <a:xfrm>
            <a:off x="1204913" y="3173413"/>
            <a:ext cx="215900" cy="215900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AB4EAA6D-E492-46C9-819D-F0AFD4F582AF}"/>
              </a:ext>
            </a:extLst>
          </p:cNvPr>
          <p:cNvSpPr/>
          <p:nvPr/>
        </p:nvSpPr>
        <p:spPr>
          <a:xfrm>
            <a:off x="1211263" y="3779838"/>
            <a:ext cx="215900" cy="215900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365" name="Rechteck 84"/>
          <p:cNvSpPr>
            <a:spLocks noChangeArrowheads="1"/>
          </p:cNvSpPr>
          <p:nvPr/>
        </p:nvSpPr>
        <p:spPr bwMode="auto">
          <a:xfrm>
            <a:off x="463550" y="7620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1745</a:t>
            </a:r>
            <a:endParaRPr lang="de-DE" altLang="de-DE"/>
          </a:p>
        </p:txBody>
      </p:sp>
      <p:sp>
        <p:nvSpPr>
          <p:cNvPr id="14366" name="Rechteck 85"/>
          <p:cNvSpPr>
            <a:spLocks noChangeArrowheads="1"/>
          </p:cNvSpPr>
          <p:nvPr/>
        </p:nvSpPr>
        <p:spPr bwMode="auto">
          <a:xfrm>
            <a:off x="458788" y="1185863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1848</a:t>
            </a:r>
            <a:endParaRPr lang="de-DE" altLang="de-DE"/>
          </a:p>
        </p:txBody>
      </p:sp>
      <p:sp>
        <p:nvSpPr>
          <p:cNvPr id="14367" name="Rechteck 86"/>
          <p:cNvSpPr>
            <a:spLocks noChangeArrowheads="1"/>
          </p:cNvSpPr>
          <p:nvPr/>
        </p:nvSpPr>
        <p:spPr bwMode="auto">
          <a:xfrm>
            <a:off x="447675" y="239395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1995</a:t>
            </a:r>
            <a:endParaRPr lang="de-DE" altLang="de-DE"/>
          </a:p>
        </p:txBody>
      </p:sp>
      <p:sp>
        <p:nvSpPr>
          <p:cNvPr id="14368" name="Rechteck 87"/>
          <p:cNvSpPr>
            <a:spLocks noChangeArrowheads="1"/>
          </p:cNvSpPr>
          <p:nvPr/>
        </p:nvSpPr>
        <p:spPr bwMode="auto">
          <a:xfrm>
            <a:off x="450850" y="37147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2018</a:t>
            </a:r>
            <a:endParaRPr lang="de-DE" altLang="de-DE"/>
          </a:p>
        </p:txBody>
      </p:sp>
      <p:sp>
        <p:nvSpPr>
          <p:cNvPr id="14369" name="Rechteck 88"/>
          <p:cNvSpPr>
            <a:spLocks noChangeArrowheads="1"/>
          </p:cNvSpPr>
          <p:nvPr/>
        </p:nvSpPr>
        <p:spPr bwMode="auto">
          <a:xfrm>
            <a:off x="466725" y="1677988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1968</a:t>
            </a:r>
            <a:endParaRPr lang="de-DE" altLang="de-DE"/>
          </a:p>
        </p:txBody>
      </p:sp>
      <p:sp>
        <p:nvSpPr>
          <p:cNvPr id="14370" name="Rechteck 89"/>
          <p:cNvSpPr>
            <a:spLocks noChangeArrowheads="1"/>
          </p:cNvSpPr>
          <p:nvPr/>
        </p:nvSpPr>
        <p:spPr bwMode="auto">
          <a:xfrm>
            <a:off x="447675" y="2716213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2007</a:t>
            </a:r>
            <a:endParaRPr lang="de-DE" altLang="de-DE"/>
          </a:p>
        </p:txBody>
      </p:sp>
      <p:sp>
        <p:nvSpPr>
          <p:cNvPr id="14371" name="Rechteck 90"/>
          <p:cNvSpPr>
            <a:spLocks noChangeArrowheads="1"/>
          </p:cNvSpPr>
          <p:nvPr/>
        </p:nvSpPr>
        <p:spPr bwMode="auto">
          <a:xfrm>
            <a:off x="439738" y="3076575"/>
            <a:ext cx="89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2007– </a:t>
            </a:r>
            <a:br>
              <a:rPr lang="en-US" altLang="de-DE" b="1">
                <a:solidFill>
                  <a:srgbClr val="005374"/>
                </a:solidFill>
              </a:rPr>
            </a:br>
            <a:r>
              <a:rPr lang="en-US" altLang="de-DE" b="1">
                <a:solidFill>
                  <a:srgbClr val="005374"/>
                </a:solidFill>
              </a:rPr>
              <a:t>2020</a:t>
            </a:r>
            <a:endParaRPr lang="de-DE" alt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90588"/>
            <a:ext cx="23590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de-DE" altLang="de-DE" dirty="0" err="1"/>
              <a:t>Comprehensive</a:t>
            </a:r>
            <a:r>
              <a:rPr lang="de-DE" altLang="de-DE" dirty="0"/>
              <a:t> University </a:t>
            </a:r>
            <a:r>
              <a:rPr lang="de-DE" altLang="de-DE" dirty="0" err="1"/>
              <a:t>with</a:t>
            </a:r>
            <a:r>
              <a:rPr lang="de-DE" altLang="de-DE" dirty="0"/>
              <a:t> 6 </a:t>
            </a:r>
            <a:r>
              <a:rPr lang="de-DE" altLang="de-DE" dirty="0" err="1"/>
              <a:t>Faculties</a:t>
            </a:r>
            <a:endParaRPr lang="de-DE" altLang="de-DE" dirty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587750" y="865188"/>
            <a:ext cx="52387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Carl Friedrich Gauß Faculty </a:t>
            </a:r>
            <a:r>
              <a:rPr lang="en-GB" altLang="de-DE" sz="1400">
                <a:solidFill>
                  <a:srgbClr val="005374"/>
                </a:solidFill>
                <a:latin typeface="Arial" panose="020B0604020202020204" pitchFamily="34" charset="0"/>
              </a:rPr>
              <a:t>(</a:t>
            </a: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Mathematics, Computer Science, Business Science, Social Sciences)</a:t>
            </a:r>
          </a:p>
        </p:txBody>
      </p:sp>
      <p:sp>
        <p:nvSpPr>
          <p:cNvPr id="16389" name="Rectangle 23"/>
          <p:cNvSpPr>
            <a:spLocks noChangeArrowheads="1"/>
          </p:cNvSpPr>
          <p:nvPr/>
        </p:nvSpPr>
        <p:spPr bwMode="auto">
          <a:xfrm>
            <a:off x="3592513" y="4010025"/>
            <a:ext cx="31289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Faculty of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Humanities and Education</a:t>
            </a:r>
          </a:p>
        </p:txBody>
      </p:sp>
      <p:sp>
        <p:nvSpPr>
          <p:cNvPr id="16390" name="Rectangle 24"/>
          <p:cNvSpPr>
            <a:spLocks noChangeArrowheads="1"/>
          </p:cNvSpPr>
          <p:nvPr/>
        </p:nvSpPr>
        <p:spPr bwMode="auto">
          <a:xfrm>
            <a:off x="3587750" y="3294063"/>
            <a:ext cx="53054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Faculty of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Electrical Engineering, </a:t>
            </a:r>
            <a:b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Information Technology, Physics</a:t>
            </a:r>
          </a:p>
        </p:txBody>
      </p:sp>
      <p:sp>
        <p:nvSpPr>
          <p:cNvPr id="16391" name="Rectangle 25"/>
          <p:cNvSpPr>
            <a:spLocks noChangeArrowheads="1"/>
          </p:cNvSpPr>
          <p:nvPr/>
        </p:nvSpPr>
        <p:spPr bwMode="auto">
          <a:xfrm>
            <a:off x="3590925" y="2786063"/>
            <a:ext cx="29321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Faculty of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Mechanical Engineering</a:t>
            </a:r>
          </a:p>
        </p:txBody>
      </p:sp>
      <p:sp>
        <p:nvSpPr>
          <p:cNvPr id="16392" name="Rectangle 26"/>
          <p:cNvSpPr>
            <a:spLocks noChangeArrowheads="1"/>
          </p:cNvSpPr>
          <p:nvPr/>
        </p:nvSpPr>
        <p:spPr bwMode="auto">
          <a:xfrm>
            <a:off x="3587750" y="2073275"/>
            <a:ext cx="457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Faculty of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Architecture, Civil Engineering and Environmental Sciences</a:t>
            </a:r>
          </a:p>
        </p:txBody>
      </p:sp>
      <p:sp>
        <p:nvSpPr>
          <p:cNvPr id="16393" name="Rectangle 27"/>
          <p:cNvSpPr>
            <a:spLocks noChangeArrowheads="1"/>
          </p:cNvSpPr>
          <p:nvPr/>
        </p:nvSpPr>
        <p:spPr bwMode="auto">
          <a:xfrm>
            <a:off x="3587750" y="1581150"/>
            <a:ext cx="2032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Faculty of Life Sciences</a:t>
            </a:r>
          </a:p>
        </p:txBody>
      </p:sp>
      <p:grpSp>
        <p:nvGrpSpPr>
          <p:cNvPr id="16394" name="Gruppieren 18"/>
          <p:cNvGrpSpPr>
            <a:grpSpLocks/>
          </p:cNvGrpSpPr>
          <p:nvPr/>
        </p:nvGrpSpPr>
        <p:grpSpPr bwMode="auto">
          <a:xfrm>
            <a:off x="3032125" y="1508125"/>
            <a:ext cx="361950" cy="361950"/>
            <a:chOff x="3031558" y="1320182"/>
            <a:chExt cx="361784" cy="361784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975A751-3FEB-4DB7-96D6-C256BD39144E}"/>
                </a:ext>
              </a:extLst>
            </p:cNvPr>
            <p:cNvSpPr/>
            <p:nvPr/>
          </p:nvSpPr>
          <p:spPr>
            <a:xfrm>
              <a:off x="3031558" y="1320182"/>
              <a:ext cx="361784" cy="361784"/>
            </a:xfrm>
            <a:prstGeom prst="ellipse">
              <a:avLst/>
            </a:prstGeom>
            <a:solidFill>
              <a:srgbClr val="DAEAE7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411" name="Grafi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74" y="1397998"/>
              <a:ext cx="206152" cy="20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5" name="Gruppieren 21"/>
          <p:cNvGrpSpPr>
            <a:grpSpLocks/>
          </p:cNvGrpSpPr>
          <p:nvPr/>
        </p:nvGrpSpPr>
        <p:grpSpPr bwMode="auto">
          <a:xfrm>
            <a:off x="3032125" y="2724150"/>
            <a:ext cx="361950" cy="360363"/>
            <a:chOff x="3031558" y="2355726"/>
            <a:chExt cx="361784" cy="361784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6D5C5C6-881F-4E42-958C-ADD83D41776B}"/>
                </a:ext>
              </a:extLst>
            </p:cNvPr>
            <p:cNvSpPr/>
            <p:nvPr/>
          </p:nvSpPr>
          <p:spPr>
            <a:xfrm>
              <a:off x="3031558" y="2355726"/>
              <a:ext cx="361784" cy="361784"/>
            </a:xfrm>
            <a:prstGeom prst="ellipse">
              <a:avLst/>
            </a:prstGeom>
            <a:solidFill>
              <a:srgbClr val="DAEAE7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409" name="Grafik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74" y="2431440"/>
              <a:ext cx="206152" cy="20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6" name="Gruppieren 24"/>
          <p:cNvGrpSpPr>
            <a:grpSpLocks/>
          </p:cNvGrpSpPr>
          <p:nvPr/>
        </p:nvGrpSpPr>
        <p:grpSpPr bwMode="auto">
          <a:xfrm>
            <a:off x="3032125" y="2116138"/>
            <a:ext cx="361950" cy="361950"/>
            <a:chOff x="3031558" y="1833382"/>
            <a:chExt cx="361784" cy="361784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CEEBDFED-3483-49F7-90B8-586390454F8C}"/>
                </a:ext>
              </a:extLst>
            </p:cNvPr>
            <p:cNvSpPr/>
            <p:nvPr/>
          </p:nvSpPr>
          <p:spPr>
            <a:xfrm>
              <a:off x="3031558" y="1833382"/>
              <a:ext cx="361784" cy="361784"/>
            </a:xfrm>
            <a:prstGeom prst="ellipse">
              <a:avLst/>
            </a:prstGeom>
            <a:solidFill>
              <a:srgbClr val="DAEAE7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407" name="Grafik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74" y="1900997"/>
              <a:ext cx="206152" cy="20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7" name="Gruppieren 27"/>
          <p:cNvGrpSpPr>
            <a:grpSpLocks/>
          </p:cNvGrpSpPr>
          <p:nvPr/>
        </p:nvGrpSpPr>
        <p:grpSpPr bwMode="auto">
          <a:xfrm>
            <a:off x="3032125" y="900113"/>
            <a:ext cx="361950" cy="361950"/>
            <a:chOff x="3031558" y="867653"/>
            <a:chExt cx="361784" cy="361784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88DD6CFB-3146-477C-9B93-425C587C1320}"/>
                </a:ext>
              </a:extLst>
            </p:cNvPr>
            <p:cNvSpPr/>
            <p:nvPr/>
          </p:nvSpPr>
          <p:spPr>
            <a:xfrm>
              <a:off x="3031558" y="867653"/>
              <a:ext cx="361784" cy="361784"/>
            </a:xfrm>
            <a:prstGeom prst="ellipse">
              <a:avLst/>
            </a:prstGeom>
            <a:solidFill>
              <a:srgbClr val="DAEAE7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405" name="Grafik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74" y="946282"/>
              <a:ext cx="206152" cy="20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8" name="Gruppieren 30"/>
          <p:cNvGrpSpPr>
            <a:grpSpLocks/>
          </p:cNvGrpSpPr>
          <p:nvPr/>
        </p:nvGrpSpPr>
        <p:grpSpPr bwMode="auto">
          <a:xfrm>
            <a:off x="3032125" y="3330575"/>
            <a:ext cx="361950" cy="361950"/>
            <a:chOff x="3031558" y="2859782"/>
            <a:chExt cx="361784" cy="361784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83F97477-6CC7-4EBA-864A-9E9DE99A4357}"/>
                </a:ext>
              </a:extLst>
            </p:cNvPr>
            <p:cNvSpPr/>
            <p:nvPr/>
          </p:nvSpPr>
          <p:spPr>
            <a:xfrm>
              <a:off x="3031558" y="2859782"/>
              <a:ext cx="361784" cy="361784"/>
            </a:xfrm>
            <a:prstGeom prst="ellipse">
              <a:avLst/>
            </a:prstGeom>
            <a:solidFill>
              <a:srgbClr val="DAEAE7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403" name="Grafik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886" y="2955110"/>
              <a:ext cx="171128" cy="17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9" name="Gruppieren 33"/>
          <p:cNvGrpSpPr>
            <a:grpSpLocks/>
          </p:cNvGrpSpPr>
          <p:nvPr/>
        </p:nvGrpSpPr>
        <p:grpSpPr bwMode="auto">
          <a:xfrm>
            <a:off x="3032125" y="3938588"/>
            <a:ext cx="361950" cy="361950"/>
            <a:chOff x="3031558" y="3362094"/>
            <a:chExt cx="361784" cy="361784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8038E72B-8E97-4BE4-947C-12EA578C6F4C}"/>
                </a:ext>
              </a:extLst>
            </p:cNvPr>
            <p:cNvSpPr/>
            <p:nvPr/>
          </p:nvSpPr>
          <p:spPr>
            <a:xfrm>
              <a:off x="3031558" y="3362094"/>
              <a:ext cx="361784" cy="361784"/>
            </a:xfrm>
            <a:prstGeom prst="ellipse">
              <a:avLst/>
            </a:prstGeom>
            <a:solidFill>
              <a:srgbClr val="DAEAE7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401" name="Grafik 3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886" y="3453540"/>
              <a:ext cx="174794" cy="17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31800" y="31750"/>
            <a:ext cx="8375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dirty="0">
                <a:solidFill>
                  <a:srgbClr val="FFFFFF"/>
                </a:solidFill>
                <a:latin typeface="Arial" panose="020B0604020202020204" pitchFamily="34" charset="0"/>
              </a:rPr>
              <a:t>TU Braunschweig International</a:t>
            </a:r>
          </a:p>
        </p:txBody>
      </p:sp>
      <p:sp>
        <p:nvSpPr>
          <p:cNvPr id="18435" name="Rectangle 25"/>
          <p:cNvSpPr>
            <a:spLocks noChangeArrowheads="1"/>
          </p:cNvSpPr>
          <p:nvPr/>
        </p:nvSpPr>
        <p:spPr bwMode="auto">
          <a:xfrm>
            <a:off x="8807450" y="782638"/>
            <a:ext cx="336550" cy="3571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18436" name="Inhaltsplatzhalt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982663"/>
            <a:ext cx="6723063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hteck 49">
            <a:extLst>
              <a:ext uri="{FF2B5EF4-FFF2-40B4-BE49-F238E27FC236}">
                <a16:creationId xmlns:a16="http://schemas.microsoft.com/office/drawing/2014/main" id="{667CE431-6FA1-42C3-95C3-B263FE01E898}"/>
              </a:ext>
            </a:extLst>
          </p:cNvPr>
          <p:cNvSpPr/>
          <p:nvPr/>
        </p:nvSpPr>
        <p:spPr>
          <a:xfrm>
            <a:off x="412750" y="847725"/>
            <a:ext cx="2573338" cy="194468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D99B9E2-94D8-4EE4-8A3F-A45657774E3D}"/>
              </a:ext>
            </a:extLst>
          </p:cNvPr>
          <p:cNvSpPr txBox="1"/>
          <p:nvPr/>
        </p:nvSpPr>
        <p:spPr>
          <a:xfrm>
            <a:off x="6750050" y="1819275"/>
            <a:ext cx="1287463" cy="455613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en-GB" sz="1100" b="1" dirty="0">
                <a:solidFill>
                  <a:srgbClr val="005374"/>
                </a:solidFill>
                <a:latin typeface="+mn-lt"/>
              </a:rPr>
              <a:t>2,121</a:t>
            </a:r>
            <a:br>
              <a:rPr lang="en-GB" sz="1100" b="1">
                <a:solidFill>
                  <a:srgbClr val="005374"/>
                </a:solidFill>
                <a:latin typeface="+mn-lt"/>
              </a:rPr>
            </a:br>
            <a:r>
              <a:rPr lang="en-GB" sz="1100">
                <a:solidFill>
                  <a:srgbClr val="005374"/>
                </a:solidFill>
                <a:latin typeface="+mn-lt"/>
              </a:rPr>
              <a:t>(987 </a:t>
            </a:r>
            <a:r>
              <a:rPr lang="en-GB" sz="1100" dirty="0">
                <a:solidFill>
                  <a:srgbClr val="005374"/>
                </a:solidFill>
                <a:latin typeface="+mn-lt"/>
              </a:rPr>
              <a:t>from China)</a:t>
            </a:r>
            <a:endParaRPr lang="en-GB" sz="1100" b="1" dirty="0">
              <a:solidFill>
                <a:srgbClr val="005374"/>
              </a:solidFill>
              <a:latin typeface="+mn-lt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F7023326-3B2D-47C3-AF68-B02FAF4B5105}"/>
              </a:ext>
            </a:extLst>
          </p:cNvPr>
          <p:cNvSpPr txBox="1"/>
          <p:nvPr/>
        </p:nvSpPr>
        <p:spPr>
          <a:xfrm>
            <a:off x="7947025" y="3548063"/>
            <a:ext cx="277813" cy="268287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en-GB" sz="1100" b="1" dirty="0">
                <a:solidFill>
                  <a:srgbClr val="005374"/>
                </a:solidFill>
                <a:latin typeface="+mn-lt"/>
              </a:rPr>
              <a:t>2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861DF391-3DB5-462E-AC3F-63B08943A986}"/>
              </a:ext>
            </a:extLst>
          </p:cNvPr>
          <p:cNvSpPr txBox="1"/>
          <p:nvPr/>
        </p:nvSpPr>
        <p:spPr>
          <a:xfrm>
            <a:off x="5573713" y="2746375"/>
            <a:ext cx="357187" cy="266700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en-GB" sz="1100" b="1" dirty="0">
                <a:solidFill>
                  <a:srgbClr val="005374"/>
                </a:solidFill>
                <a:latin typeface="+mn-lt"/>
              </a:rPr>
              <a:t>345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57E3B80C-C35D-4EE3-B09B-345EACB1D95F}"/>
              </a:ext>
            </a:extLst>
          </p:cNvPr>
          <p:cNvSpPr txBox="1"/>
          <p:nvPr/>
        </p:nvSpPr>
        <p:spPr>
          <a:xfrm>
            <a:off x="4181475" y="3259138"/>
            <a:ext cx="357188" cy="268287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en-GB" sz="1100" b="1" dirty="0">
                <a:solidFill>
                  <a:srgbClr val="005374"/>
                </a:solidFill>
                <a:latin typeface="+mn-lt"/>
              </a:rPr>
              <a:t>77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9AF6CD7-8C5A-4A8D-9F0D-25A55511AB74}"/>
              </a:ext>
            </a:extLst>
          </p:cNvPr>
          <p:cNvSpPr txBox="1"/>
          <p:nvPr/>
        </p:nvSpPr>
        <p:spPr>
          <a:xfrm>
            <a:off x="3330575" y="1951038"/>
            <a:ext cx="357188" cy="266700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en-GB" sz="1100" b="1" dirty="0">
                <a:solidFill>
                  <a:srgbClr val="005374"/>
                </a:solidFill>
                <a:latin typeface="+mn-lt"/>
              </a:rPr>
              <a:t>60</a:t>
            </a:r>
          </a:p>
        </p:txBody>
      </p:sp>
      <p:pic>
        <p:nvPicPr>
          <p:cNvPr id="18443" name="Grafik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1951038"/>
            <a:ext cx="2809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Grafik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755775"/>
            <a:ext cx="2809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Grafik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555750"/>
            <a:ext cx="2809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hteck 33">
            <a:extLst>
              <a:ext uri="{FF2B5EF4-FFF2-40B4-BE49-F238E27FC236}">
                <a16:creationId xmlns:a16="http://schemas.microsoft.com/office/drawing/2014/main" id="{74D26CCF-44F6-4B63-BFE2-F4BBA7C0D4C4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412750" y="842963"/>
            <a:ext cx="636588" cy="287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" rIns="54000" anchor="ctr"/>
          <a:lstStyle/>
          <a:p>
            <a:pPr algn="r">
              <a:defRPr/>
            </a:pPr>
            <a:r>
              <a:rPr lang="de-DE" sz="1300" b="1" dirty="0">
                <a:solidFill>
                  <a:srgbClr val="005374"/>
                </a:solidFill>
                <a:latin typeface="+mn-lt"/>
              </a:rPr>
              <a:t>3,300</a:t>
            </a:r>
            <a:endParaRPr sz="1300" dirty="0">
              <a:solidFill>
                <a:srgbClr val="005374"/>
              </a:solidFill>
              <a:latin typeface="+mn-lt"/>
            </a:endParaRPr>
          </a:p>
        </p:txBody>
      </p:sp>
      <p:sp>
        <p:nvSpPr>
          <p:cNvPr id="61" name="Rechteck 33">
            <a:extLst>
              <a:ext uri="{FF2B5EF4-FFF2-40B4-BE49-F238E27FC236}">
                <a16:creationId xmlns:a16="http://schemas.microsoft.com/office/drawing/2014/main" id="{148B4AB0-7600-4DFF-94B8-40C3E5852AB3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1079500" y="842963"/>
            <a:ext cx="1836738" cy="287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" rIns="54000" anchor="ctr"/>
          <a:lstStyle/>
          <a:p>
            <a:pPr>
              <a:defRPr/>
            </a:pPr>
            <a:r>
              <a:rPr lang="de-DE" sz="1300" dirty="0">
                <a:solidFill>
                  <a:srgbClr val="005374"/>
                </a:solidFill>
                <a:latin typeface="+mn-lt"/>
              </a:rPr>
              <a:t>international </a:t>
            </a:r>
            <a:r>
              <a:rPr lang="de-DE" sz="1300" dirty="0" err="1">
                <a:solidFill>
                  <a:srgbClr val="005374"/>
                </a:solidFill>
                <a:latin typeface="+mn-lt"/>
              </a:rPr>
              <a:t>students</a:t>
            </a:r>
            <a:r>
              <a:rPr lang="de-DE" sz="1300" dirty="0">
                <a:solidFill>
                  <a:srgbClr val="005374"/>
                </a:solidFill>
                <a:latin typeface="+mn-lt"/>
              </a:rPr>
              <a:t> </a:t>
            </a:r>
            <a:endParaRPr sz="1300" dirty="0">
              <a:solidFill>
                <a:srgbClr val="005374"/>
              </a:solidFill>
              <a:latin typeface="+mn-lt"/>
            </a:endParaRPr>
          </a:p>
        </p:txBody>
      </p:sp>
      <p:sp>
        <p:nvSpPr>
          <p:cNvPr id="62" name="Rechteck 33">
            <a:extLst>
              <a:ext uri="{FF2B5EF4-FFF2-40B4-BE49-F238E27FC236}">
                <a16:creationId xmlns:a16="http://schemas.microsoft.com/office/drawing/2014/main" id="{579A81C0-A2D8-41B0-8194-5B1D213EA985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412750" y="3719513"/>
            <a:ext cx="2503488" cy="612775"/>
          </a:xfrm>
          <a:prstGeom prst="rect">
            <a:avLst/>
          </a:prstGeom>
          <a:solidFill>
            <a:srgbClr val="BFD4DC"/>
          </a:solidFill>
        </p:spPr>
        <p:txBody>
          <a:bodyPr lIns="54000" rIns="54000" anchor="ctr"/>
          <a:lstStyle/>
          <a:p>
            <a:pPr>
              <a:defRPr/>
            </a:pPr>
            <a:r>
              <a:rPr lang="en-US" sz="1200" b="1" dirty="0">
                <a:solidFill>
                  <a:srgbClr val="005374"/>
                </a:solidFill>
                <a:latin typeface="+mn-lt"/>
              </a:rPr>
              <a:t>Key exchange partners: </a:t>
            </a:r>
            <a:br>
              <a:rPr lang="en-US" sz="1200" b="1" dirty="0">
                <a:solidFill>
                  <a:srgbClr val="005374"/>
                </a:solidFill>
                <a:latin typeface="+mn-lt"/>
              </a:rPr>
            </a:br>
            <a:r>
              <a:rPr lang="en-US" sz="1200" dirty="0">
                <a:solidFill>
                  <a:srgbClr val="005374"/>
                </a:solidFill>
                <a:latin typeface="+mn-lt"/>
              </a:rPr>
              <a:t>USA, Canada, South America, India, China, Japan, Singapore</a:t>
            </a:r>
            <a:endParaRPr sz="1200" dirty="0">
              <a:solidFill>
                <a:srgbClr val="005374"/>
              </a:solidFill>
              <a:latin typeface="+mn-lt"/>
            </a:endParaRPr>
          </a:p>
        </p:txBody>
      </p:sp>
      <p:sp>
        <p:nvSpPr>
          <p:cNvPr id="63" name="Rechteck 33">
            <a:extLst>
              <a:ext uri="{FF2B5EF4-FFF2-40B4-BE49-F238E27FC236}">
                <a16:creationId xmlns:a16="http://schemas.microsoft.com/office/drawing/2014/main" id="{C4007A61-62E5-4B34-9F21-9CC3EFC881D0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412750" y="2447925"/>
            <a:ext cx="2503488" cy="828675"/>
          </a:xfrm>
          <a:prstGeom prst="rect">
            <a:avLst/>
          </a:prstGeom>
          <a:solidFill>
            <a:srgbClr val="BFD4DC"/>
          </a:solidFill>
        </p:spPr>
        <p:txBody>
          <a:bodyPr lIns="54000" rIns="54000" anchor="ctr"/>
          <a:lstStyle/>
          <a:p>
            <a:pPr>
              <a:defRPr/>
            </a:pPr>
            <a:r>
              <a:rPr lang="en-US" sz="1200" b="1" dirty="0">
                <a:solidFill>
                  <a:srgbClr val="005374"/>
                </a:solidFill>
                <a:latin typeface="+mn-lt"/>
              </a:rPr>
              <a:t>Strategic partners: </a:t>
            </a:r>
            <a:r>
              <a:rPr lang="de-DE" sz="1200" dirty="0">
                <a:solidFill>
                  <a:srgbClr val="005374"/>
                </a:solidFill>
                <a:latin typeface="+mn-lt"/>
              </a:rPr>
              <a:t>University </a:t>
            </a:r>
            <a:r>
              <a:rPr lang="de-DE" sz="1200" dirty="0" err="1">
                <a:solidFill>
                  <a:srgbClr val="005374"/>
                </a:solidFill>
                <a:latin typeface="+mn-lt"/>
              </a:rPr>
              <a:t>of</a:t>
            </a:r>
            <a:r>
              <a:rPr lang="de-DE" sz="1200" dirty="0">
                <a:solidFill>
                  <a:srgbClr val="005374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5374"/>
                </a:solidFill>
                <a:latin typeface="+mn-lt"/>
              </a:rPr>
              <a:t>Strathclyde</a:t>
            </a:r>
            <a:r>
              <a:rPr lang="de-DE" sz="1200" dirty="0">
                <a:solidFill>
                  <a:srgbClr val="005374"/>
                </a:solidFill>
                <a:latin typeface="+mn-lt"/>
              </a:rPr>
              <a:t>, Tampere University,</a:t>
            </a:r>
            <a:r>
              <a:rPr lang="en-US" sz="1200" dirty="0">
                <a:solidFill>
                  <a:srgbClr val="005374"/>
                </a:solidFill>
                <a:latin typeface="+mn-lt"/>
              </a:rPr>
              <a:t> </a:t>
            </a:r>
            <a:r>
              <a:rPr lang="en-US" sz="1200" spc="-10" dirty="0">
                <a:solidFill>
                  <a:srgbClr val="005374"/>
                </a:solidFill>
                <a:latin typeface="+mn-lt"/>
              </a:rPr>
              <a:t>University of Rhode Island, </a:t>
            </a:r>
            <a:r>
              <a:rPr lang="de-DE" altLang="de-DE" sz="1200" spc="-10" dirty="0">
                <a:solidFill>
                  <a:srgbClr val="005374"/>
                </a:solidFill>
                <a:latin typeface="Arial" panose="020B0604020202020204" pitchFamily="34" charset="0"/>
              </a:rPr>
              <a:t>National </a:t>
            </a:r>
            <a:r>
              <a:rPr lang="de-DE" altLang="de-DE" sz="1200" spc="-10" dirty="0" err="1">
                <a:solidFill>
                  <a:srgbClr val="005374"/>
                </a:solidFill>
                <a:latin typeface="Arial" panose="020B0604020202020204" pitchFamily="34" charset="0"/>
              </a:rPr>
              <a:t>Autonomous</a:t>
            </a:r>
            <a:r>
              <a:rPr lang="de-DE" altLang="de-DE" sz="1200" spc="-10" dirty="0">
                <a:solidFill>
                  <a:srgbClr val="005374"/>
                </a:solidFill>
                <a:latin typeface="Arial" panose="020B0604020202020204" pitchFamily="34" charset="0"/>
              </a:rPr>
              <a:t> University </a:t>
            </a:r>
            <a:r>
              <a:rPr lang="de-DE" altLang="de-DE" sz="1200" spc="-10" dirty="0" err="1">
                <a:solidFill>
                  <a:srgbClr val="005374"/>
                </a:solidFill>
                <a:latin typeface="Arial" panose="020B0604020202020204" pitchFamily="34" charset="0"/>
              </a:rPr>
              <a:t>of</a:t>
            </a:r>
            <a:r>
              <a:rPr lang="de-DE" altLang="de-DE" sz="1200" spc="-10" dirty="0">
                <a:solidFill>
                  <a:srgbClr val="005374"/>
                </a:solidFill>
                <a:latin typeface="Arial" panose="020B0604020202020204" pitchFamily="34" charset="0"/>
              </a:rPr>
              <a:t> Mexico</a:t>
            </a:r>
            <a:endParaRPr sz="1200" dirty="0">
              <a:solidFill>
                <a:srgbClr val="005374"/>
              </a:solidFill>
              <a:latin typeface="+mn-lt"/>
            </a:endParaRPr>
          </a:p>
        </p:txBody>
      </p:sp>
      <p:sp>
        <p:nvSpPr>
          <p:cNvPr id="64" name="Rechteck 33">
            <a:extLst>
              <a:ext uri="{FF2B5EF4-FFF2-40B4-BE49-F238E27FC236}">
                <a16:creationId xmlns:a16="http://schemas.microsoft.com/office/drawing/2014/main" id="{7B89F6CF-C7D7-410C-BBB3-128889D8AABE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412750" y="1149350"/>
            <a:ext cx="636588" cy="288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" rIns="54000" anchor="ctr"/>
          <a:lstStyle/>
          <a:p>
            <a:pPr algn="r">
              <a:defRPr/>
            </a:pPr>
            <a:r>
              <a:rPr lang="de-DE" sz="1300" b="1" dirty="0">
                <a:solidFill>
                  <a:srgbClr val="005374"/>
                </a:solidFill>
                <a:latin typeface="+mn-lt"/>
              </a:rPr>
              <a:t>110</a:t>
            </a:r>
            <a:endParaRPr sz="1300" dirty="0">
              <a:solidFill>
                <a:srgbClr val="005374"/>
              </a:solidFill>
              <a:latin typeface="+mn-lt"/>
            </a:endParaRPr>
          </a:p>
        </p:txBody>
      </p:sp>
      <p:sp>
        <p:nvSpPr>
          <p:cNvPr id="65" name="Rechteck 33">
            <a:extLst>
              <a:ext uri="{FF2B5EF4-FFF2-40B4-BE49-F238E27FC236}">
                <a16:creationId xmlns:a16="http://schemas.microsoft.com/office/drawing/2014/main" id="{76F0280C-033E-4476-8651-66F0F238C464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1079500" y="1149350"/>
            <a:ext cx="1836738" cy="288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" rIns="54000" anchor="ctr"/>
          <a:lstStyle/>
          <a:p>
            <a:pPr>
              <a:defRPr/>
            </a:pPr>
            <a:r>
              <a:rPr lang="de-DE" sz="1300" dirty="0">
                <a:solidFill>
                  <a:srgbClr val="005374"/>
                </a:solidFill>
                <a:latin typeface="+mn-lt"/>
              </a:rPr>
              <a:t>countries</a:t>
            </a:r>
            <a:endParaRPr sz="1300" dirty="0">
              <a:solidFill>
                <a:srgbClr val="005374"/>
              </a:solidFill>
              <a:latin typeface="+mn-lt"/>
            </a:endParaRPr>
          </a:p>
        </p:txBody>
      </p:sp>
      <p:sp>
        <p:nvSpPr>
          <p:cNvPr id="66" name="Rechteck 33">
            <a:extLst>
              <a:ext uri="{FF2B5EF4-FFF2-40B4-BE49-F238E27FC236}">
                <a16:creationId xmlns:a16="http://schemas.microsoft.com/office/drawing/2014/main" id="{413EDF8A-FB72-43B6-BCAD-BE63C1F5198D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412750" y="1457325"/>
            <a:ext cx="636588" cy="287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" rIns="54000" anchor="ctr"/>
          <a:lstStyle/>
          <a:p>
            <a:pPr algn="r">
              <a:defRPr/>
            </a:pPr>
            <a:r>
              <a:rPr lang="de-DE" sz="1300" b="1" dirty="0">
                <a:solidFill>
                  <a:srgbClr val="005374"/>
                </a:solidFill>
                <a:latin typeface="+mn-lt"/>
              </a:rPr>
              <a:t>21 %</a:t>
            </a:r>
            <a:endParaRPr sz="1300" dirty="0">
              <a:solidFill>
                <a:srgbClr val="005374"/>
              </a:solidFill>
              <a:latin typeface="+mn-lt"/>
            </a:endParaRPr>
          </a:p>
        </p:txBody>
      </p:sp>
      <p:sp>
        <p:nvSpPr>
          <p:cNvPr id="67" name="Rechteck 33">
            <a:extLst>
              <a:ext uri="{FF2B5EF4-FFF2-40B4-BE49-F238E27FC236}">
                <a16:creationId xmlns:a16="http://schemas.microsoft.com/office/drawing/2014/main" id="{7E7E7B2F-08EE-4174-AA0D-F318854701FB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1079500" y="1457325"/>
            <a:ext cx="1836738" cy="287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" rIns="54000" anchor="ctr"/>
          <a:lstStyle/>
          <a:p>
            <a:pPr>
              <a:defRPr/>
            </a:pPr>
            <a:r>
              <a:rPr lang="de-DE" sz="1300" dirty="0" err="1">
                <a:solidFill>
                  <a:srgbClr val="005374"/>
                </a:solidFill>
                <a:latin typeface="+mn-lt"/>
              </a:rPr>
              <a:t>of</a:t>
            </a:r>
            <a:r>
              <a:rPr lang="de-DE" sz="1300" dirty="0">
                <a:solidFill>
                  <a:srgbClr val="005374"/>
                </a:solidFill>
                <a:latin typeface="+mn-lt"/>
              </a:rPr>
              <a:t> all </a:t>
            </a:r>
            <a:r>
              <a:rPr lang="de-DE" sz="1300" dirty="0" err="1">
                <a:solidFill>
                  <a:srgbClr val="005374"/>
                </a:solidFill>
                <a:latin typeface="+mn-lt"/>
              </a:rPr>
              <a:t>students</a:t>
            </a:r>
            <a:endParaRPr sz="1300" dirty="0">
              <a:solidFill>
                <a:srgbClr val="005374"/>
              </a:solidFill>
              <a:latin typeface="+mn-lt"/>
            </a:endParaRPr>
          </a:p>
        </p:txBody>
      </p:sp>
      <p:sp>
        <p:nvSpPr>
          <p:cNvPr id="68" name="Rechteck 33">
            <a:extLst>
              <a:ext uri="{FF2B5EF4-FFF2-40B4-BE49-F238E27FC236}">
                <a16:creationId xmlns:a16="http://schemas.microsoft.com/office/drawing/2014/main" id="{2883B63A-BA74-47D7-A3C7-7BF4763895ED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1079500" y="1768475"/>
            <a:ext cx="1836738" cy="287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" rIns="54000" anchor="ctr"/>
          <a:lstStyle/>
          <a:p>
            <a:pPr>
              <a:defRPr/>
            </a:pPr>
            <a:r>
              <a:rPr lang="en-US" sz="1300" dirty="0">
                <a:solidFill>
                  <a:srgbClr val="005374"/>
                </a:solidFill>
                <a:latin typeface="+mn-lt"/>
              </a:rPr>
              <a:t>partner universities</a:t>
            </a:r>
          </a:p>
        </p:txBody>
      </p:sp>
      <p:sp>
        <p:nvSpPr>
          <p:cNvPr id="69" name="Rechteck 33">
            <a:extLst>
              <a:ext uri="{FF2B5EF4-FFF2-40B4-BE49-F238E27FC236}">
                <a16:creationId xmlns:a16="http://schemas.microsoft.com/office/drawing/2014/main" id="{75FB1CFF-84C9-4EEC-BAB3-E80E4F87A982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1079500" y="2076450"/>
            <a:ext cx="1836738" cy="287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" rIns="54000" anchor="ctr"/>
          <a:lstStyle/>
          <a:p>
            <a:pPr>
              <a:defRPr/>
            </a:pPr>
            <a:r>
              <a:rPr lang="en-US" sz="1300" dirty="0">
                <a:solidFill>
                  <a:srgbClr val="005374"/>
                </a:solidFill>
                <a:latin typeface="+mn-lt"/>
              </a:rPr>
              <a:t>Erasmus agreements</a:t>
            </a:r>
          </a:p>
        </p:txBody>
      </p:sp>
      <p:sp>
        <p:nvSpPr>
          <p:cNvPr id="70" name="Rechteck 33">
            <a:extLst>
              <a:ext uri="{FF2B5EF4-FFF2-40B4-BE49-F238E27FC236}">
                <a16:creationId xmlns:a16="http://schemas.microsoft.com/office/drawing/2014/main" id="{786B4627-6112-496A-B957-C0F526C5427E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412750" y="1768475"/>
            <a:ext cx="636588" cy="287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" rIns="54000" anchor="ctr"/>
          <a:lstStyle/>
          <a:p>
            <a:pPr algn="r">
              <a:defRPr/>
            </a:pPr>
            <a:r>
              <a:rPr lang="de-DE" sz="1300" b="1" dirty="0">
                <a:solidFill>
                  <a:srgbClr val="005374"/>
                </a:solidFill>
                <a:latin typeface="+mn-lt"/>
              </a:rPr>
              <a:t>310</a:t>
            </a:r>
            <a:endParaRPr lang="de-DE" sz="1300" dirty="0">
              <a:solidFill>
                <a:srgbClr val="005374"/>
              </a:solidFill>
              <a:latin typeface="+mn-lt"/>
            </a:endParaRPr>
          </a:p>
        </p:txBody>
      </p:sp>
      <p:sp>
        <p:nvSpPr>
          <p:cNvPr id="71" name="Rechteck 33">
            <a:extLst>
              <a:ext uri="{FF2B5EF4-FFF2-40B4-BE49-F238E27FC236}">
                <a16:creationId xmlns:a16="http://schemas.microsoft.com/office/drawing/2014/main" id="{1181AFE3-39D6-4B1B-B8A5-B38B429DC44B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412750" y="2076450"/>
            <a:ext cx="636588" cy="287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" rIns="54000" anchor="ctr"/>
          <a:lstStyle/>
          <a:p>
            <a:pPr algn="r">
              <a:defRPr/>
            </a:pPr>
            <a:r>
              <a:rPr lang="de-DE" sz="1300" b="1" dirty="0">
                <a:solidFill>
                  <a:srgbClr val="005374"/>
                </a:solidFill>
                <a:latin typeface="+mn-lt"/>
              </a:rPr>
              <a:t>170</a:t>
            </a:r>
            <a:endParaRPr lang="de-DE" sz="1300" dirty="0">
              <a:solidFill>
                <a:srgbClr val="005374"/>
              </a:solidFill>
              <a:latin typeface="+mn-lt"/>
            </a:endParaRPr>
          </a:p>
        </p:txBody>
      </p:sp>
      <p:sp>
        <p:nvSpPr>
          <p:cNvPr id="18458" name="Textfeld 29"/>
          <p:cNvSpPr>
            <a:spLocks noChangeArrowheads="1"/>
          </p:cNvSpPr>
          <p:nvPr/>
        </p:nvSpPr>
        <p:spPr bwMode="auto">
          <a:xfrm>
            <a:off x="5634038" y="2076450"/>
            <a:ext cx="357187" cy="2667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GB" altLang="de-DE" sz="1100" b="1">
                <a:solidFill>
                  <a:srgbClr val="005374"/>
                </a:solidFill>
              </a:rPr>
              <a:t>610</a:t>
            </a:r>
          </a:p>
        </p:txBody>
      </p:sp>
      <p:pic>
        <p:nvPicPr>
          <p:cNvPr id="18459" name="Grafi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20875"/>
            <a:ext cx="2476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Grafik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933700"/>
            <a:ext cx="247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1" name="Rectangle 15"/>
          <p:cNvSpPr>
            <a:spLocks noChangeArrowheads="1"/>
          </p:cNvSpPr>
          <p:nvPr/>
        </p:nvSpPr>
        <p:spPr bwMode="auto">
          <a:xfrm>
            <a:off x="411163" y="3348038"/>
            <a:ext cx="2503487" cy="287337"/>
          </a:xfrm>
          <a:prstGeom prst="rect">
            <a:avLst/>
          </a:prstGeom>
          <a:solidFill>
            <a:srgbClr val="BFD4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200" b="1">
                <a:solidFill>
                  <a:srgbClr val="005374"/>
                </a:solidFill>
                <a:latin typeface="Arial" panose="020B0604020202020204" pitchFamily="34" charset="0"/>
              </a:rPr>
              <a:t>Campus: </a:t>
            </a:r>
            <a:r>
              <a:rPr lang="en-US" altLang="de-DE" sz="1200">
                <a:solidFill>
                  <a:srgbClr val="005374"/>
                </a:solidFill>
                <a:latin typeface="Arial" panose="020B0604020202020204" pitchFamily="34" charset="0"/>
              </a:rPr>
              <a:t>Wolfsburg, Singapore</a:t>
            </a:r>
          </a:p>
        </p:txBody>
      </p:sp>
      <p:pic>
        <p:nvPicPr>
          <p:cNvPr id="18462" name="Grafik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598738"/>
            <a:ext cx="2809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931863"/>
            <a:ext cx="2556000" cy="11350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txBody>
          <a:bodyPr lIns="90000" tIns="45000" rIns="90000" bIns="45000" anchor="ctr"/>
          <a:lstStyle>
            <a:lvl1pPr marL="1588"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1587" lvl="1" algn="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GB" sz="1400" b="1" kern="0" dirty="0">
                <a:solidFill>
                  <a:srgbClr val="005374"/>
                </a:solidFill>
                <a:latin typeface="+mn-lt"/>
              </a:rPr>
              <a:t>TU Braunschweig has identified 4 interdisciplinary core research areas: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GB" altLang="de-DE" dirty="0"/>
              <a:t>Research at TU Braunschweig: Core Research Areas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782800" y="931863"/>
            <a:ext cx="1389062" cy="1135062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Mobility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363200" y="931863"/>
            <a:ext cx="1389063" cy="1135062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Metrology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940000" y="931863"/>
            <a:ext cx="1389063" cy="1135062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Engineering</a:t>
            </a:r>
            <a:b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for Health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7520400" y="931863"/>
            <a:ext cx="1389062" cy="1135062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Future City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2782800" y="3959225"/>
            <a:ext cx="1389062" cy="123825"/>
          </a:xfrm>
          <a:prstGeom prst="rect">
            <a:avLst/>
          </a:prstGeom>
          <a:solidFill>
            <a:srgbClr val="407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4363200" y="3959225"/>
            <a:ext cx="1389063" cy="123825"/>
          </a:xfrm>
          <a:prstGeom prst="rect">
            <a:avLst/>
          </a:prstGeom>
          <a:solidFill>
            <a:srgbClr val="407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5940000" y="3959225"/>
            <a:ext cx="1389063" cy="123825"/>
          </a:xfrm>
          <a:prstGeom prst="rect">
            <a:avLst/>
          </a:prstGeom>
          <a:solidFill>
            <a:srgbClr val="407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7520400" y="3959225"/>
            <a:ext cx="1389062" cy="123825"/>
          </a:xfrm>
          <a:prstGeom prst="rect">
            <a:avLst/>
          </a:prstGeom>
          <a:solidFill>
            <a:srgbClr val="407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2049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00" y="2060575"/>
            <a:ext cx="1389062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00" y="2068513"/>
            <a:ext cx="1389063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00" y="2063750"/>
            <a:ext cx="1389062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0" y="2063750"/>
            <a:ext cx="1389063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GB" altLang="de-DE" dirty="0"/>
              <a:t>Research at TU Braunschweig: Clusters of Excellence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E025B08-948F-4A04-927E-60229C0EE461}"/>
              </a:ext>
            </a:extLst>
          </p:cNvPr>
          <p:cNvSpPr/>
          <p:nvPr/>
        </p:nvSpPr>
        <p:spPr>
          <a:xfrm>
            <a:off x="2915816" y="931516"/>
            <a:ext cx="2556000" cy="1136178"/>
          </a:xfrm>
          <a:prstGeom prst="rect">
            <a:avLst/>
          </a:prstGeom>
          <a:solidFill>
            <a:srgbClr val="407E97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SE²A – Sustainable and Energy Efficient Aviation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established 2018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F21E226-509E-4EDC-9101-454FC3499933}"/>
              </a:ext>
            </a:extLst>
          </p:cNvPr>
          <p:cNvSpPr/>
          <p:nvPr/>
        </p:nvSpPr>
        <p:spPr>
          <a:xfrm>
            <a:off x="5824748" y="931516"/>
            <a:ext cx="2554224" cy="1136178"/>
          </a:xfrm>
          <a:prstGeom prst="rect">
            <a:avLst/>
          </a:prstGeom>
          <a:solidFill>
            <a:srgbClr val="407E97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Quantum Frontiers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(together with LU Hannover)</a:t>
            </a:r>
            <a:endParaRPr lang="en-GB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established 2018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D404CDB-E301-4B20-B8D7-D957E9FB97C2}"/>
              </a:ext>
            </a:extLst>
          </p:cNvPr>
          <p:cNvSpPr/>
          <p:nvPr/>
        </p:nvSpPr>
        <p:spPr>
          <a:xfrm>
            <a:off x="2915816" y="4043426"/>
            <a:ext cx="2556000" cy="123975"/>
          </a:xfrm>
          <a:prstGeom prst="rect">
            <a:avLst/>
          </a:prstGeom>
          <a:solidFill>
            <a:srgbClr val="407E97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7362053-280E-490C-AB75-0A7C58172E49}"/>
              </a:ext>
            </a:extLst>
          </p:cNvPr>
          <p:cNvSpPr/>
          <p:nvPr/>
        </p:nvSpPr>
        <p:spPr>
          <a:xfrm>
            <a:off x="2915816" y="3539371"/>
            <a:ext cx="2556000" cy="504055"/>
          </a:xfrm>
          <a:prstGeom prst="rect">
            <a:avLst/>
          </a:prstGeom>
          <a:solidFill>
            <a:srgbClr val="D9E5EA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spcAft>
                <a:spcPts val="0"/>
              </a:spcAft>
              <a:defRPr/>
            </a:pPr>
            <a:r>
              <a:rPr lang="en-GB" sz="1300" dirty="0">
                <a:solidFill>
                  <a:srgbClr val="005374"/>
                </a:solidFill>
              </a:rPr>
              <a:t>Core research area Mobility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6662B5A-CCD6-47D6-ADB4-5F8F4CABBD37}"/>
              </a:ext>
            </a:extLst>
          </p:cNvPr>
          <p:cNvSpPr/>
          <p:nvPr/>
        </p:nvSpPr>
        <p:spPr>
          <a:xfrm>
            <a:off x="5824748" y="4043426"/>
            <a:ext cx="2556000" cy="123975"/>
          </a:xfrm>
          <a:prstGeom prst="rect">
            <a:avLst/>
          </a:prstGeom>
          <a:solidFill>
            <a:srgbClr val="407E97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ED15B30-CC30-4521-A09F-9D171E6D946A}"/>
              </a:ext>
            </a:extLst>
          </p:cNvPr>
          <p:cNvSpPr/>
          <p:nvPr/>
        </p:nvSpPr>
        <p:spPr>
          <a:xfrm>
            <a:off x="5824748" y="3539371"/>
            <a:ext cx="2556000" cy="504055"/>
          </a:xfrm>
          <a:prstGeom prst="rect">
            <a:avLst/>
          </a:prstGeom>
          <a:solidFill>
            <a:srgbClr val="D9E5EA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spcAft>
                <a:spcPts val="0"/>
              </a:spcAft>
              <a:defRPr/>
            </a:pPr>
            <a:r>
              <a:rPr lang="en-GB" sz="1300" dirty="0">
                <a:solidFill>
                  <a:srgbClr val="005374"/>
                </a:solidFill>
              </a:rPr>
              <a:t>Core research area Metrology</a:t>
            </a:r>
          </a:p>
        </p:txBody>
      </p:sp>
      <p:pic>
        <p:nvPicPr>
          <p:cNvPr id="22549" name="Grafi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2066925"/>
            <a:ext cx="255428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63750"/>
            <a:ext cx="255428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98F2E20B-64BB-4CF8-86E8-89A1A55CAC5F}"/>
              </a:ext>
            </a:extLst>
          </p:cNvPr>
          <p:cNvSpPr/>
          <p:nvPr/>
        </p:nvSpPr>
        <p:spPr>
          <a:xfrm>
            <a:off x="0" y="931516"/>
            <a:ext cx="2556000" cy="1136178"/>
          </a:xfrm>
          <a:prstGeom prst="rect">
            <a:avLst/>
          </a:prstGeom>
          <a:solidFill>
            <a:srgbClr val="DDDDDD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587" lvl="1" algn="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GB" sz="1400" b="1" kern="0" dirty="0">
                <a:solidFill>
                  <a:srgbClr val="005374"/>
                </a:solidFill>
              </a:rPr>
              <a:t>TU Braunschweig has 2 Clusters of Excellence within the German University of Excellence scheme: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Noto Sans SC Regular"/>
      </a:majorFont>
      <a:minorFont>
        <a:latin typeface="Arial"/>
        <a:ea typeface="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Noto Sans SC Regular"/>
      </a:majorFont>
      <a:minorFont>
        <a:latin typeface="Arial"/>
        <a:ea typeface="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Noto Sans SC Regular"/>
      </a:majorFont>
      <a:minorFont>
        <a:latin typeface="Arial"/>
        <a:ea typeface="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TUBraunschweig_PPT2007_Folienpool_16_9</Template>
  <TotalTime>0</TotalTime>
  <Words>727</Words>
  <Application>Microsoft Office PowerPoint</Application>
  <PresentationFormat>Bildschirmpräsentation (16:9)</PresentationFormat>
  <Paragraphs>123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</vt:lpstr>
      <vt:lpstr>Office</vt:lpstr>
      <vt:lpstr>Office</vt:lpstr>
      <vt:lpstr>PowerPoint-Präsentation</vt:lpstr>
      <vt:lpstr>PowerPoint-Präsentation</vt:lpstr>
      <vt:lpstr>PowerPoint-Präsentation</vt:lpstr>
      <vt:lpstr>PowerPoint-Präsentation</vt:lpstr>
      <vt:lpstr>History</vt:lpstr>
      <vt:lpstr>Comprehensive University with 6 Faculties</vt:lpstr>
      <vt:lpstr>PowerPoint-Präsentation</vt:lpstr>
      <vt:lpstr>Research at TU Braunschweig: Core Research Areas</vt:lpstr>
      <vt:lpstr>Research at TU Braunschweig: Clusters of Excellence</vt:lpstr>
      <vt:lpstr>Research at TU Braunschweig: Research Centres</vt:lpstr>
      <vt:lpstr>PowerPoint-Präsentation</vt:lpstr>
      <vt:lpstr>Research Region Braunschweig</vt:lpstr>
      <vt:lpstr>The City of Braunschweig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Folienset Marketing-Backpack</dc:title>
  <dc:creator>Daniel Götjen</dc:creator>
  <cp:lastModifiedBy>Rolf, Ulrike</cp:lastModifiedBy>
  <cp:revision>198</cp:revision>
  <cp:lastPrinted>1601-01-01T00:00:00Z</cp:lastPrinted>
  <dcterms:created xsi:type="dcterms:W3CDTF">2022-03-04T08:02:01Z</dcterms:created>
  <dcterms:modified xsi:type="dcterms:W3CDTF">2025-11-27T11:07:05Z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TU Braunschweig</vt:lpwstr>
  </property>
  <property fmtid="{D5CDD505-2E9C-101B-9397-08002B2CF9AE}" pid="4" name="Notes">
    <vt:r8>6</vt:r8>
  </property>
  <property fmtid="{D5CDD505-2E9C-101B-9397-08002B2CF9AE}" pid="5" name="PresentationFormat">
    <vt:lpwstr>Bildschirmpräsentation (16:9)</vt:lpwstr>
  </property>
  <property fmtid="{D5CDD505-2E9C-101B-9397-08002B2CF9AE}" pid="6" name="Slides">
    <vt:r8>14</vt:r8>
  </property>
</Properties>
</file>