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73" r:id="rId9"/>
    <p:sldId id="262" r:id="rId10"/>
    <p:sldId id="263" r:id="rId11"/>
    <p:sldId id="27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Noto Sans SC Regular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geman, Anika" initials="" lastIdx="9" clrIdx="0"/>
  <p:cmAuthor id="2" name="Danisewitsch, Anj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005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149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fld id="{1188C2E1-8D65-429B-B087-F41E1A4F48D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5CFE2F71-6C4B-4735-A62D-3E8EB14E0AB7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1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AD04E65C-E664-4D6F-A74E-27585623DF42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10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1487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32F920AB-16EE-4FCF-ACB7-BA906964B240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11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1487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33720213-6C03-4630-AC01-A5831811AA2C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12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18FCF1D3-241B-447C-913C-2B5E5F961457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13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1487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02810D89-13A4-4BC1-A36E-722984553BED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14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ts val="13"/>
              </a:spcBef>
              <a:spcAft>
                <a:spcPts val="13"/>
              </a:spcAft>
            </a:pPr>
            <a:fld id="{39429849-EBF5-456D-8F99-02B521B93F65}" type="slidenum">
              <a:rPr lang="de-DE" altLang="de-DE" sz="1300">
                <a:latin typeface="Calibri" panose="020F0502020204030204" pitchFamily="34" charset="0"/>
                <a:cs typeface="DejaVu Sans" charset="0"/>
              </a:rPr>
              <a:pPr algn="r" eaLnBrk="1">
                <a:spcBef>
                  <a:spcPts val="13"/>
                </a:spcBef>
                <a:spcAft>
                  <a:spcPts val="13"/>
                </a:spcAft>
              </a:pPr>
              <a:t>14</a:t>
            </a:fld>
            <a:endParaRPr lang="de-DE" altLang="de-DE" sz="1300">
              <a:latin typeface="Calibri" panose="020F0502020204030204" pitchFamily="34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512C38CD-DA0B-4D42-BA07-AE4AFB667359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2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AEEC3DA3-3158-4888-8566-996B7F5CE080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3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ts val="13"/>
              </a:spcBef>
              <a:spcAft>
                <a:spcPts val="13"/>
              </a:spcAft>
            </a:pPr>
            <a:fld id="{5C30C335-4F42-41CC-93F5-A3A54A4046C1}" type="slidenum">
              <a:rPr lang="de-DE" altLang="de-DE" sz="1300">
                <a:latin typeface="Calibri" panose="020F0502020204030204" pitchFamily="34" charset="0"/>
                <a:cs typeface="DejaVu Sans" charset="0"/>
              </a:rPr>
              <a:pPr algn="r" eaLnBrk="1">
                <a:spcBef>
                  <a:spcPts val="13"/>
                </a:spcBef>
                <a:spcAft>
                  <a:spcPts val="13"/>
                </a:spcAft>
              </a:pPr>
              <a:t>3</a:t>
            </a:fld>
            <a:endParaRPr lang="de-DE" altLang="de-DE" sz="1300">
              <a:latin typeface="Calibri" panose="020F0502020204030204" pitchFamily="34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DC69719-3B39-4D5F-9FD1-E31D4B6BE2D0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4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ts val="13"/>
              </a:spcBef>
              <a:spcAft>
                <a:spcPts val="13"/>
              </a:spcAft>
            </a:pPr>
            <a:fld id="{B8BEA6EA-636E-4D4E-ABC9-236759FCAE89}" type="slidenum">
              <a:rPr lang="de-DE" altLang="de-DE" sz="1300">
                <a:latin typeface="Calibri" panose="020F0502020204030204" pitchFamily="34" charset="0"/>
                <a:cs typeface="DejaVu Sans" charset="0"/>
              </a:rPr>
              <a:pPr algn="r" eaLnBrk="1">
                <a:spcBef>
                  <a:spcPts val="13"/>
                </a:spcBef>
                <a:spcAft>
                  <a:spcPts val="13"/>
                </a:spcAft>
              </a:pPr>
              <a:t>4</a:t>
            </a:fld>
            <a:endParaRPr lang="de-DE" altLang="de-DE" sz="1300">
              <a:latin typeface="Calibri" panose="020F0502020204030204" pitchFamily="34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9420C18B-A58F-477F-B475-0CE76D3C0293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5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ts val="13"/>
              </a:spcBef>
              <a:spcAft>
                <a:spcPts val="13"/>
              </a:spcAft>
            </a:pPr>
            <a:fld id="{5C667C57-6E11-4CC9-A444-03AD9C2321B7}" type="slidenum">
              <a:rPr lang="de-DE" altLang="de-DE" sz="1300">
                <a:latin typeface="Calibri" panose="020F0502020204030204" pitchFamily="34" charset="0"/>
                <a:cs typeface="DejaVu Sans" charset="0"/>
              </a:rPr>
              <a:pPr algn="r" eaLnBrk="1">
                <a:spcBef>
                  <a:spcPts val="13"/>
                </a:spcBef>
                <a:spcAft>
                  <a:spcPts val="13"/>
                </a:spcAft>
              </a:pPr>
              <a:t>5</a:t>
            </a:fld>
            <a:endParaRPr lang="de-DE" altLang="de-DE" sz="1300">
              <a:latin typeface="Calibri" panose="020F0502020204030204" pitchFamily="34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fld id="{C7270F7F-2855-45BE-9C04-0692E922E74A}" type="slidenum">
              <a:rPr lang="de-DE" altLang="de-DE" smtClean="0">
                <a:solidFill>
                  <a:srgbClr val="000000"/>
                </a:solidFill>
                <a:cs typeface="DejaVu Sans" charset="0"/>
              </a:rPr>
              <a:pPr/>
              <a:t>6</a:t>
            </a:fld>
            <a:endParaRPr lang="de-DE" altLang="de-DE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r"/>
            <a:fld id="{BDD85B1D-654E-4895-9900-43C112CDE420}" type="slidenum">
              <a:rPr lang="de-DE" altLang="de-DE" sz="13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/>
              <a:t>6</a:t>
            </a:fld>
            <a:endParaRPr lang="de-DE" altLang="de-DE" sz="13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C7B2C5F3-951C-450B-ACFA-6BE8DB19955C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7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ts val="13"/>
              </a:spcBef>
              <a:spcAft>
                <a:spcPts val="13"/>
              </a:spcAft>
            </a:pPr>
            <a:fld id="{6FA065C2-22FE-41F2-8A94-13D1F42E3B2D}" type="slidenum">
              <a:rPr lang="de-DE" altLang="de-DE" sz="1300">
                <a:latin typeface="Calibri" panose="020F0502020204030204" pitchFamily="34" charset="0"/>
                <a:cs typeface="DejaVu Sans" charset="0"/>
              </a:rPr>
              <a:pPr algn="r" eaLnBrk="1">
                <a:spcBef>
                  <a:spcPts val="13"/>
                </a:spcBef>
                <a:spcAft>
                  <a:spcPts val="13"/>
                </a:spcAft>
              </a:pPr>
              <a:t>7</a:t>
            </a:fld>
            <a:endParaRPr lang="de-DE" altLang="de-DE" sz="1300">
              <a:latin typeface="Calibri" panose="020F0502020204030204" pitchFamily="34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7D9AAF5-2730-4AB4-B062-9E120B0ADD0E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8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D4E16534-F39B-41A0-BE1A-6697A904476B}" type="slidenum">
              <a:rPr lang="de-DE" altLang="de-DE" sz="1400" smtClean="0">
                <a:latin typeface="Calibri" panose="020F0502020204030204" pitchFamily="34" charset="0"/>
              </a:rPr>
              <a:pPr>
                <a:spcBef>
                  <a:spcPts val="13"/>
                </a:spcBef>
              </a:pPr>
              <a:t>9</a:t>
            </a:fld>
            <a:endParaRPr lang="de-DE" altLang="de-DE" sz="1400">
              <a:latin typeface="Calibri" panose="020F0502020204030204" pitchFamily="34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1487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3148013"/>
            <a:ext cx="5592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GB" altLang="de-DE"/>
              <a:t>Mastertitelformat bearbeiten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idx="1"/>
          </p:nvPr>
        </p:nvSpPr>
        <p:spPr bwMode="auto">
          <a:xfrm>
            <a:off x="3286125" y="4102100"/>
            <a:ext cx="52387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GB" altLang="de-DE" noProof="0"/>
              <a:t>Vorname, Nachname Referent*in, Datum</a:t>
            </a:r>
          </a:p>
        </p:txBody>
      </p:sp>
    </p:spTree>
    <p:extLst>
      <p:ext uri="{BB962C8B-B14F-4D97-AF65-F5344CB8AC3E}">
        <p14:creationId xmlns:p14="http://schemas.microsoft.com/office/powerpoint/2010/main" val="50605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31750"/>
            <a:ext cx="8374063" cy="5286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36000"/>
            <a:ext cx="8375650" cy="3578225"/>
          </a:xfrm>
          <a:prstGeom prst="rect">
            <a:avLst/>
          </a:prstGeom>
        </p:spPr>
        <p:txBody>
          <a:bodyPr/>
          <a:lstStyle>
            <a:lvl1pPr marL="0" marR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b="1">
                <a:solidFill>
                  <a:srgbClr val="005374"/>
                </a:solidFill>
              </a:defRPr>
            </a:lvl1pPr>
            <a:lvl2pPr marL="0" marR="0" indent="-1889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374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005374"/>
                </a:solidFill>
              </a:defRPr>
            </a:lvl2pPr>
            <a:lvl3pPr marL="0" marR="0" indent="-1698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374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005374"/>
                </a:solidFill>
              </a:defRPr>
            </a:lvl3pPr>
            <a:lvl4pPr marL="0" marR="0" indent="-1793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374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005374"/>
                </a:solidFill>
              </a:defRPr>
            </a:lvl4pPr>
            <a:lvl5pPr marL="0" marR="0" indent="-19843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374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005374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9396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31800" y="987574"/>
            <a:ext cx="8370933" cy="3240360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5715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5715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5715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2111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427038" y="882650"/>
            <a:ext cx="2370137" cy="3416300"/>
          </a:xfrm>
          <a:prstGeom prst="rect">
            <a:avLst/>
          </a:prstGeom>
          <a:solidFill>
            <a:srgbClr val="D9E5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0000" rIns="90000" bIns="90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88"/>
              </a:spcBef>
              <a:spcAft>
                <a:spcPts val="1213"/>
              </a:spcAft>
              <a:defRPr/>
            </a:pPr>
            <a:endParaRPr lang="en-GB" altLang="de-DE" sz="1400" dirty="0"/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3276600" y="882650"/>
            <a:ext cx="5437188" cy="3416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27038" y="882650"/>
            <a:ext cx="2370137" cy="3416300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 b="1">
                <a:solidFill>
                  <a:srgbClr val="005374"/>
                </a:solidFill>
              </a:defRPr>
            </a:lvl1pPr>
            <a:lvl2pPr marL="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374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rgbClr val="005374"/>
                </a:solidFill>
              </a:defRPr>
            </a:lvl2pPr>
            <a:lvl3pPr marL="5715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374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rgbClr val="005374"/>
                </a:solidFill>
              </a:defRPr>
            </a:lvl3pPr>
            <a:lvl4pPr marL="5715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374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rgbClr val="005374"/>
                </a:solidFill>
              </a:defRPr>
            </a:lvl4pPr>
            <a:lvl5pPr marL="5715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374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rgbClr val="005374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163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/>
          </p:cNvSpPr>
          <p:nvPr>
            <p:ph idx="1"/>
          </p:nvPr>
        </p:nvSpPr>
        <p:spPr>
          <a:xfrm>
            <a:off x="431800" y="2859783"/>
            <a:ext cx="8375650" cy="144016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1">
                <a:solidFill>
                  <a:srgbClr val="005374"/>
                </a:solidFill>
              </a:defRPr>
            </a:lvl1pPr>
            <a:lvl2pPr marL="190500" marR="0" indent="-1889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74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005374"/>
                </a:solidFill>
              </a:defRPr>
            </a:lvl2pPr>
            <a:lvl3pPr marL="361950" marR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74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005374"/>
                </a:solidFill>
              </a:defRPr>
            </a:lvl3pPr>
            <a:lvl4pPr marL="542925" marR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74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005374"/>
                </a:solidFill>
              </a:defRPr>
            </a:lvl4pPr>
            <a:lvl5pPr marL="742950" marR="0" indent="-198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74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rgbClr val="005374"/>
                </a:solidFill>
              </a:defRPr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08163"/>
            <a:ext cx="82788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GB" altLang="de-DE" dirty="0" err="1"/>
              <a:t>Mastertitelformat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88492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 hidden="1"/>
          <p:cNvSpPr>
            <a:spLocks noChangeShapeType="1"/>
          </p:cNvSpPr>
          <p:nvPr/>
        </p:nvSpPr>
        <p:spPr bwMode="auto">
          <a:xfrm>
            <a:off x="0" y="4560888"/>
            <a:ext cx="9144000" cy="1587"/>
          </a:xfrm>
          <a:prstGeom prst="line">
            <a:avLst/>
          </a:prstGeom>
          <a:noFill/>
          <a:ln w="9360">
            <a:solidFill>
              <a:srgbClr val="BE1E3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7" name="Picture 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355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3" hidden="1"/>
          <p:cNvSpPr>
            <a:spLocks noChangeArrowheads="1"/>
          </p:cNvSpPr>
          <p:nvPr/>
        </p:nvSpPr>
        <p:spPr bwMode="auto">
          <a:xfrm>
            <a:off x="1422400" y="4605338"/>
            <a:ext cx="4456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800">
                <a:latin typeface="Arial" panose="020B0604020202020204" pitchFamily="34" charset="0"/>
              </a:rPr>
              <a:t>About TU Braunschweig | Slide </a:t>
            </a:r>
            <a:fld id="{4B3D90B4-18A9-49E1-A42B-AAA96EB7DA2B}" type="slidenum">
              <a:rPr lang="de-DE" altLang="de-DE" sz="800" smtClean="0">
                <a:latin typeface="Arial" panose="020B0604020202020204" pitchFamily="34" charset="0"/>
              </a:rPr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‹Nr.›</a:t>
            </a:fld>
            <a:endParaRPr lang="de-DE" altLang="de-DE" sz="800">
              <a:latin typeface="Arial" panose="020B0604020202020204" pitchFamily="34" charset="0"/>
            </a:endParaRPr>
          </a:p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800">
              <a:latin typeface="Arial" panose="020B0604020202020204" pitchFamily="34" charset="0"/>
            </a:endParaRP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5"/>
          <a:stretch>
            <a:fillRect/>
          </a:stretch>
        </p:blipFill>
        <p:spPr bwMode="auto">
          <a:xfrm>
            <a:off x="5164138" y="1019175"/>
            <a:ext cx="2051050" cy="3721100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5575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2" r="44826"/>
          <a:stretch>
            <a:fillRect/>
          </a:stretch>
        </p:blipFill>
        <p:spPr bwMode="auto">
          <a:xfrm>
            <a:off x="7208838" y="1019175"/>
            <a:ext cx="1662112" cy="3721100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382" r="44826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5" r="35612"/>
          <a:stretch>
            <a:fillRect/>
          </a:stretch>
        </p:blipFill>
        <p:spPr bwMode="auto">
          <a:xfrm>
            <a:off x="3759200" y="1019175"/>
            <a:ext cx="1662113" cy="3713163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4015" r="35612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7" r="33414"/>
          <a:stretch>
            <a:fillRect/>
          </a:stretch>
        </p:blipFill>
        <p:spPr bwMode="auto">
          <a:xfrm>
            <a:off x="1871663" y="1019175"/>
            <a:ext cx="1855787" cy="3721100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617" r="33414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0" t="293" r="24721" b="-293"/>
          <a:stretch>
            <a:fillRect/>
          </a:stretch>
        </p:blipFill>
        <p:spPr bwMode="auto">
          <a:xfrm>
            <a:off x="287338" y="1019175"/>
            <a:ext cx="1633537" cy="3721100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5380" t="293" r="24721" b="-293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276600" y="3148013"/>
            <a:ext cx="5903913" cy="1377950"/>
          </a:xfrm>
          <a:prstGeom prst="rect">
            <a:avLst/>
          </a:prstGeom>
          <a:solidFill>
            <a:srgbClr val="BFD4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21240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287338" y="4679950"/>
            <a:ext cx="8583612" cy="215900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3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3148013"/>
            <a:ext cx="5592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Mastertitelformat bearbeiten</a:t>
            </a:r>
          </a:p>
        </p:txBody>
      </p:sp>
      <p:sp>
        <p:nvSpPr>
          <p:cNvPr id="103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25" y="4102100"/>
            <a:ext cx="523875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0" rIns="18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Vorname, Nachname Referent*in, Datum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2pPr>
      <a:lvl3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3pPr>
      <a:lvl4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4pPr>
      <a:lvl5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5pPr>
      <a:lvl6pPr marL="25146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6pPr>
      <a:lvl7pPr marL="29718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7pPr>
      <a:lvl8pPr marL="34290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8pPr>
      <a:lvl9pPr marL="38862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9pPr>
    </p:titleStyle>
    <p:bodyStyle>
      <a:lvl1pPr marL="342900" indent="-342900" algn="l" rtl="0" eaLnBrk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>
            <a:off x="0" y="4560888"/>
            <a:ext cx="9144000" cy="1587"/>
          </a:xfrm>
          <a:prstGeom prst="line">
            <a:avLst/>
          </a:prstGeom>
          <a:noFill/>
          <a:ln w="9360">
            <a:solidFill>
              <a:srgbClr val="BE1E3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355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2400" y="4605338"/>
            <a:ext cx="4456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800" dirty="0">
                <a:latin typeface="Arial" panose="020B0604020202020204" pitchFamily="34" charset="0"/>
              </a:rPr>
              <a:t>TU Braunschweig | Folie </a:t>
            </a:r>
            <a:fld id="{750E03D5-2339-44DC-8550-7DCC45CA8652}" type="slidenum">
              <a:rPr lang="de-DE" altLang="de-DE" sz="800" smtClean="0">
                <a:latin typeface="Arial" panose="020B0604020202020204" pitchFamily="34" charset="0"/>
              </a:rPr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‹Nr.›</a:t>
            </a:fld>
            <a:endParaRPr lang="de-DE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800" dirty="0">
              <a:latin typeface="Arial" panose="020B0604020202020204" pitchFamily="34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407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1750"/>
            <a:ext cx="837406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/>
              <a:t>Mastertitelformat</a:t>
            </a:r>
            <a:r>
              <a:rPr lang="en-GB" altLang="de-DE" dirty="0"/>
              <a:t> </a:t>
            </a:r>
            <a:r>
              <a:rPr lang="en-GB" altLang="de-DE" dirty="0" err="1"/>
              <a:t>bearbeiten</a:t>
            </a:r>
            <a:endParaRPr lang="en-GB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8" r:id="rId3"/>
  </p:sldLayoutIdLst>
  <p:txStyles>
    <p:titleStyle>
      <a:lvl1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chemeClr val="bg1"/>
          </a:solidFill>
          <a:latin typeface="Arial" panose="020B0604020202020204" pitchFamily="34" charset="0"/>
          <a:cs typeface="Noto Sans SC Regular" charset="0"/>
        </a:defRPr>
      </a:lvl2pPr>
      <a:lvl3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chemeClr val="bg1"/>
          </a:solidFill>
          <a:latin typeface="Arial" panose="020B0604020202020204" pitchFamily="34" charset="0"/>
          <a:cs typeface="Noto Sans SC Regular" charset="0"/>
        </a:defRPr>
      </a:lvl3pPr>
      <a:lvl4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chemeClr val="bg1"/>
          </a:solidFill>
          <a:latin typeface="Arial" panose="020B0604020202020204" pitchFamily="34" charset="0"/>
          <a:cs typeface="Noto Sans SC Regular" charset="0"/>
        </a:defRPr>
      </a:lvl4pPr>
      <a:lvl5pPr algn="l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chemeClr val="bg1"/>
          </a:solidFill>
          <a:latin typeface="Arial" panose="020B0604020202020204" pitchFamily="34" charset="0"/>
          <a:cs typeface="Noto Sans SC Regular" charset="0"/>
        </a:defRPr>
      </a:lvl5pPr>
      <a:lvl6pPr marL="25146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6pPr>
      <a:lvl7pPr marL="29718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7pPr>
      <a:lvl8pPr marL="34290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8pPr>
      <a:lvl9pPr marL="38862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9pPr>
    </p:titleStyle>
    <p:bodyStyle>
      <a:lvl1pPr marL="342900" indent="-342900" algn="l" rtl="0" eaLnBrk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/>
          <p:cNvSpPr>
            <a:spLocks noChangeShapeType="1"/>
          </p:cNvSpPr>
          <p:nvPr/>
        </p:nvSpPr>
        <p:spPr bwMode="auto">
          <a:xfrm>
            <a:off x="0" y="4560888"/>
            <a:ext cx="9144000" cy="1587"/>
          </a:xfrm>
          <a:prstGeom prst="line">
            <a:avLst/>
          </a:prstGeom>
          <a:noFill/>
          <a:ln w="9360">
            <a:solidFill>
              <a:srgbClr val="BE1E3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355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2400" y="4605338"/>
            <a:ext cx="4456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800" dirty="0">
                <a:latin typeface="Arial" panose="020B0604020202020204" pitchFamily="34" charset="0"/>
              </a:rPr>
              <a:t>TU Braunschweig | Folie </a:t>
            </a:r>
            <a:fld id="{0E631124-54E1-4533-A984-A5A56FCD351A}" type="slidenum">
              <a:rPr lang="de-DE" altLang="de-DE" sz="800" smtClean="0">
                <a:latin typeface="Arial" panose="020B0604020202020204" pitchFamily="34" charset="0"/>
              </a:rPr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‹Nr.›</a:t>
            </a:fld>
            <a:endParaRPr lang="de-DE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800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5900" y="287338"/>
            <a:ext cx="8712200" cy="42799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fontAlgn="base" hangingPunct="0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355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8928100" y="0"/>
            <a:ext cx="215900" cy="51482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8925"/>
            <a:ext cx="86995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08163"/>
            <a:ext cx="82788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r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chemeClr val="bg1"/>
          </a:solidFill>
          <a:latin typeface="Arial" panose="020B0604020202020204" pitchFamily="34" charset="0"/>
          <a:cs typeface="Noto Sans SC Regular" charset="0"/>
        </a:defRPr>
      </a:lvl2pPr>
      <a:lvl3pPr algn="r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chemeClr val="bg1"/>
          </a:solidFill>
          <a:latin typeface="Arial" panose="020B0604020202020204" pitchFamily="34" charset="0"/>
          <a:cs typeface="Noto Sans SC Regular" charset="0"/>
        </a:defRPr>
      </a:lvl3pPr>
      <a:lvl4pPr algn="r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chemeClr val="bg1"/>
          </a:solidFill>
          <a:latin typeface="Arial" panose="020B0604020202020204" pitchFamily="34" charset="0"/>
          <a:cs typeface="Noto Sans SC Regular" charset="0"/>
        </a:defRPr>
      </a:lvl4pPr>
      <a:lvl5pPr algn="r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chemeClr val="bg1"/>
          </a:solidFill>
          <a:latin typeface="Arial" panose="020B0604020202020204" pitchFamily="34" charset="0"/>
          <a:cs typeface="Noto Sans SC Regular" charset="0"/>
        </a:defRPr>
      </a:lvl5pPr>
      <a:lvl6pPr marL="25146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6pPr>
      <a:lvl7pPr marL="29718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7pPr>
      <a:lvl8pPr marL="34290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8pPr>
      <a:lvl9pPr marL="3886200" indent="-228600" algn="l" rtl="0" fontAlgn="base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Arial" panose="020B0604020202020204" pitchFamily="34" charset="0"/>
          <a:cs typeface="Noto Sans SC Regular" charset="0"/>
        </a:defRPr>
      </a:lvl9pPr>
    </p:titleStyle>
    <p:bodyStyle>
      <a:lvl1pPr marL="342900" indent="-342900" algn="l" rtl="0" eaLnBrk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276600" y="3148013"/>
            <a:ext cx="5594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3"/>
              </a:spcBef>
            </a:pPr>
            <a:r>
              <a:rPr lang="en-GB" altLang="de-DE" sz="2200" b="1"/>
              <a:t>Das sind wir: TU Braunschweig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286125" y="4102100"/>
            <a:ext cx="52403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0" rIns="180000" bIns="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88"/>
              </a:spcBef>
            </a:pPr>
            <a:r>
              <a:rPr lang="en-GB" altLang="de-DE" sz="1400"/>
              <a:t>Titel der Präsentation | Referent*in | Datum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3276600" y="882650"/>
            <a:ext cx="5437188" cy="3416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GB" altLang="de-DE"/>
              <a:t>Unsere interdisziplinären Forschungszentren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427038" y="882650"/>
            <a:ext cx="2411412" cy="3416300"/>
          </a:xfrm>
          <a:prstGeom prst="rect">
            <a:avLst/>
          </a:prstGeom>
          <a:solidFill>
            <a:srgbClr val="D9E5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0000" rIns="90000" bIns="90000"/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400">
                <a:solidFill>
                  <a:srgbClr val="000000"/>
                </a:solidFill>
                <a:latin typeface="Arial" panose="020B0604020202020204" pitchFamily="34" charset="0"/>
              </a:rPr>
              <a:t>Wir setzen auf langfristig angelegte interdisziplinäre Forschungsverbünde.</a:t>
            </a:r>
            <a:endParaRPr lang="en-GB" altLang="de-DE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288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400">
                <a:solidFill>
                  <a:srgbClr val="000000"/>
                </a:solidFill>
                <a:latin typeface="Arial" panose="020B0604020202020204" pitchFamily="34" charset="0"/>
              </a:rPr>
              <a:t>Professor*innen aus zwei oder mehr Fakultäten schließen sich zu einem Forschungszentrum zusammen. </a:t>
            </a:r>
          </a:p>
          <a:p>
            <a:pPr eaLnBrk="1" hangingPunct="1">
              <a:spcBef>
                <a:spcPts val="288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400">
                <a:solidFill>
                  <a:srgbClr val="000000"/>
                </a:solidFill>
                <a:latin typeface="Arial" panose="020B0604020202020204" pitchFamily="34" charset="0"/>
              </a:rPr>
              <a:t>Meist sind außeruniversitäre Forschungseinrichtungen mit beteiligt.</a:t>
            </a:r>
            <a:endParaRPr lang="en-GB" altLang="de-DE" sz="1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8208" r="5399" b="11519"/>
          <a:stretch>
            <a:fillRect/>
          </a:stretch>
        </p:blipFill>
        <p:spPr bwMode="auto">
          <a:xfrm>
            <a:off x="4076700" y="1871663"/>
            <a:ext cx="2095500" cy="638175"/>
          </a:xfrm>
          <a:prstGeom prst="rect">
            <a:avLst/>
          </a:prstGeom>
          <a:solidFill>
            <a:srgbClr val="D9E5EA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1420813"/>
            <a:ext cx="1898650" cy="792162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609850"/>
            <a:ext cx="2074863" cy="660400"/>
          </a:xfrm>
          <a:prstGeom prst="rect">
            <a:avLst/>
          </a:prstGeom>
          <a:noFill/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2312988"/>
            <a:ext cx="95408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363913"/>
            <a:ext cx="2447925" cy="830262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3363913"/>
            <a:ext cx="1812925" cy="835025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"/>
          <a:stretch>
            <a:fillRect/>
          </a:stretch>
        </p:blipFill>
        <p:spPr bwMode="auto">
          <a:xfrm>
            <a:off x="6264275" y="2311400"/>
            <a:ext cx="1206500" cy="954088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31800" y="31750"/>
            <a:ext cx="8375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2200" b="1">
                <a:solidFill>
                  <a:srgbClr val="FFFFFF"/>
                </a:solidFill>
                <a:latin typeface="Arial" panose="020B0604020202020204" pitchFamily="34" charset="0"/>
              </a:rPr>
              <a:t>Verortet in Europas forschungsintensivster Region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31800" y="1050925"/>
            <a:ext cx="41402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5750" indent="-285750"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180000" indent="-180000" eaLnBrk="1" hangingPunct="1">
              <a:spcBef>
                <a:spcPts val="288"/>
              </a:spcBef>
              <a:spcAft>
                <a:spcPts val="613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Mehr als 19.600 Menschen arbeiten in den Forschungs- und Entwicklungseinrichtungen der Stadt und Region Braunschweig.</a:t>
            </a:r>
          </a:p>
          <a:p>
            <a:pPr marL="180000" indent="-180000" eaLnBrk="1" hangingPunct="1">
              <a:spcBef>
                <a:spcPts val="288"/>
              </a:spcBef>
              <a:spcAft>
                <a:spcPts val="613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Das sind 4 % der Bevölkerung – der höchste Anteil in Europa.</a:t>
            </a:r>
          </a:p>
          <a:p>
            <a:pPr marL="180000" indent="-180000" eaLnBrk="1" hangingPunct="1">
              <a:spcBef>
                <a:spcPts val="288"/>
              </a:spcBef>
              <a:spcAft>
                <a:spcPts val="613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Mehr als 30 Forschungseinrichtungen und große Unternehmen sind in unserer Forschungsregion fest verankert.</a:t>
            </a:r>
            <a:endParaRPr lang="en-GB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6096" r="47464" b="11325"/>
          <a:stretch>
            <a:fillRect/>
          </a:stretch>
        </p:blipFill>
        <p:spPr bwMode="auto">
          <a:xfrm>
            <a:off x="5105400" y="1419225"/>
            <a:ext cx="37020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940" t="6096" r="47464" b="113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3148013"/>
            <a:ext cx="4572000" cy="1135062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32000" tIns="90000" rIns="90000" bIns="90000" anchor="ctr"/>
          <a:lstStyle>
            <a:lvl1pPr marL="158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400" b="1">
                <a:solidFill>
                  <a:srgbClr val="FFFFFF"/>
                </a:solidFill>
                <a:latin typeface="Arial" panose="020B0604020202020204" pitchFamily="34" charset="0"/>
              </a:rPr>
              <a:t>Laut Eurostat hat Braunschweig den höchsten Anteil der Ausgaben für Forschung und Entwicklung am BIP in Europa.</a:t>
            </a:r>
            <a:endParaRPr lang="en-US" altLang="de-DE" sz="1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3276600" y="882650"/>
            <a:ext cx="5437188" cy="3416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GB" altLang="de-DE"/>
              <a:t>Forschungsregion Braunschweig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427038" y="882650"/>
            <a:ext cx="2411412" cy="3416300"/>
          </a:xfrm>
          <a:prstGeom prst="rect">
            <a:avLst/>
          </a:prstGeom>
          <a:solidFill>
            <a:srgbClr val="D9E5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0000" rIns="90000" bIns="90000"/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panose="020B0604020202020204" pitchFamily="34" charset="0"/>
              </a:rPr>
              <a:t>Wir als TU Braunschweig sind stolz Mitglied in der Forschungsregion Braunschweig zu sein. </a:t>
            </a:r>
          </a:p>
          <a:p>
            <a:pPr eaLnBrk="1" hangingPunct="1">
              <a:spcBef>
                <a:spcPts val="288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400">
                <a:solidFill>
                  <a:srgbClr val="000000"/>
                </a:solidFill>
                <a:latin typeface="Arial" panose="020B0604020202020204" pitchFamily="34" charset="0"/>
              </a:rPr>
              <a:t>Innerhalb der Region arbeiten wir eng mit Forschungseinrichtungen, Bundesinstituten und weiteren Partnern zusammen.</a:t>
            </a:r>
            <a:endParaRPr lang="en-GB" altLang="de-DE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779588"/>
            <a:ext cx="1709738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500313"/>
            <a:ext cx="1463675" cy="882650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1066800"/>
            <a:ext cx="1493838" cy="598488"/>
          </a:xfrm>
          <a:prstGeom prst="rect">
            <a:avLst/>
          </a:prstGeom>
          <a:solidFill>
            <a:srgbClr val="D9E5EA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30"/>
          <a:stretch>
            <a:fillRect/>
          </a:stretch>
        </p:blipFill>
        <p:spPr bwMode="auto">
          <a:xfrm>
            <a:off x="7064375" y="1066800"/>
            <a:ext cx="1449388" cy="598488"/>
          </a:xfrm>
          <a:prstGeom prst="rect">
            <a:avLst/>
          </a:prstGeom>
          <a:solidFill>
            <a:srgbClr val="D9E5EA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9" t="-37607" r="-10104" b="-42633"/>
          <a:stretch>
            <a:fillRect/>
          </a:stretch>
        </p:blipFill>
        <p:spPr bwMode="auto">
          <a:xfrm>
            <a:off x="5797550" y="2519363"/>
            <a:ext cx="1709738" cy="422275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36" t="-20728" r="-21556" b="-16264"/>
          <a:stretch>
            <a:fillRect/>
          </a:stretch>
        </p:blipFill>
        <p:spPr bwMode="auto">
          <a:xfrm>
            <a:off x="7629525" y="2624138"/>
            <a:ext cx="881063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3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58" t="-12532" r="-15405" b="-9251"/>
          <a:stretch>
            <a:fillRect/>
          </a:stretch>
        </p:blipFill>
        <p:spPr bwMode="auto">
          <a:xfrm>
            <a:off x="7621588" y="1773238"/>
            <a:ext cx="887412" cy="741362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4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1" t="-13629" r="-7994" b="-13629"/>
          <a:stretch>
            <a:fillRect/>
          </a:stretch>
        </p:blipFill>
        <p:spPr bwMode="auto">
          <a:xfrm>
            <a:off x="4246563" y="1789113"/>
            <a:ext cx="1447800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5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3" t="-7401" r="-4453" b="-7401"/>
          <a:stretch>
            <a:fillRect/>
          </a:stretch>
        </p:blipFill>
        <p:spPr bwMode="auto">
          <a:xfrm>
            <a:off x="5795963" y="3060700"/>
            <a:ext cx="1709737" cy="511175"/>
          </a:xfrm>
          <a:prstGeom prst="rect">
            <a:avLst/>
          </a:prstGeom>
          <a:solidFill>
            <a:srgbClr val="FFFFFF"/>
          </a:solidFill>
          <a:ln w="9525">
            <a:solidFill>
              <a:srgbClr val="D9E5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6" name="Grafik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63" t="-12514" r="-21996" b="-14717"/>
          <a:stretch>
            <a:fillRect/>
          </a:stretch>
        </p:blipFill>
        <p:spPr bwMode="auto">
          <a:xfrm>
            <a:off x="7632700" y="3363913"/>
            <a:ext cx="881063" cy="611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Grafik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7" b="15686"/>
          <a:stretch>
            <a:fillRect/>
          </a:stretch>
        </p:blipFill>
        <p:spPr bwMode="auto">
          <a:xfrm>
            <a:off x="4246563" y="3492500"/>
            <a:ext cx="14462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646363"/>
            <a:ext cx="1719262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GB" altLang="de-DE"/>
              <a:t>Braunschweig – eine lebenswerte Stadt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431800" y="842963"/>
            <a:ext cx="50038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 marL="190500" indent="-188913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marL="180000" lvl="1" indent="-180000" eaLnBrk="1" hangingPunct="1">
              <a:lnSpc>
                <a:spcPct val="11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250.000 </a:t>
            </a:r>
            <a:r>
              <a:rPr lang="en-GB" altLang="de-D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Einwohner</a:t>
            </a: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r>
              <a:rPr lang="en-GB" altLang="de-D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innen</a:t>
            </a: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  <a:p>
            <a:pPr marL="180000" lvl="1" indent="-180000" eaLnBrk="1" hangingPunct="1">
              <a:lnSpc>
                <a:spcPct val="11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en-GB" altLang="de-D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zweitgrößte</a:t>
            </a: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 Stadt in Niedersachsen</a:t>
            </a:r>
          </a:p>
          <a:p>
            <a:pPr marL="180000" lvl="1" indent="-180000" eaLnBrk="1" hangingPunct="1">
              <a:lnSpc>
                <a:spcPct val="11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1031 erstmals erwähnt, seit dem Mittelalter wichtiges kulturelles und politisches Zentrum, Mitglied der Hanse</a:t>
            </a:r>
          </a:p>
          <a:p>
            <a:pPr marL="180000" lvl="1" indent="-180000" eaLnBrk="1" hangingPunct="1">
              <a:lnSpc>
                <a:spcPct val="11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en-GB" altLang="de-D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im</a:t>
            </a: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Herzen</a:t>
            </a: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Deutschlands</a:t>
            </a: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zentral</a:t>
            </a:r>
            <a:r>
              <a:rPr lang="en-GB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gelegen</a:t>
            </a:r>
            <a:endParaRPr lang="en-GB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80000" lvl="1" indent="-180000" eaLnBrk="1" hangingPunct="1">
              <a:lnSpc>
                <a:spcPct val="11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"/>
            </a:pPr>
            <a:r>
              <a:rPr lang="de-DE" alt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wir punkten vor allem auch bei der Lebensqualität: Platz 4 im Ranking der deutschen Großstädte</a:t>
            </a:r>
            <a:endParaRPr lang="en-US" alt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4638"/>
            <a:ext cx="3443287" cy="4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492250"/>
            <a:ext cx="5032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471613"/>
            <a:ext cx="3413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646363"/>
            <a:ext cx="1719263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647950"/>
            <a:ext cx="1719263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30" name="Textfeld 11"/>
          <p:cNvSpPr>
            <a:spLocks noChangeArrowheads="1"/>
          </p:cNvSpPr>
          <p:nvPr/>
        </p:nvSpPr>
        <p:spPr bwMode="auto">
          <a:xfrm>
            <a:off x="6805613" y="2025650"/>
            <a:ext cx="1079500" cy="268288"/>
          </a:xfrm>
          <a:prstGeom prst="roundRect">
            <a:avLst>
              <a:gd name="adj" fmla="val 16667"/>
            </a:avLst>
          </a:prstGeom>
          <a:solidFill>
            <a:srgbClr val="BD1E3B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GB" altLang="de-DE" sz="1100" b="1">
                <a:solidFill>
                  <a:schemeClr val="bg1"/>
                </a:solidFill>
              </a:rPr>
              <a:t>Braunschweig</a:t>
            </a:r>
          </a:p>
        </p:txBody>
      </p:sp>
      <p:sp>
        <p:nvSpPr>
          <p:cNvPr id="30731" name="Textfeld 12"/>
          <p:cNvSpPr>
            <a:spLocks noChangeArrowheads="1"/>
          </p:cNvSpPr>
          <p:nvPr/>
        </p:nvSpPr>
        <p:spPr bwMode="auto">
          <a:xfrm>
            <a:off x="8135938" y="1882775"/>
            <a:ext cx="504825" cy="268288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GB" altLang="de-DE" sz="1100">
                <a:solidFill>
                  <a:srgbClr val="007156"/>
                </a:solidFill>
              </a:rPr>
              <a:t>Berlin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3635375" y="1852613"/>
            <a:ext cx="510063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r"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3600" b="1">
                <a:solidFill>
                  <a:srgbClr val="FFFFFF"/>
                </a:solidFill>
                <a:latin typeface="Arial" panose="020B0604020202020204" pitchFamily="34" charset="0"/>
              </a:rPr>
              <a:t>Kontaktieren Sie mich: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6234113" y="2711450"/>
            <a:ext cx="250190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588"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Oder folgen Sie uns auf: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017838"/>
            <a:ext cx="28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041650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0638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3074988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27038" y="2711450"/>
            <a:ext cx="41814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588"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Prof. Dr. Vorname Nachname</a:t>
            </a:r>
            <a:b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</a:br>
            <a:r>
              <a:rPr lang="en-GB" altLang="de-DE" sz="1400">
                <a:solidFill>
                  <a:srgbClr val="005374"/>
                </a:solidFill>
                <a:latin typeface="Arial" panose="020B0604020202020204" pitchFamily="34" charset="0"/>
              </a:rPr>
              <a:t>Institut für XYZ</a:t>
            </a:r>
          </a:p>
          <a:p>
            <a:pPr eaLnBrk="1" hangingPunct="1">
              <a:spcBef>
                <a:spcPts val="288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>
                <a:solidFill>
                  <a:srgbClr val="005374"/>
                </a:solidFill>
                <a:latin typeface="Arial" panose="020B0604020202020204" pitchFamily="34" charset="0"/>
              </a:rPr>
              <a:t>v.nachname@tu-braunschweig.de</a:t>
            </a:r>
            <a:br>
              <a:rPr lang="en-GB" altLang="de-DE" sz="1400">
                <a:solidFill>
                  <a:srgbClr val="005374"/>
                </a:solidFill>
                <a:latin typeface="Arial" panose="020B0604020202020204" pitchFamily="34" charset="0"/>
              </a:rPr>
            </a:br>
            <a:r>
              <a:rPr lang="en-GB" altLang="de-DE" sz="1400">
                <a:solidFill>
                  <a:srgbClr val="005374"/>
                </a:solidFill>
                <a:latin typeface="Arial" panose="020B0604020202020204" pitchFamily="34" charset="0"/>
              </a:rPr>
              <a:t>www.tu-braunschweig.de/xyz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304" r="3757" b="-304"/>
          <a:stretch>
            <a:fillRect/>
          </a:stretch>
        </p:blipFill>
        <p:spPr bwMode="auto">
          <a:xfrm>
            <a:off x="5364163" y="1095375"/>
            <a:ext cx="377983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46" t="304" r="3757" b="-3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31800" y="31750"/>
            <a:ext cx="8375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2200" b="1">
                <a:solidFill>
                  <a:srgbClr val="FFFFFF"/>
                </a:solidFill>
                <a:latin typeface="Arial" panose="020B0604020202020204" pitchFamily="34" charset="0"/>
              </a:rPr>
              <a:t>Unsere aktuellen Zahlen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46088" y="3084513"/>
            <a:ext cx="6284912" cy="1214437"/>
          </a:xfrm>
          <a:prstGeom prst="rect">
            <a:avLst/>
          </a:prstGeom>
          <a:solidFill>
            <a:srgbClr val="BFD4DC"/>
          </a:solidFill>
          <a:ln w="381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566738" y="3224213"/>
            <a:ext cx="198437" cy="198437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566738" y="3586163"/>
            <a:ext cx="198437" cy="198437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3419475" y="3224213"/>
            <a:ext cx="198438" cy="198437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200" name="Rectangle 14"/>
          <p:cNvSpPr>
            <a:spLocks noChangeArrowheads="1"/>
          </p:cNvSpPr>
          <p:nvPr/>
        </p:nvSpPr>
        <p:spPr bwMode="auto">
          <a:xfrm>
            <a:off x="3419475" y="3586163"/>
            <a:ext cx="198438" cy="198437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201" name="Rectangle 16"/>
          <p:cNvSpPr>
            <a:spLocks noChangeArrowheads="1"/>
          </p:cNvSpPr>
          <p:nvPr/>
        </p:nvSpPr>
        <p:spPr bwMode="auto">
          <a:xfrm>
            <a:off x="566738" y="3944938"/>
            <a:ext cx="198437" cy="198437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202" name="Rectangle 18"/>
          <p:cNvSpPr>
            <a:spLocks noChangeArrowheads="1"/>
          </p:cNvSpPr>
          <p:nvPr/>
        </p:nvSpPr>
        <p:spPr bwMode="auto">
          <a:xfrm>
            <a:off x="3419475" y="3940175"/>
            <a:ext cx="198438" cy="198438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203" name="AutoShape 20"/>
          <p:cNvSpPr>
            <a:spLocks noChangeArrowheads="1"/>
          </p:cNvSpPr>
          <p:nvPr/>
        </p:nvSpPr>
        <p:spPr bwMode="auto">
          <a:xfrm>
            <a:off x="471488" y="1079500"/>
            <a:ext cx="361950" cy="361950"/>
          </a:xfrm>
          <a:custGeom>
            <a:avLst/>
            <a:gdLst>
              <a:gd name="T0" fmla="*/ 361950 w 361950"/>
              <a:gd name="T1" fmla="*/ 180975 h 361950"/>
              <a:gd name="T2" fmla="*/ 180975 w 361950"/>
              <a:gd name="T3" fmla="*/ 361950 h 361950"/>
              <a:gd name="T4" fmla="*/ 0 w 361950"/>
              <a:gd name="T5" fmla="*/ 180975 h 361950"/>
              <a:gd name="T6" fmla="*/ 180975 w 361950"/>
              <a:gd name="T7" fmla="*/ 0 h 3619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1950"/>
              <a:gd name="T13" fmla="*/ 0 h 361950"/>
              <a:gd name="T14" fmla="*/ 361950 w 361950"/>
              <a:gd name="T15" fmla="*/ 361950 h 36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950" h="361950">
                <a:moveTo>
                  <a:pt x="0" y="503"/>
                </a:moveTo>
                <a:lnTo>
                  <a:pt x="503" y="503"/>
                </a:lnTo>
                <a:lnTo>
                  <a:pt x="180" y="90"/>
                </a:lnTo>
                <a:lnTo>
                  <a:pt x="503" y="503"/>
                </a:lnTo>
                <a:lnTo>
                  <a:pt x="270" y="90"/>
                </a:lnTo>
                <a:lnTo>
                  <a:pt x="0" y="503"/>
                </a:lnTo>
                <a:close/>
              </a:path>
            </a:pathLst>
          </a:custGeom>
          <a:solidFill>
            <a:srgbClr val="DAEA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20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154113"/>
            <a:ext cx="209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5" name="AutoShape 22"/>
          <p:cNvSpPr>
            <a:spLocks noChangeArrowheads="1"/>
          </p:cNvSpPr>
          <p:nvPr/>
        </p:nvSpPr>
        <p:spPr bwMode="auto">
          <a:xfrm>
            <a:off x="471488" y="1543050"/>
            <a:ext cx="361950" cy="361950"/>
          </a:xfrm>
          <a:custGeom>
            <a:avLst/>
            <a:gdLst>
              <a:gd name="T0" fmla="*/ 361950 w 361950"/>
              <a:gd name="T1" fmla="*/ 180975 h 361950"/>
              <a:gd name="T2" fmla="*/ 180975 w 361950"/>
              <a:gd name="T3" fmla="*/ 361950 h 361950"/>
              <a:gd name="T4" fmla="*/ 0 w 361950"/>
              <a:gd name="T5" fmla="*/ 180975 h 361950"/>
              <a:gd name="T6" fmla="*/ 180975 w 361950"/>
              <a:gd name="T7" fmla="*/ 0 h 3619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1950"/>
              <a:gd name="T13" fmla="*/ 0 h 361950"/>
              <a:gd name="T14" fmla="*/ 361950 w 361950"/>
              <a:gd name="T15" fmla="*/ 361950 h 36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950" h="361950">
                <a:moveTo>
                  <a:pt x="0" y="503"/>
                </a:moveTo>
                <a:lnTo>
                  <a:pt x="503" y="503"/>
                </a:lnTo>
                <a:lnTo>
                  <a:pt x="180" y="90"/>
                </a:lnTo>
                <a:lnTo>
                  <a:pt x="503" y="503"/>
                </a:lnTo>
                <a:lnTo>
                  <a:pt x="270" y="90"/>
                </a:lnTo>
                <a:lnTo>
                  <a:pt x="0" y="503"/>
                </a:lnTo>
                <a:close/>
              </a:path>
            </a:pathLst>
          </a:custGeom>
          <a:solidFill>
            <a:srgbClr val="DAEA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206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614488"/>
            <a:ext cx="21113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7" name="AutoShape 24"/>
          <p:cNvSpPr>
            <a:spLocks noChangeArrowheads="1"/>
          </p:cNvSpPr>
          <p:nvPr/>
        </p:nvSpPr>
        <p:spPr bwMode="auto">
          <a:xfrm>
            <a:off x="471488" y="2476500"/>
            <a:ext cx="361950" cy="361950"/>
          </a:xfrm>
          <a:custGeom>
            <a:avLst/>
            <a:gdLst>
              <a:gd name="T0" fmla="*/ 361950 w 361950"/>
              <a:gd name="T1" fmla="*/ 180975 h 361950"/>
              <a:gd name="T2" fmla="*/ 180975 w 361950"/>
              <a:gd name="T3" fmla="*/ 361950 h 361950"/>
              <a:gd name="T4" fmla="*/ 0 w 361950"/>
              <a:gd name="T5" fmla="*/ 180975 h 361950"/>
              <a:gd name="T6" fmla="*/ 180975 w 361950"/>
              <a:gd name="T7" fmla="*/ 0 h 3619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1950"/>
              <a:gd name="T13" fmla="*/ 0 h 361950"/>
              <a:gd name="T14" fmla="*/ 361950 w 361950"/>
              <a:gd name="T15" fmla="*/ 361950 h 36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950" h="361950">
                <a:moveTo>
                  <a:pt x="0" y="503"/>
                </a:moveTo>
                <a:lnTo>
                  <a:pt x="503" y="503"/>
                </a:lnTo>
                <a:lnTo>
                  <a:pt x="180" y="90"/>
                </a:lnTo>
                <a:lnTo>
                  <a:pt x="503" y="503"/>
                </a:lnTo>
                <a:lnTo>
                  <a:pt x="270" y="90"/>
                </a:lnTo>
                <a:lnTo>
                  <a:pt x="0" y="503"/>
                </a:lnTo>
                <a:close/>
              </a:path>
            </a:pathLst>
          </a:custGeom>
          <a:solidFill>
            <a:srgbClr val="DAEA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208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560638"/>
            <a:ext cx="19367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9" name="AutoShape 26"/>
          <p:cNvSpPr>
            <a:spLocks noChangeArrowheads="1"/>
          </p:cNvSpPr>
          <p:nvPr/>
        </p:nvSpPr>
        <p:spPr bwMode="auto">
          <a:xfrm>
            <a:off x="471488" y="2005013"/>
            <a:ext cx="361950" cy="361950"/>
          </a:xfrm>
          <a:custGeom>
            <a:avLst/>
            <a:gdLst>
              <a:gd name="T0" fmla="*/ 361950 w 361950"/>
              <a:gd name="T1" fmla="*/ 180975 h 361950"/>
              <a:gd name="T2" fmla="*/ 180975 w 361950"/>
              <a:gd name="T3" fmla="*/ 361950 h 361950"/>
              <a:gd name="T4" fmla="*/ 0 w 361950"/>
              <a:gd name="T5" fmla="*/ 180975 h 361950"/>
              <a:gd name="T6" fmla="*/ 180975 w 361950"/>
              <a:gd name="T7" fmla="*/ 0 h 3619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1950"/>
              <a:gd name="T13" fmla="*/ 0 h 361950"/>
              <a:gd name="T14" fmla="*/ 361950 w 361950"/>
              <a:gd name="T15" fmla="*/ 361950 h 36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950" h="361950">
                <a:moveTo>
                  <a:pt x="0" y="503"/>
                </a:moveTo>
                <a:lnTo>
                  <a:pt x="503" y="503"/>
                </a:lnTo>
                <a:lnTo>
                  <a:pt x="180" y="90"/>
                </a:lnTo>
                <a:lnTo>
                  <a:pt x="503" y="503"/>
                </a:lnTo>
                <a:lnTo>
                  <a:pt x="270" y="90"/>
                </a:lnTo>
                <a:lnTo>
                  <a:pt x="0" y="503"/>
                </a:lnTo>
                <a:close/>
              </a:path>
            </a:pathLst>
          </a:custGeom>
          <a:solidFill>
            <a:srgbClr val="DAEA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210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076450"/>
            <a:ext cx="2111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1" name="Rectangle 3"/>
          <p:cNvSpPr>
            <a:spLocks noChangeArrowheads="1"/>
          </p:cNvSpPr>
          <p:nvPr/>
        </p:nvSpPr>
        <p:spPr bwMode="auto">
          <a:xfrm>
            <a:off x="893763" y="1081088"/>
            <a:ext cx="26701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Gegründet 1745</a:t>
            </a:r>
          </a:p>
        </p:txBody>
      </p:sp>
      <p:sp>
        <p:nvSpPr>
          <p:cNvPr id="8212" name="Rectangle 4"/>
          <p:cNvSpPr>
            <a:spLocks noChangeArrowheads="1"/>
          </p:cNvSpPr>
          <p:nvPr/>
        </p:nvSpPr>
        <p:spPr bwMode="auto">
          <a:xfrm>
            <a:off x="893763" y="1543050"/>
            <a:ext cx="43402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15.600 Studierende | davon 3.300 international</a:t>
            </a:r>
          </a:p>
        </p:txBody>
      </p:sp>
      <p:sp>
        <p:nvSpPr>
          <p:cNvPr id="8213" name="Rectangle 5"/>
          <p:cNvSpPr>
            <a:spLocks noChangeArrowheads="1"/>
          </p:cNvSpPr>
          <p:nvPr/>
        </p:nvSpPr>
        <p:spPr bwMode="auto">
          <a:xfrm>
            <a:off x="893763" y="2005013"/>
            <a:ext cx="4470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 dirty="0">
                <a:solidFill>
                  <a:srgbClr val="005374"/>
                </a:solidFill>
                <a:latin typeface="Arial" panose="020B0604020202020204" pitchFamily="34" charset="0"/>
              </a:rPr>
              <a:t>3.800 Mitarbeiter*</a:t>
            </a:r>
            <a:r>
              <a:rPr lang="en-GB" altLang="de-DE" sz="1400" b="1" dirty="0" err="1">
                <a:solidFill>
                  <a:srgbClr val="005374"/>
                </a:solidFill>
                <a:latin typeface="Arial" panose="020B0604020202020204" pitchFamily="34" charset="0"/>
              </a:rPr>
              <a:t>innen</a:t>
            </a:r>
            <a:r>
              <a:rPr lang="en-GB" altLang="de-DE" sz="1400" b="1" dirty="0">
                <a:solidFill>
                  <a:srgbClr val="005374"/>
                </a:solidFill>
                <a:latin typeface="Arial" panose="020B0604020202020204" pitchFamily="34" charset="0"/>
              </a:rPr>
              <a:t> | </a:t>
            </a:r>
            <a:r>
              <a:rPr lang="en-GB" altLang="de-DE" sz="1400" b="1" dirty="0" err="1">
                <a:solidFill>
                  <a:srgbClr val="005374"/>
                </a:solidFill>
                <a:latin typeface="Arial" panose="020B0604020202020204" pitchFamily="34" charset="0"/>
              </a:rPr>
              <a:t>davon</a:t>
            </a:r>
            <a:r>
              <a:rPr lang="en-GB" altLang="de-DE" sz="1400" b="1" dirty="0">
                <a:solidFill>
                  <a:srgbClr val="005374"/>
                </a:solidFill>
                <a:latin typeface="Arial" panose="020B0604020202020204" pitchFamily="34" charset="0"/>
              </a:rPr>
              <a:t> 2.300 </a:t>
            </a:r>
            <a:r>
              <a:rPr lang="en-GB" altLang="de-DE" sz="1400" b="1" dirty="0" err="1">
                <a:solidFill>
                  <a:srgbClr val="005374"/>
                </a:solidFill>
                <a:latin typeface="Arial" panose="020B0604020202020204" pitchFamily="34" charset="0"/>
              </a:rPr>
              <a:t>Wissenschafter</a:t>
            </a:r>
            <a:r>
              <a:rPr lang="en-GB" altLang="de-DE" sz="1400" b="1" dirty="0">
                <a:solidFill>
                  <a:srgbClr val="005374"/>
                </a:solidFill>
                <a:latin typeface="Arial" panose="020B0604020202020204" pitchFamily="34" charset="0"/>
              </a:rPr>
              <a:t>*</a:t>
            </a:r>
            <a:r>
              <a:rPr lang="en-GB" altLang="de-DE" sz="1400" b="1" dirty="0" err="1">
                <a:solidFill>
                  <a:srgbClr val="005374"/>
                </a:solidFill>
                <a:latin typeface="Arial" panose="020B0604020202020204" pitchFamily="34" charset="0"/>
              </a:rPr>
              <a:t>innen</a:t>
            </a:r>
            <a:r>
              <a:rPr lang="en-GB" altLang="de-DE" sz="1400" b="1" dirty="0">
                <a:solidFill>
                  <a:srgbClr val="005374"/>
                </a:solidFill>
                <a:latin typeface="Arial" panose="020B0604020202020204" pitchFamily="34" charset="0"/>
              </a:rPr>
              <a:t> | </a:t>
            </a:r>
            <a:r>
              <a:rPr lang="en-GB" altLang="de-DE" sz="1400" b="1" dirty="0" err="1">
                <a:solidFill>
                  <a:srgbClr val="005374"/>
                </a:solidFill>
                <a:latin typeface="Arial" panose="020B0604020202020204" pitchFamily="34" charset="0"/>
              </a:rPr>
              <a:t>davon</a:t>
            </a:r>
            <a:r>
              <a:rPr lang="en-GB" altLang="de-DE" sz="1400" b="1" dirty="0">
                <a:solidFill>
                  <a:srgbClr val="005374"/>
                </a:solidFill>
                <a:latin typeface="Arial" panose="020B0604020202020204" pitchFamily="34" charset="0"/>
              </a:rPr>
              <a:t> 244 Professor*</a:t>
            </a:r>
            <a:r>
              <a:rPr lang="en-GB" altLang="de-DE" sz="1400" b="1" dirty="0" err="1">
                <a:solidFill>
                  <a:srgbClr val="005374"/>
                </a:solidFill>
                <a:latin typeface="Arial" panose="020B0604020202020204" pitchFamily="34" charset="0"/>
              </a:rPr>
              <a:t>innen</a:t>
            </a:r>
            <a:endParaRPr lang="en-GB" altLang="de-DE" sz="1400" b="1" dirty="0">
              <a:solidFill>
                <a:srgbClr val="005374"/>
              </a:solidFill>
              <a:latin typeface="Arial" panose="020B0604020202020204" pitchFamily="34" charset="0"/>
            </a:endParaRPr>
          </a:p>
        </p:txBody>
      </p:sp>
      <p:sp>
        <p:nvSpPr>
          <p:cNvPr id="8214" name="Rectangle 7"/>
          <p:cNvSpPr>
            <a:spLocks noChangeArrowheads="1"/>
          </p:cNvSpPr>
          <p:nvPr/>
        </p:nvSpPr>
        <p:spPr bwMode="auto">
          <a:xfrm>
            <a:off x="893763" y="2478088"/>
            <a:ext cx="49022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 dirty="0">
                <a:solidFill>
                  <a:srgbClr val="005374"/>
                </a:solidFill>
                <a:latin typeface="Arial" panose="020B0604020202020204" pitchFamily="34" charset="0"/>
              </a:rPr>
              <a:t>417 Mio. € </a:t>
            </a:r>
            <a:r>
              <a:rPr lang="en-GB" altLang="de-DE" sz="1400" b="1" dirty="0" err="1">
                <a:solidFill>
                  <a:srgbClr val="005374"/>
                </a:solidFill>
                <a:latin typeface="Arial" panose="020B0604020202020204" pitchFamily="34" charset="0"/>
              </a:rPr>
              <a:t>Finanzvolumen</a:t>
            </a:r>
            <a:r>
              <a:rPr lang="en-GB" altLang="de-DE" sz="1400" b="1" dirty="0">
                <a:solidFill>
                  <a:srgbClr val="005374"/>
                </a:solidFill>
                <a:latin typeface="Arial" panose="020B0604020202020204" pitchFamily="34" charset="0"/>
              </a:rPr>
              <a:t> | 132 Mio. € </a:t>
            </a:r>
            <a:r>
              <a:rPr lang="en-GB" altLang="de-DE" sz="1400" b="1" dirty="0" err="1">
                <a:solidFill>
                  <a:srgbClr val="005374"/>
                </a:solidFill>
                <a:latin typeface="Arial" panose="020B0604020202020204" pitchFamily="34" charset="0"/>
              </a:rPr>
              <a:t>Drittmittel</a:t>
            </a:r>
            <a:endParaRPr lang="en-GB" altLang="de-DE" sz="1400" b="1" dirty="0">
              <a:solidFill>
                <a:srgbClr val="005374"/>
              </a:solidFill>
              <a:latin typeface="Arial" panose="020B0604020202020204" pitchFamily="34" charset="0"/>
            </a:endParaRPr>
          </a:p>
        </p:txBody>
      </p:sp>
      <p:sp>
        <p:nvSpPr>
          <p:cNvPr id="8215" name="Rectangle 9"/>
          <p:cNvSpPr>
            <a:spLocks noChangeArrowheads="1"/>
          </p:cNvSpPr>
          <p:nvPr/>
        </p:nvSpPr>
        <p:spPr bwMode="auto">
          <a:xfrm>
            <a:off x="893763" y="3216275"/>
            <a:ext cx="25257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4 Forschungsschwerpunkte</a:t>
            </a:r>
          </a:p>
        </p:txBody>
      </p:sp>
      <p:sp>
        <p:nvSpPr>
          <p:cNvPr id="8216" name="Rectangle 11"/>
          <p:cNvSpPr>
            <a:spLocks noChangeArrowheads="1"/>
          </p:cNvSpPr>
          <p:nvPr/>
        </p:nvSpPr>
        <p:spPr bwMode="auto">
          <a:xfrm>
            <a:off x="893763" y="3578225"/>
            <a:ext cx="2286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6 Fakultäten</a:t>
            </a:r>
          </a:p>
        </p:txBody>
      </p:sp>
      <p:sp>
        <p:nvSpPr>
          <p:cNvPr id="8217" name="Rectangle 13"/>
          <p:cNvSpPr>
            <a:spLocks noChangeArrowheads="1"/>
          </p:cNvSpPr>
          <p:nvPr/>
        </p:nvSpPr>
        <p:spPr bwMode="auto">
          <a:xfrm>
            <a:off x="3708400" y="3216275"/>
            <a:ext cx="32464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7 Forschungszentren</a:t>
            </a:r>
          </a:p>
        </p:txBody>
      </p:sp>
      <p:sp>
        <p:nvSpPr>
          <p:cNvPr id="8218" name="Rectangle 15"/>
          <p:cNvSpPr>
            <a:spLocks noChangeArrowheads="1"/>
          </p:cNvSpPr>
          <p:nvPr/>
        </p:nvSpPr>
        <p:spPr bwMode="auto">
          <a:xfrm>
            <a:off x="3708400" y="3578225"/>
            <a:ext cx="32464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2 Exzellenzcluster</a:t>
            </a:r>
          </a:p>
        </p:txBody>
      </p:sp>
      <p:sp>
        <p:nvSpPr>
          <p:cNvPr id="8219" name="Rectangle 17"/>
          <p:cNvSpPr>
            <a:spLocks noChangeArrowheads="1"/>
          </p:cNvSpPr>
          <p:nvPr/>
        </p:nvSpPr>
        <p:spPr bwMode="auto">
          <a:xfrm>
            <a:off x="893763" y="3932238"/>
            <a:ext cx="22860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86 Studiengänge</a:t>
            </a:r>
          </a:p>
        </p:txBody>
      </p:sp>
      <p:sp>
        <p:nvSpPr>
          <p:cNvPr id="8220" name="Rectangle 19"/>
          <p:cNvSpPr>
            <a:spLocks noChangeArrowheads="1"/>
          </p:cNvSpPr>
          <p:nvPr/>
        </p:nvSpPr>
        <p:spPr bwMode="auto">
          <a:xfrm>
            <a:off x="3708400" y="3932238"/>
            <a:ext cx="32464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2 DFG Sonderforschungsbereiche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004888"/>
            <a:ext cx="5024437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31800" y="31750"/>
            <a:ext cx="8375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2200" b="1">
                <a:solidFill>
                  <a:srgbClr val="FFFFFF"/>
                </a:solidFill>
                <a:latin typeface="Arial" panose="020B0604020202020204" pitchFamily="34" charset="0"/>
              </a:rPr>
              <a:t>TU steht für ein inspirierendes Forschungsumfeld 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52413" y="2571750"/>
            <a:ext cx="4594225" cy="1628775"/>
          </a:xfrm>
          <a:prstGeom prst="rect">
            <a:avLst/>
          </a:prstGeom>
          <a:solidFill>
            <a:srgbClr val="BFD4DC"/>
          </a:solidFill>
          <a:ln w="381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523875" y="2762250"/>
            <a:ext cx="198438" cy="198438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827088" y="2663825"/>
            <a:ext cx="3873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starke Industrie- und Netzwerkpartner in der forschungsintensivsten Region Europas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523875" y="3263900"/>
            <a:ext cx="198438" cy="198438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827088" y="3171825"/>
            <a:ext cx="3533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Technische Universität mit der längsten Tradition in Deutschland</a:t>
            </a: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520700" y="3783013"/>
            <a:ext cx="198438" cy="198437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827088" y="3679825"/>
            <a:ext cx="37449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Mitglied der TU9, Allianz von Deutschlands führenden 9 Technischen Universitäten</a:t>
            </a:r>
          </a:p>
        </p:txBody>
      </p:sp>
      <p:pic>
        <p:nvPicPr>
          <p:cNvPr id="1025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004888"/>
            <a:ext cx="3119437" cy="15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716213"/>
            <a:ext cx="31162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1006475"/>
            <a:ext cx="3119437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31800" y="31750"/>
            <a:ext cx="8375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2200" b="1">
                <a:solidFill>
                  <a:srgbClr val="FFFFFF"/>
                </a:solidFill>
                <a:latin typeface="Arial" panose="020B0604020202020204" pitchFamily="34" charset="0"/>
              </a:rPr>
              <a:t>TU steht für ein inspirierendes Forschungsumfeld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006475"/>
            <a:ext cx="3071812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500563" y="2852738"/>
            <a:ext cx="4521200" cy="1944687"/>
          </a:xfrm>
          <a:prstGeom prst="rect">
            <a:avLst/>
          </a:prstGeom>
          <a:solidFill>
            <a:srgbClr val="BFD4DC"/>
          </a:solidFill>
          <a:ln w="381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4700588" y="3043238"/>
            <a:ext cx="198437" cy="198437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5003800" y="2944813"/>
            <a:ext cx="387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expliziter MINT-Schwerpunkt: breites Spektrum an Ingenieurprogrammen</a:t>
            </a:r>
            <a:endParaRPr lang="en-US" altLang="de-DE" sz="1300" b="1">
              <a:solidFill>
                <a:srgbClr val="005374"/>
              </a:solidFill>
              <a:latin typeface="Arial" panose="020B0604020202020204" pitchFamily="34" charset="0"/>
            </a:endParaRP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4700588" y="3544888"/>
            <a:ext cx="198437" cy="198437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5003800" y="3452813"/>
            <a:ext cx="353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ergänzt durch Naturwissenschaften, Sozial- und Geisteswissenschaften</a:t>
            </a:r>
            <a:endParaRPr lang="en-US" altLang="de-DE" sz="1300" b="1">
              <a:solidFill>
                <a:srgbClr val="005374"/>
              </a:solidFill>
              <a:latin typeface="Arial" panose="020B0604020202020204" pitchFamily="34" charset="0"/>
            </a:endParaRPr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4697413" y="3962400"/>
            <a:ext cx="198437" cy="198438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5003800" y="3960813"/>
            <a:ext cx="36337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transdisziplinäre Bildung</a:t>
            </a:r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5003800" y="4259263"/>
            <a:ext cx="36337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s</a:t>
            </a:r>
            <a:r>
              <a:rPr lang="de-DE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tarke Grundlagenforschung in Kombination mit einer hohen Anwendungsorientierung</a:t>
            </a:r>
            <a:endParaRPr lang="en-US" altLang="de-DE" sz="1300" b="1">
              <a:solidFill>
                <a:srgbClr val="005374"/>
              </a:solidFill>
              <a:latin typeface="Arial" panose="020B0604020202020204" pitchFamily="34" charset="0"/>
            </a:endParaRPr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4697413" y="4349750"/>
            <a:ext cx="198437" cy="198438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1230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004888"/>
            <a:ext cx="19034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3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75"/>
            <a:ext cx="1903412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319463"/>
            <a:ext cx="19034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t="-323" r="50819" b="323"/>
          <a:stretch>
            <a:fillRect/>
          </a:stretch>
        </p:blipFill>
        <p:spPr bwMode="auto">
          <a:xfrm>
            <a:off x="6229350" y="771525"/>
            <a:ext cx="2573338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413" t="-323" r="50819" b="3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1547813" y="768350"/>
            <a:ext cx="4613275" cy="306388"/>
          </a:xfrm>
          <a:prstGeom prst="rect">
            <a:avLst/>
          </a:prstGeom>
          <a:solidFill>
            <a:srgbClr val="F2F2F2">
              <a:alpha val="89803"/>
            </a:srgbClr>
          </a:solidFill>
          <a:ln w="1908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Gründung des </a:t>
            </a: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Collegium Carolinum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1547813" y="1092200"/>
            <a:ext cx="4659312" cy="522288"/>
          </a:xfrm>
          <a:prstGeom prst="rect">
            <a:avLst/>
          </a:prstGeom>
          <a:solidFill>
            <a:srgbClr val="F2F2F2">
              <a:alpha val="89803"/>
            </a:srgbClr>
          </a:solidFill>
          <a:ln w="1908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Umbenennung in </a:t>
            </a: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Herzogliche Technische Hochschule Carolo-Wilhelmina</a:t>
            </a: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1547813" y="1639888"/>
            <a:ext cx="4619625" cy="736600"/>
          </a:xfrm>
          <a:prstGeom prst="rect">
            <a:avLst/>
          </a:prstGeom>
          <a:solidFill>
            <a:srgbClr val="F2F2F2">
              <a:alpha val="89803"/>
            </a:srgbClr>
          </a:solidFill>
          <a:ln w="1908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400">
                <a:solidFill>
                  <a:srgbClr val="005374"/>
                </a:solidFill>
                <a:latin typeface="Arial" panose="020B0604020202020204" pitchFamily="34" charset="0"/>
              </a:rPr>
              <a:t>Gründung der Fakultät für Geistes- und Sozialwissenschaften, die Universität erhält ihren Namen </a:t>
            </a: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Technische Universität Braunschweig</a:t>
            </a:r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1547813" y="2405063"/>
            <a:ext cx="4619625" cy="306387"/>
          </a:xfrm>
          <a:prstGeom prst="rect">
            <a:avLst/>
          </a:prstGeom>
          <a:solidFill>
            <a:srgbClr val="F2F2F2">
              <a:alpha val="89803"/>
            </a:srgbClr>
          </a:solidFill>
          <a:ln w="1908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TU Braunschweig feiert ihr </a:t>
            </a: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250jähriges Bestehen</a:t>
            </a:r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1547813" y="2738438"/>
            <a:ext cx="4627562" cy="306387"/>
          </a:xfrm>
          <a:prstGeom prst="rect">
            <a:avLst/>
          </a:prstGeom>
          <a:solidFill>
            <a:srgbClr val="F2F2F2">
              <a:alpha val="89803"/>
            </a:srgbClr>
          </a:solidFill>
          <a:ln w="1908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Braunschweig wird </a:t>
            </a: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»Stadt der Wissenschaft«</a:t>
            </a:r>
          </a:p>
        </p:txBody>
      </p:sp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1547813" y="3616325"/>
            <a:ext cx="4613275" cy="522288"/>
          </a:xfrm>
          <a:prstGeom prst="rect">
            <a:avLst/>
          </a:prstGeom>
          <a:solidFill>
            <a:srgbClr val="F2F2F2">
              <a:alpha val="89803"/>
            </a:srgbClr>
          </a:solidFill>
          <a:ln w="1908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400">
                <a:solidFill>
                  <a:srgbClr val="005374"/>
                </a:solidFill>
                <a:latin typeface="Arial" panose="020B0604020202020204" pitchFamily="34" charset="0"/>
              </a:rPr>
              <a:t>Erfolgreich in der </a:t>
            </a:r>
            <a:r>
              <a:rPr lang="de-DE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Exzellenzstrategie</a:t>
            </a:r>
            <a:r>
              <a:rPr lang="de-DE" altLang="de-DE" sz="1400">
                <a:solidFill>
                  <a:srgbClr val="005374"/>
                </a:solidFill>
                <a:latin typeface="Arial" panose="020B0604020202020204" pitchFamily="34" charset="0"/>
              </a:rPr>
              <a:t>: Exzellenzcluster in Luftfahrt und Metrologie</a:t>
            </a:r>
            <a:endParaRPr lang="en-US" altLang="de-DE" sz="1400">
              <a:solidFill>
                <a:srgbClr val="005374"/>
              </a:solidFill>
              <a:latin typeface="Arial" panose="020B0604020202020204" pitchFamily="34" charset="0"/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1547813" y="3071813"/>
            <a:ext cx="4627562" cy="522287"/>
          </a:xfrm>
          <a:prstGeom prst="rect">
            <a:avLst/>
          </a:prstGeom>
          <a:solidFill>
            <a:srgbClr val="F2F2F2">
              <a:alpha val="89803"/>
            </a:srgbClr>
          </a:solidFill>
          <a:ln w="1908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Gründung </a:t>
            </a:r>
            <a:r>
              <a:rPr lang="de-DE" altLang="de-DE" sz="1400">
                <a:solidFill>
                  <a:srgbClr val="005374"/>
                </a:solidFill>
                <a:latin typeface="Arial" panose="020B0604020202020204" pitchFamily="34" charset="0"/>
              </a:rPr>
              <a:t>von 7 interdisziplinären Forschungszentren</a:t>
            </a:r>
            <a:b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</a:b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(NFF, NFL, BRICS, LENA, PVZ, OHLF, ZeBra)</a:t>
            </a:r>
          </a:p>
        </p:txBody>
      </p:sp>
      <p:pic>
        <p:nvPicPr>
          <p:cNvPr id="1434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355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de-DE" altLang="de-DE"/>
              <a:t>Geschichte</a:t>
            </a:r>
          </a:p>
        </p:txBody>
      </p:sp>
      <p:sp>
        <p:nvSpPr>
          <p:cNvPr id="14348" name="Rectangle 17"/>
          <p:cNvSpPr>
            <a:spLocks noChangeArrowheads="1"/>
          </p:cNvSpPr>
          <p:nvPr/>
        </p:nvSpPr>
        <p:spPr bwMode="auto">
          <a:xfrm>
            <a:off x="4067175" y="3979863"/>
            <a:ext cx="4737100" cy="679450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marL="1588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r" eaLnBrk="1"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400" b="1">
                <a:solidFill>
                  <a:srgbClr val="FFFFFF"/>
                </a:solidFill>
                <a:latin typeface="Arial" panose="020B0604020202020204" pitchFamily="34" charset="0"/>
              </a:rPr>
              <a:t>Unsere Geschichte reicht bis ins Jahr 1745 zurück. Damit sind wir die traditionsreichste Technische Universität Deutschlands.</a:t>
            </a:r>
            <a:endParaRPr lang="en-US" altLang="de-DE" sz="1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1F8016F9-F958-4FB2-B689-E512DB459169}"/>
              </a:ext>
            </a:extLst>
          </p:cNvPr>
          <p:cNvCxnSpPr>
            <a:cxnSpLocks/>
          </p:cNvCxnSpPr>
          <p:nvPr/>
        </p:nvCxnSpPr>
        <p:spPr>
          <a:xfrm flipH="1">
            <a:off x="1190625" y="2909888"/>
            <a:ext cx="339725" cy="1587"/>
          </a:xfrm>
          <a:prstGeom prst="line">
            <a:avLst/>
          </a:prstGeom>
          <a:ln w="19050">
            <a:solidFill>
              <a:srgbClr val="00537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9F79CD98-040C-4A9B-B23A-0EE535096EC7}"/>
              </a:ext>
            </a:extLst>
          </p:cNvPr>
          <p:cNvCxnSpPr>
            <a:cxnSpLocks/>
            <a:endCxn id="44" idx="2"/>
          </p:cNvCxnSpPr>
          <p:nvPr/>
        </p:nvCxnSpPr>
        <p:spPr>
          <a:xfrm flipH="1">
            <a:off x="1211263" y="1354138"/>
            <a:ext cx="315912" cy="3175"/>
          </a:xfrm>
          <a:prstGeom prst="line">
            <a:avLst/>
          </a:prstGeom>
          <a:ln w="19050">
            <a:solidFill>
              <a:srgbClr val="00537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053472C3-D927-457E-9E37-B2C6540D73EE}"/>
              </a:ext>
            </a:extLst>
          </p:cNvPr>
          <p:cNvCxnSpPr>
            <a:cxnSpLocks/>
          </p:cNvCxnSpPr>
          <p:nvPr/>
        </p:nvCxnSpPr>
        <p:spPr>
          <a:xfrm flipH="1">
            <a:off x="1381125" y="3892550"/>
            <a:ext cx="149225" cy="0"/>
          </a:xfrm>
          <a:prstGeom prst="line">
            <a:avLst/>
          </a:prstGeom>
          <a:ln w="19050">
            <a:solidFill>
              <a:srgbClr val="00537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CFBA21F3-0143-4550-AA6D-499B80FD44A2}"/>
              </a:ext>
            </a:extLst>
          </p:cNvPr>
          <p:cNvCxnSpPr>
            <a:cxnSpLocks/>
          </p:cNvCxnSpPr>
          <p:nvPr/>
        </p:nvCxnSpPr>
        <p:spPr>
          <a:xfrm flipH="1">
            <a:off x="1371600" y="941388"/>
            <a:ext cx="149225" cy="0"/>
          </a:xfrm>
          <a:prstGeom prst="line">
            <a:avLst/>
          </a:prstGeom>
          <a:ln w="19050">
            <a:solidFill>
              <a:srgbClr val="00537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6C7132E9-18D4-4175-9262-2FD43568857A}"/>
              </a:ext>
            </a:extLst>
          </p:cNvPr>
          <p:cNvCxnSpPr>
            <a:cxnSpLocks/>
          </p:cNvCxnSpPr>
          <p:nvPr/>
        </p:nvCxnSpPr>
        <p:spPr>
          <a:xfrm flipH="1">
            <a:off x="1374775" y="1851025"/>
            <a:ext cx="149225" cy="0"/>
          </a:xfrm>
          <a:prstGeom prst="line">
            <a:avLst/>
          </a:prstGeom>
          <a:ln w="19050">
            <a:solidFill>
              <a:srgbClr val="00537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156E8C2A-1616-4338-AD7D-4C962D62426E}"/>
              </a:ext>
            </a:extLst>
          </p:cNvPr>
          <p:cNvCxnSpPr>
            <a:cxnSpLocks/>
          </p:cNvCxnSpPr>
          <p:nvPr/>
        </p:nvCxnSpPr>
        <p:spPr>
          <a:xfrm flipH="1">
            <a:off x="1381125" y="3281363"/>
            <a:ext cx="149225" cy="0"/>
          </a:xfrm>
          <a:prstGeom prst="line">
            <a:avLst/>
          </a:prstGeom>
          <a:ln w="19050">
            <a:solidFill>
              <a:srgbClr val="00537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678D6DA7-7F0B-4C8D-8CEC-9DAAFA6D36A6}"/>
              </a:ext>
            </a:extLst>
          </p:cNvPr>
          <p:cNvCxnSpPr>
            <a:cxnSpLocks/>
            <a:endCxn id="42" idx="0"/>
          </p:cNvCxnSpPr>
          <p:nvPr/>
        </p:nvCxnSpPr>
        <p:spPr>
          <a:xfrm flipV="1">
            <a:off x="1312863" y="842963"/>
            <a:ext cx="6350" cy="3313112"/>
          </a:xfrm>
          <a:prstGeom prst="line">
            <a:avLst/>
          </a:prstGeom>
          <a:ln w="57150">
            <a:solidFill>
              <a:srgbClr val="00537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BAB3D01A-4194-4C5F-B904-A4EC6DE10A89}"/>
              </a:ext>
            </a:extLst>
          </p:cNvPr>
          <p:cNvSpPr/>
          <p:nvPr/>
        </p:nvSpPr>
        <p:spPr>
          <a:xfrm>
            <a:off x="1211263" y="842963"/>
            <a:ext cx="215900" cy="215900"/>
          </a:xfrm>
          <a:prstGeom prst="ellipse">
            <a:avLst/>
          </a:prstGeom>
          <a:solidFill>
            <a:srgbClr val="407E97"/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06C823A7-D0C2-4229-9CE8-A33700250F5E}"/>
              </a:ext>
            </a:extLst>
          </p:cNvPr>
          <p:cNvCxnSpPr>
            <a:cxnSpLocks/>
          </p:cNvCxnSpPr>
          <p:nvPr/>
        </p:nvCxnSpPr>
        <p:spPr>
          <a:xfrm flipH="1">
            <a:off x="1190625" y="2581275"/>
            <a:ext cx="339725" cy="3175"/>
          </a:xfrm>
          <a:prstGeom prst="line">
            <a:avLst/>
          </a:prstGeom>
          <a:ln w="19050">
            <a:solidFill>
              <a:srgbClr val="00537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51E8EC6E-1B51-4E60-A4C5-CC35F21B015B}"/>
              </a:ext>
            </a:extLst>
          </p:cNvPr>
          <p:cNvSpPr/>
          <p:nvPr/>
        </p:nvSpPr>
        <p:spPr>
          <a:xfrm>
            <a:off x="1211263" y="1249363"/>
            <a:ext cx="215900" cy="217487"/>
          </a:xfrm>
          <a:prstGeom prst="ellipse">
            <a:avLst/>
          </a:prstGeom>
          <a:solidFill>
            <a:srgbClr val="407E97"/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9923E95-9988-4E8F-A46C-23D8A483DC9B}"/>
              </a:ext>
            </a:extLst>
          </p:cNvPr>
          <p:cNvSpPr/>
          <p:nvPr/>
        </p:nvSpPr>
        <p:spPr>
          <a:xfrm>
            <a:off x="1211263" y="1749425"/>
            <a:ext cx="215900" cy="215900"/>
          </a:xfrm>
          <a:prstGeom prst="ellipse">
            <a:avLst/>
          </a:prstGeom>
          <a:solidFill>
            <a:srgbClr val="407E97"/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7061E64A-D44F-4F92-9DDC-C6ED08075C2D}"/>
              </a:ext>
            </a:extLst>
          </p:cNvPr>
          <p:cNvSpPr/>
          <p:nvPr/>
        </p:nvSpPr>
        <p:spPr>
          <a:xfrm>
            <a:off x="1204913" y="2476500"/>
            <a:ext cx="215900" cy="215900"/>
          </a:xfrm>
          <a:prstGeom prst="ellipse">
            <a:avLst/>
          </a:prstGeom>
          <a:solidFill>
            <a:srgbClr val="407E97"/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2BC6219C-4DB6-4868-9DA9-D8D1D7FC153A}"/>
              </a:ext>
            </a:extLst>
          </p:cNvPr>
          <p:cNvSpPr/>
          <p:nvPr/>
        </p:nvSpPr>
        <p:spPr>
          <a:xfrm>
            <a:off x="1204913" y="2795588"/>
            <a:ext cx="215900" cy="215900"/>
          </a:xfrm>
          <a:prstGeom prst="ellipse">
            <a:avLst/>
          </a:prstGeom>
          <a:solidFill>
            <a:srgbClr val="407E97"/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46199EB5-9E84-4062-B7F8-9BFDDB4A2B86}"/>
              </a:ext>
            </a:extLst>
          </p:cNvPr>
          <p:cNvSpPr/>
          <p:nvPr/>
        </p:nvSpPr>
        <p:spPr>
          <a:xfrm>
            <a:off x="1204913" y="3173413"/>
            <a:ext cx="215900" cy="215900"/>
          </a:xfrm>
          <a:prstGeom prst="ellipse">
            <a:avLst/>
          </a:prstGeom>
          <a:solidFill>
            <a:srgbClr val="407E97"/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AB4EAA6D-E492-46C9-819D-F0AFD4F582AF}"/>
              </a:ext>
            </a:extLst>
          </p:cNvPr>
          <p:cNvSpPr/>
          <p:nvPr/>
        </p:nvSpPr>
        <p:spPr>
          <a:xfrm>
            <a:off x="1211263" y="3779838"/>
            <a:ext cx="215900" cy="215900"/>
          </a:xfrm>
          <a:prstGeom prst="ellipse">
            <a:avLst/>
          </a:prstGeom>
          <a:solidFill>
            <a:srgbClr val="407E97"/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4364" name="Rechteck 49"/>
          <p:cNvSpPr>
            <a:spLocks noChangeArrowheads="1"/>
          </p:cNvSpPr>
          <p:nvPr/>
        </p:nvSpPr>
        <p:spPr bwMode="auto">
          <a:xfrm>
            <a:off x="463550" y="7620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 b="1">
                <a:solidFill>
                  <a:srgbClr val="005374"/>
                </a:solidFill>
              </a:rPr>
              <a:t>1745</a:t>
            </a:r>
            <a:endParaRPr lang="de-DE" altLang="de-DE"/>
          </a:p>
        </p:txBody>
      </p:sp>
      <p:sp>
        <p:nvSpPr>
          <p:cNvPr id="14365" name="Rechteck 50"/>
          <p:cNvSpPr>
            <a:spLocks noChangeArrowheads="1"/>
          </p:cNvSpPr>
          <p:nvPr/>
        </p:nvSpPr>
        <p:spPr bwMode="auto">
          <a:xfrm>
            <a:off x="458788" y="1185863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 b="1">
                <a:solidFill>
                  <a:srgbClr val="005374"/>
                </a:solidFill>
              </a:rPr>
              <a:t>1848</a:t>
            </a:r>
            <a:endParaRPr lang="de-DE" altLang="de-DE"/>
          </a:p>
        </p:txBody>
      </p:sp>
      <p:sp>
        <p:nvSpPr>
          <p:cNvPr id="14366" name="Rechteck 51"/>
          <p:cNvSpPr>
            <a:spLocks noChangeArrowheads="1"/>
          </p:cNvSpPr>
          <p:nvPr/>
        </p:nvSpPr>
        <p:spPr bwMode="auto">
          <a:xfrm>
            <a:off x="447675" y="2393950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 b="1">
                <a:solidFill>
                  <a:srgbClr val="005374"/>
                </a:solidFill>
              </a:rPr>
              <a:t>1995</a:t>
            </a:r>
            <a:endParaRPr lang="de-DE" altLang="de-DE"/>
          </a:p>
        </p:txBody>
      </p:sp>
      <p:sp>
        <p:nvSpPr>
          <p:cNvPr id="14367" name="Rechteck 52"/>
          <p:cNvSpPr>
            <a:spLocks noChangeArrowheads="1"/>
          </p:cNvSpPr>
          <p:nvPr/>
        </p:nvSpPr>
        <p:spPr bwMode="auto">
          <a:xfrm>
            <a:off x="450850" y="37147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 b="1">
                <a:solidFill>
                  <a:srgbClr val="005374"/>
                </a:solidFill>
              </a:rPr>
              <a:t>2018</a:t>
            </a:r>
            <a:endParaRPr lang="de-DE" altLang="de-DE"/>
          </a:p>
        </p:txBody>
      </p:sp>
      <p:sp>
        <p:nvSpPr>
          <p:cNvPr id="14368" name="Rechteck 53"/>
          <p:cNvSpPr>
            <a:spLocks noChangeArrowheads="1"/>
          </p:cNvSpPr>
          <p:nvPr/>
        </p:nvSpPr>
        <p:spPr bwMode="auto">
          <a:xfrm>
            <a:off x="466725" y="1677988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 b="1">
                <a:solidFill>
                  <a:srgbClr val="005374"/>
                </a:solidFill>
              </a:rPr>
              <a:t>1968</a:t>
            </a:r>
            <a:endParaRPr lang="de-DE" altLang="de-DE"/>
          </a:p>
        </p:txBody>
      </p:sp>
      <p:sp>
        <p:nvSpPr>
          <p:cNvPr id="14369" name="Rechteck 54"/>
          <p:cNvSpPr>
            <a:spLocks noChangeArrowheads="1"/>
          </p:cNvSpPr>
          <p:nvPr/>
        </p:nvSpPr>
        <p:spPr bwMode="auto">
          <a:xfrm>
            <a:off x="447675" y="2716213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 b="1">
                <a:solidFill>
                  <a:srgbClr val="005374"/>
                </a:solidFill>
              </a:rPr>
              <a:t>2007</a:t>
            </a:r>
            <a:endParaRPr lang="de-DE" altLang="de-DE"/>
          </a:p>
        </p:txBody>
      </p:sp>
      <p:sp>
        <p:nvSpPr>
          <p:cNvPr id="14370" name="Rechteck 55"/>
          <p:cNvSpPr>
            <a:spLocks noChangeArrowheads="1"/>
          </p:cNvSpPr>
          <p:nvPr/>
        </p:nvSpPr>
        <p:spPr bwMode="auto">
          <a:xfrm>
            <a:off x="439738" y="3076575"/>
            <a:ext cx="89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 b="1">
                <a:solidFill>
                  <a:srgbClr val="005374"/>
                </a:solidFill>
              </a:rPr>
              <a:t>2007– </a:t>
            </a:r>
            <a:br>
              <a:rPr lang="en-US" altLang="de-DE" b="1">
                <a:solidFill>
                  <a:srgbClr val="005374"/>
                </a:solidFill>
              </a:rPr>
            </a:br>
            <a:r>
              <a:rPr lang="en-US" altLang="de-DE" b="1">
                <a:solidFill>
                  <a:srgbClr val="005374"/>
                </a:solidFill>
              </a:rPr>
              <a:t>2020</a:t>
            </a:r>
            <a:endParaRPr lang="de-DE" alt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90588"/>
            <a:ext cx="23590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de-DE" altLang="de-DE"/>
              <a:t>Technische Universität mit 6 Fakultäten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587750" y="865188"/>
            <a:ext cx="52387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Carl Friedrich Gauß Fakultät </a:t>
            </a:r>
            <a:r>
              <a:rPr lang="en-GB" altLang="de-DE" sz="1400">
                <a:solidFill>
                  <a:srgbClr val="005374"/>
                </a:solidFill>
                <a:latin typeface="Arial" panose="020B0604020202020204" pitchFamily="34" charset="0"/>
              </a:rPr>
              <a:t>(</a:t>
            </a:r>
            <a:r>
              <a:rPr lang="en-US" altLang="de-DE" sz="1400">
                <a:solidFill>
                  <a:srgbClr val="005374"/>
                </a:solidFill>
                <a:latin typeface="Arial" panose="020B0604020202020204" pitchFamily="34" charset="0"/>
              </a:rPr>
              <a:t>Mathematik, Informatik, Wirtschaftswissenschaften, Sozialwissenschaften)</a:t>
            </a:r>
          </a:p>
        </p:txBody>
      </p:sp>
      <p:sp>
        <p:nvSpPr>
          <p:cNvPr id="16389" name="Rectangle 23"/>
          <p:cNvSpPr>
            <a:spLocks noChangeArrowheads="1"/>
          </p:cNvSpPr>
          <p:nvPr/>
        </p:nvSpPr>
        <p:spPr bwMode="auto">
          <a:xfrm>
            <a:off x="3592513" y="4010025"/>
            <a:ext cx="44497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Fakultät für Geistes- und Erziehungswissenschaften</a:t>
            </a:r>
            <a:endParaRPr lang="en-US" altLang="de-DE" sz="1400" b="1">
              <a:solidFill>
                <a:srgbClr val="005374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Rectangle 24"/>
          <p:cNvSpPr>
            <a:spLocks noChangeArrowheads="1"/>
          </p:cNvSpPr>
          <p:nvPr/>
        </p:nvSpPr>
        <p:spPr bwMode="auto">
          <a:xfrm>
            <a:off x="3587750" y="3421063"/>
            <a:ext cx="53054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Fakultät für Elektrotechnik, Informationstechnik und Physik</a:t>
            </a:r>
            <a:endParaRPr lang="en-US" altLang="de-DE" sz="1400" b="1">
              <a:solidFill>
                <a:srgbClr val="005374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Rectangle 25"/>
          <p:cNvSpPr>
            <a:spLocks noChangeArrowheads="1"/>
          </p:cNvSpPr>
          <p:nvPr/>
        </p:nvSpPr>
        <p:spPr bwMode="auto">
          <a:xfrm>
            <a:off x="3590925" y="2786063"/>
            <a:ext cx="22637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Fakultät für Maschinenbau</a:t>
            </a:r>
            <a:endParaRPr lang="en-US" altLang="de-DE" sz="1400" b="1">
              <a:solidFill>
                <a:srgbClr val="005374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Rectangle 26"/>
          <p:cNvSpPr>
            <a:spLocks noChangeArrowheads="1"/>
          </p:cNvSpPr>
          <p:nvPr/>
        </p:nvSpPr>
        <p:spPr bwMode="auto">
          <a:xfrm>
            <a:off x="3587750" y="2073275"/>
            <a:ext cx="4572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Fakultät Architektur</a:t>
            </a:r>
            <a:r>
              <a:rPr lang="en-US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, Bauingenieurwesen und Umweltwissenschaften</a:t>
            </a:r>
          </a:p>
        </p:txBody>
      </p:sp>
      <p:sp>
        <p:nvSpPr>
          <p:cNvPr id="16393" name="Rectangle 27"/>
          <p:cNvSpPr>
            <a:spLocks noChangeArrowheads="1"/>
          </p:cNvSpPr>
          <p:nvPr/>
        </p:nvSpPr>
        <p:spPr bwMode="auto">
          <a:xfrm>
            <a:off x="3587750" y="1581150"/>
            <a:ext cx="29781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Fakultät für Lebenswissenschaften</a:t>
            </a:r>
          </a:p>
        </p:txBody>
      </p:sp>
      <p:grpSp>
        <p:nvGrpSpPr>
          <p:cNvPr id="16394" name="Gruppieren 17"/>
          <p:cNvGrpSpPr>
            <a:grpSpLocks/>
          </p:cNvGrpSpPr>
          <p:nvPr/>
        </p:nvGrpSpPr>
        <p:grpSpPr bwMode="auto">
          <a:xfrm>
            <a:off x="3032125" y="1508125"/>
            <a:ext cx="361950" cy="361950"/>
            <a:chOff x="3031558" y="1320182"/>
            <a:chExt cx="361784" cy="36178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975A751-3FEB-4DB7-96D6-C256BD39144E}"/>
                </a:ext>
              </a:extLst>
            </p:cNvPr>
            <p:cNvSpPr/>
            <p:nvPr/>
          </p:nvSpPr>
          <p:spPr>
            <a:xfrm>
              <a:off x="3031558" y="1320182"/>
              <a:ext cx="361784" cy="361784"/>
            </a:xfrm>
            <a:prstGeom prst="ellipse">
              <a:avLst/>
            </a:prstGeom>
            <a:solidFill>
              <a:srgbClr val="DAEAE7"/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411" name="Grafik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374" y="1397998"/>
              <a:ext cx="206152" cy="20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5" name="Gruppieren 20"/>
          <p:cNvGrpSpPr>
            <a:grpSpLocks/>
          </p:cNvGrpSpPr>
          <p:nvPr/>
        </p:nvGrpSpPr>
        <p:grpSpPr bwMode="auto">
          <a:xfrm>
            <a:off x="3032125" y="2724150"/>
            <a:ext cx="361950" cy="360363"/>
            <a:chOff x="3031558" y="2355726"/>
            <a:chExt cx="361784" cy="36178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36D5C5C6-881F-4E42-958C-ADD83D41776B}"/>
                </a:ext>
              </a:extLst>
            </p:cNvPr>
            <p:cNvSpPr/>
            <p:nvPr/>
          </p:nvSpPr>
          <p:spPr>
            <a:xfrm>
              <a:off x="3031558" y="2355726"/>
              <a:ext cx="361784" cy="361784"/>
            </a:xfrm>
            <a:prstGeom prst="ellipse">
              <a:avLst/>
            </a:prstGeom>
            <a:solidFill>
              <a:srgbClr val="DAEAE7"/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409" name="Grafik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374" y="2431440"/>
              <a:ext cx="206152" cy="20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6" name="Gruppieren 23"/>
          <p:cNvGrpSpPr>
            <a:grpSpLocks/>
          </p:cNvGrpSpPr>
          <p:nvPr/>
        </p:nvGrpSpPr>
        <p:grpSpPr bwMode="auto">
          <a:xfrm>
            <a:off x="3032125" y="2116138"/>
            <a:ext cx="361950" cy="361950"/>
            <a:chOff x="3031558" y="1833382"/>
            <a:chExt cx="361784" cy="361784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CEEBDFED-3483-49F7-90B8-586390454F8C}"/>
                </a:ext>
              </a:extLst>
            </p:cNvPr>
            <p:cNvSpPr/>
            <p:nvPr/>
          </p:nvSpPr>
          <p:spPr>
            <a:xfrm>
              <a:off x="3031558" y="1833382"/>
              <a:ext cx="361784" cy="361784"/>
            </a:xfrm>
            <a:prstGeom prst="ellipse">
              <a:avLst/>
            </a:prstGeom>
            <a:solidFill>
              <a:srgbClr val="DAEAE7"/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407" name="Grafik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374" y="1900997"/>
              <a:ext cx="206152" cy="20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7" name="Gruppieren 26"/>
          <p:cNvGrpSpPr>
            <a:grpSpLocks/>
          </p:cNvGrpSpPr>
          <p:nvPr/>
        </p:nvGrpSpPr>
        <p:grpSpPr bwMode="auto">
          <a:xfrm>
            <a:off x="3032125" y="900113"/>
            <a:ext cx="361950" cy="361950"/>
            <a:chOff x="3031558" y="867653"/>
            <a:chExt cx="361784" cy="361784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88DD6CFB-3146-477C-9B93-425C587C1320}"/>
                </a:ext>
              </a:extLst>
            </p:cNvPr>
            <p:cNvSpPr/>
            <p:nvPr/>
          </p:nvSpPr>
          <p:spPr>
            <a:xfrm>
              <a:off x="3031558" y="867653"/>
              <a:ext cx="361784" cy="361784"/>
            </a:xfrm>
            <a:prstGeom prst="ellipse">
              <a:avLst/>
            </a:prstGeom>
            <a:solidFill>
              <a:srgbClr val="DAEAE7"/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405" name="Grafik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374" y="946282"/>
              <a:ext cx="206152" cy="20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8" name="Gruppieren 29"/>
          <p:cNvGrpSpPr>
            <a:grpSpLocks/>
          </p:cNvGrpSpPr>
          <p:nvPr/>
        </p:nvGrpSpPr>
        <p:grpSpPr bwMode="auto">
          <a:xfrm>
            <a:off x="3032125" y="3330575"/>
            <a:ext cx="361950" cy="361950"/>
            <a:chOff x="3031558" y="2859782"/>
            <a:chExt cx="361784" cy="361784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83F97477-6CC7-4EBA-864A-9E9DE99A4357}"/>
                </a:ext>
              </a:extLst>
            </p:cNvPr>
            <p:cNvSpPr/>
            <p:nvPr/>
          </p:nvSpPr>
          <p:spPr>
            <a:xfrm>
              <a:off x="3031558" y="2859782"/>
              <a:ext cx="361784" cy="361784"/>
            </a:xfrm>
            <a:prstGeom prst="ellipse">
              <a:avLst/>
            </a:prstGeom>
            <a:solidFill>
              <a:srgbClr val="DAEAE7"/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403" name="Grafik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886" y="2955110"/>
              <a:ext cx="171128" cy="17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9" name="Gruppieren 32"/>
          <p:cNvGrpSpPr>
            <a:grpSpLocks/>
          </p:cNvGrpSpPr>
          <p:nvPr/>
        </p:nvGrpSpPr>
        <p:grpSpPr bwMode="auto">
          <a:xfrm>
            <a:off x="3032125" y="3938588"/>
            <a:ext cx="361950" cy="361950"/>
            <a:chOff x="3031558" y="3362094"/>
            <a:chExt cx="361784" cy="361784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8038E72B-8E97-4BE4-947C-12EA578C6F4C}"/>
                </a:ext>
              </a:extLst>
            </p:cNvPr>
            <p:cNvSpPr/>
            <p:nvPr/>
          </p:nvSpPr>
          <p:spPr>
            <a:xfrm>
              <a:off x="3031558" y="3362094"/>
              <a:ext cx="361784" cy="361784"/>
            </a:xfrm>
            <a:prstGeom prst="ellipse">
              <a:avLst/>
            </a:prstGeom>
            <a:solidFill>
              <a:srgbClr val="DAEAE7"/>
            </a:solidFill>
            <a:ln w="190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401" name="Grafik 3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886" y="3453540"/>
              <a:ext cx="174794" cy="17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4250"/>
            <a:ext cx="6723063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12750" y="847725"/>
            <a:ext cx="2573338" cy="19446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31800" y="31750"/>
            <a:ext cx="8375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>
                <a:solidFill>
                  <a:srgbClr val="FFFFFF"/>
                </a:solidFill>
                <a:latin typeface="Arial" panose="020B0604020202020204" pitchFamily="34" charset="0"/>
              </a:rPr>
              <a:t>TU Braunschweig International</a:t>
            </a:r>
          </a:p>
        </p:txBody>
      </p:sp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412750" y="842963"/>
            <a:ext cx="636588" cy="28733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rIns="54000" anchor="ctr"/>
          <a:lstStyle/>
          <a:p>
            <a:pPr algn="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3.300</a:t>
            </a:r>
          </a:p>
        </p:txBody>
      </p:sp>
      <p:sp>
        <p:nvSpPr>
          <p:cNvPr id="18438" name="Rectangle 14"/>
          <p:cNvSpPr>
            <a:spLocks noChangeArrowheads="1"/>
          </p:cNvSpPr>
          <p:nvPr/>
        </p:nvSpPr>
        <p:spPr bwMode="auto">
          <a:xfrm>
            <a:off x="1079500" y="842963"/>
            <a:ext cx="1835150" cy="28733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rIns="54000" anchor="ctr"/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300">
                <a:solidFill>
                  <a:srgbClr val="005374"/>
                </a:solidFill>
                <a:latin typeface="Arial" panose="020B0604020202020204" pitchFamily="34" charset="0"/>
              </a:rPr>
              <a:t>Studierende aus </a:t>
            </a:r>
          </a:p>
        </p:txBody>
      </p:sp>
      <p:sp>
        <p:nvSpPr>
          <p:cNvPr id="18439" name="Rectangle 15"/>
          <p:cNvSpPr>
            <a:spLocks noChangeArrowheads="1"/>
          </p:cNvSpPr>
          <p:nvPr/>
        </p:nvSpPr>
        <p:spPr bwMode="auto">
          <a:xfrm>
            <a:off x="412750" y="3708400"/>
            <a:ext cx="2503488" cy="611188"/>
          </a:xfrm>
          <a:prstGeom prst="rect">
            <a:avLst/>
          </a:prstGeom>
          <a:solidFill>
            <a:srgbClr val="BFD4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rIns="54000" anchor="ctr"/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200" b="1">
                <a:solidFill>
                  <a:srgbClr val="005374"/>
                </a:solidFill>
                <a:latin typeface="Arial" panose="020B0604020202020204" pitchFamily="34" charset="0"/>
              </a:rPr>
              <a:t>Zentrale Austauschpartner: </a:t>
            </a:r>
            <a:br>
              <a:rPr lang="en-US" altLang="de-DE" sz="1200" b="1">
                <a:solidFill>
                  <a:srgbClr val="005374"/>
                </a:solidFill>
                <a:latin typeface="Arial" panose="020B0604020202020204" pitchFamily="34" charset="0"/>
              </a:rPr>
            </a:br>
            <a:r>
              <a:rPr lang="en-US" altLang="de-DE" sz="1200">
                <a:solidFill>
                  <a:srgbClr val="005374"/>
                </a:solidFill>
                <a:latin typeface="Arial" panose="020B0604020202020204" pitchFamily="34" charset="0"/>
              </a:rPr>
              <a:t>USA, Kanada, Südamerika, Indien, China, Japan, Singapur</a:t>
            </a:r>
          </a:p>
        </p:txBody>
      </p:sp>
      <p:sp>
        <p:nvSpPr>
          <p:cNvPr id="18440" name="Rectangle 16"/>
          <p:cNvSpPr>
            <a:spLocks noChangeArrowheads="1"/>
          </p:cNvSpPr>
          <p:nvPr/>
        </p:nvSpPr>
        <p:spPr bwMode="auto">
          <a:xfrm>
            <a:off x="412750" y="2447925"/>
            <a:ext cx="2501900" cy="828675"/>
          </a:xfrm>
          <a:prstGeom prst="rect">
            <a:avLst/>
          </a:prstGeom>
          <a:solidFill>
            <a:srgbClr val="BFD4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rIns="54000" anchor="ctr"/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de-DE" sz="1200" b="1" dirty="0" err="1">
                <a:solidFill>
                  <a:srgbClr val="005374"/>
                </a:solidFill>
                <a:latin typeface="Arial" panose="020B0604020202020204" pitchFamily="34" charset="0"/>
              </a:rPr>
              <a:t>Strategische</a:t>
            </a:r>
            <a:r>
              <a:rPr lang="en-US" altLang="de-DE" sz="1200" b="1" dirty="0">
                <a:solidFill>
                  <a:srgbClr val="005374"/>
                </a:solidFill>
                <a:latin typeface="Arial" panose="020B0604020202020204" pitchFamily="34" charset="0"/>
              </a:rPr>
              <a:t> Partner: </a:t>
            </a:r>
            <a:r>
              <a:rPr lang="de-DE" altLang="de-DE" sz="1200" dirty="0">
                <a:solidFill>
                  <a:srgbClr val="005374"/>
                </a:solidFill>
                <a:latin typeface="Arial" panose="020B0604020202020204" pitchFamily="34" charset="0"/>
              </a:rPr>
              <a:t>University </a:t>
            </a:r>
            <a:r>
              <a:rPr lang="de-DE" altLang="de-DE" sz="1200" dirty="0" err="1">
                <a:solidFill>
                  <a:srgbClr val="005374"/>
                </a:solidFill>
                <a:latin typeface="Arial" panose="020B0604020202020204" pitchFamily="34" charset="0"/>
              </a:rPr>
              <a:t>of</a:t>
            </a:r>
            <a:r>
              <a:rPr lang="de-DE" altLang="de-DE" sz="1200" dirty="0">
                <a:solidFill>
                  <a:srgbClr val="005374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200" dirty="0" err="1">
                <a:solidFill>
                  <a:srgbClr val="005374"/>
                </a:solidFill>
                <a:latin typeface="Arial" panose="020B0604020202020204" pitchFamily="34" charset="0"/>
              </a:rPr>
              <a:t>Strathclyde</a:t>
            </a:r>
            <a:r>
              <a:rPr lang="de-DE" altLang="de-DE" sz="1200" dirty="0">
                <a:solidFill>
                  <a:srgbClr val="005374"/>
                </a:solidFill>
                <a:latin typeface="Arial" panose="020B0604020202020204" pitchFamily="34" charset="0"/>
              </a:rPr>
              <a:t>, Tampere University,</a:t>
            </a:r>
            <a:r>
              <a:rPr lang="en-US" altLang="de-DE" sz="1200" dirty="0">
                <a:solidFill>
                  <a:srgbClr val="005374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200" spc="-10" dirty="0">
                <a:solidFill>
                  <a:srgbClr val="005374"/>
                </a:solidFill>
                <a:latin typeface="Arial" panose="020B0604020202020204" pitchFamily="34" charset="0"/>
              </a:rPr>
              <a:t>University of Rhode Island, </a:t>
            </a:r>
            <a:r>
              <a:rPr lang="de-DE" altLang="de-DE" sz="1200" spc="-10" dirty="0">
                <a:solidFill>
                  <a:srgbClr val="005374"/>
                </a:solidFill>
                <a:latin typeface="Arial" panose="020B0604020202020204" pitchFamily="34" charset="0"/>
              </a:rPr>
              <a:t>National </a:t>
            </a:r>
            <a:r>
              <a:rPr lang="de-DE" altLang="de-DE" sz="1200" spc="-10" dirty="0" err="1">
                <a:solidFill>
                  <a:srgbClr val="005374"/>
                </a:solidFill>
                <a:latin typeface="Arial" panose="020B0604020202020204" pitchFamily="34" charset="0"/>
              </a:rPr>
              <a:t>Autonomous</a:t>
            </a:r>
            <a:r>
              <a:rPr lang="de-DE" altLang="de-DE" sz="1200" spc="-10" dirty="0">
                <a:solidFill>
                  <a:srgbClr val="005374"/>
                </a:solidFill>
                <a:latin typeface="Arial" panose="020B0604020202020204" pitchFamily="34" charset="0"/>
              </a:rPr>
              <a:t> University </a:t>
            </a:r>
            <a:r>
              <a:rPr lang="de-DE" altLang="de-DE" sz="1200" spc="-10" dirty="0" err="1">
                <a:solidFill>
                  <a:srgbClr val="005374"/>
                </a:solidFill>
                <a:latin typeface="Arial" panose="020B0604020202020204" pitchFamily="34" charset="0"/>
              </a:rPr>
              <a:t>of</a:t>
            </a:r>
            <a:r>
              <a:rPr lang="de-DE" altLang="de-DE" sz="1200" spc="-10" dirty="0">
                <a:solidFill>
                  <a:srgbClr val="005374"/>
                </a:solidFill>
                <a:latin typeface="Arial" panose="020B0604020202020204" pitchFamily="34" charset="0"/>
              </a:rPr>
              <a:t> Mexico </a:t>
            </a:r>
            <a:endParaRPr lang="en-US" altLang="de-DE" sz="1200" spc="-10" dirty="0">
              <a:solidFill>
                <a:srgbClr val="005374"/>
              </a:solidFill>
              <a:latin typeface="Arial" panose="020B0604020202020204" pitchFamily="34" charset="0"/>
            </a:endParaRPr>
          </a:p>
        </p:txBody>
      </p:sp>
      <p:sp>
        <p:nvSpPr>
          <p:cNvPr id="18441" name="Rectangle 17"/>
          <p:cNvSpPr>
            <a:spLocks noChangeArrowheads="1"/>
          </p:cNvSpPr>
          <p:nvPr/>
        </p:nvSpPr>
        <p:spPr bwMode="auto">
          <a:xfrm>
            <a:off x="412750" y="1149350"/>
            <a:ext cx="636588" cy="28733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rIns="54000" anchor="ctr"/>
          <a:lstStyle/>
          <a:p>
            <a:pPr algn="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110</a:t>
            </a:r>
          </a:p>
        </p:txBody>
      </p:sp>
      <p:sp>
        <p:nvSpPr>
          <p:cNvPr id="18442" name="Rectangle 18"/>
          <p:cNvSpPr>
            <a:spLocks noChangeArrowheads="1"/>
          </p:cNvSpPr>
          <p:nvPr/>
        </p:nvSpPr>
        <p:spPr bwMode="auto">
          <a:xfrm>
            <a:off x="1079500" y="1149350"/>
            <a:ext cx="1835150" cy="28733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rIns="54000" anchor="ctr"/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300">
                <a:solidFill>
                  <a:srgbClr val="005374"/>
                </a:solidFill>
                <a:latin typeface="Arial" panose="020B0604020202020204" pitchFamily="34" charset="0"/>
              </a:rPr>
              <a:t>Ländern ergeben</a:t>
            </a:r>
          </a:p>
        </p:txBody>
      </p:sp>
      <p:sp>
        <p:nvSpPr>
          <p:cNvPr id="18443" name="Rectangle 19"/>
          <p:cNvSpPr>
            <a:spLocks noChangeArrowheads="1"/>
          </p:cNvSpPr>
          <p:nvPr/>
        </p:nvSpPr>
        <p:spPr bwMode="auto">
          <a:xfrm>
            <a:off x="412750" y="1457325"/>
            <a:ext cx="636588" cy="28733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rIns="54000" anchor="ctr"/>
          <a:lstStyle/>
          <a:p>
            <a:pPr algn="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21 %</a:t>
            </a:r>
          </a:p>
        </p:txBody>
      </p:sp>
      <p:sp>
        <p:nvSpPr>
          <p:cNvPr id="18444" name="Rectangle 20"/>
          <p:cNvSpPr>
            <a:spLocks noChangeArrowheads="1"/>
          </p:cNvSpPr>
          <p:nvPr/>
        </p:nvSpPr>
        <p:spPr bwMode="auto">
          <a:xfrm>
            <a:off x="1079500" y="1457325"/>
            <a:ext cx="1835150" cy="28733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rIns="54000" anchor="ctr"/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300">
                <a:solidFill>
                  <a:srgbClr val="005374"/>
                </a:solidFill>
                <a:latin typeface="Arial" panose="020B0604020202020204" pitchFamily="34" charset="0"/>
              </a:rPr>
              <a:t>Internationals.</a:t>
            </a:r>
          </a:p>
        </p:txBody>
      </p:sp>
      <p:sp>
        <p:nvSpPr>
          <p:cNvPr id="18445" name="Rectangle 21"/>
          <p:cNvSpPr>
            <a:spLocks noChangeArrowheads="1"/>
          </p:cNvSpPr>
          <p:nvPr/>
        </p:nvSpPr>
        <p:spPr bwMode="auto">
          <a:xfrm>
            <a:off x="1079500" y="1768475"/>
            <a:ext cx="1835150" cy="28733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rIns="54000" anchor="ctr"/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300">
                <a:solidFill>
                  <a:srgbClr val="005374"/>
                </a:solidFill>
                <a:latin typeface="Arial" panose="020B0604020202020204" pitchFamily="34" charset="0"/>
              </a:rPr>
              <a:t>Partner-Universitäten</a:t>
            </a:r>
          </a:p>
        </p:txBody>
      </p:sp>
      <p:sp>
        <p:nvSpPr>
          <p:cNvPr id="18446" name="Rectangle 22"/>
          <p:cNvSpPr>
            <a:spLocks noChangeArrowheads="1"/>
          </p:cNvSpPr>
          <p:nvPr/>
        </p:nvSpPr>
        <p:spPr bwMode="auto">
          <a:xfrm>
            <a:off x="1079500" y="2076450"/>
            <a:ext cx="1835150" cy="28733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rIns="54000" anchor="ctr"/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300">
                <a:solidFill>
                  <a:srgbClr val="005374"/>
                </a:solidFill>
                <a:latin typeface="Arial" panose="020B0604020202020204" pitchFamily="34" charset="0"/>
              </a:rPr>
              <a:t>Erasmus-Programme</a:t>
            </a:r>
          </a:p>
        </p:txBody>
      </p:sp>
      <p:sp>
        <p:nvSpPr>
          <p:cNvPr id="18447" name="Rectangle 23"/>
          <p:cNvSpPr>
            <a:spLocks noChangeArrowheads="1"/>
          </p:cNvSpPr>
          <p:nvPr/>
        </p:nvSpPr>
        <p:spPr bwMode="auto">
          <a:xfrm>
            <a:off x="412750" y="1768475"/>
            <a:ext cx="636588" cy="28733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rIns="54000" anchor="ctr"/>
          <a:lstStyle/>
          <a:p>
            <a:pPr algn="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310</a:t>
            </a:r>
          </a:p>
        </p:txBody>
      </p:sp>
      <p:sp>
        <p:nvSpPr>
          <p:cNvPr id="18448" name="Rectangle 24"/>
          <p:cNvSpPr>
            <a:spLocks noChangeArrowheads="1"/>
          </p:cNvSpPr>
          <p:nvPr/>
        </p:nvSpPr>
        <p:spPr bwMode="auto">
          <a:xfrm>
            <a:off x="412750" y="2076450"/>
            <a:ext cx="636588" cy="28733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rIns="54000" anchor="ctr"/>
          <a:lstStyle/>
          <a:p>
            <a:pPr algn="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300" b="1">
                <a:solidFill>
                  <a:srgbClr val="005374"/>
                </a:solidFill>
                <a:latin typeface="Arial" panose="020B0604020202020204" pitchFamily="34" charset="0"/>
              </a:rPr>
              <a:t>170</a:t>
            </a:r>
          </a:p>
        </p:txBody>
      </p:sp>
      <p:sp>
        <p:nvSpPr>
          <p:cNvPr id="18449" name="Rectangle 25"/>
          <p:cNvSpPr>
            <a:spLocks noChangeArrowheads="1"/>
          </p:cNvSpPr>
          <p:nvPr/>
        </p:nvSpPr>
        <p:spPr bwMode="auto">
          <a:xfrm>
            <a:off x="8807450" y="782638"/>
            <a:ext cx="336550" cy="3571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8450" name="Textfeld 26"/>
          <p:cNvSpPr>
            <a:spLocks noChangeArrowheads="1"/>
          </p:cNvSpPr>
          <p:nvPr/>
        </p:nvSpPr>
        <p:spPr bwMode="auto">
          <a:xfrm>
            <a:off x="6750050" y="1819275"/>
            <a:ext cx="1287463" cy="455613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GB" altLang="de-DE" sz="1100" b="1">
                <a:solidFill>
                  <a:srgbClr val="005374"/>
                </a:solidFill>
              </a:rPr>
              <a:t>2.121</a:t>
            </a:r>
            <a:br>
              <a:rPr lang="en-GB" altLang="de-DE" sz="1100" b="1">
                <a:solidFill>
                  <a:srgbClr val="005374"/>
                </a:solidFill>
              </a:rPr>
            </a:br>
            <a:r>
              <a:rPr lang="en-GB" altLang="de-DE" sz="1100">
                <a:solidFill>
                  <a:srgbClr val="005374"/>
                </a:solidFill>
              </a:rPr>
              <a:t>(987 aus China)</a:t>
            </a:r>
            <a:endParaRPr lang="en-GB" altLang="de-DE" sz="1100" b="1">
              <a:solidFill>
                <a:srgbClr val="005374"/>
              </a:solidFill>
            </a:endParaRPr>
          </a:p>
        </p:txBody>
      </p:sp>
      <p:sp>
        <p:nvSpPr>
          <p:cNvPr id="18451" name="Textfeld 27"/>
          <p:cNvSpPr>
            <a:spLocks noChangeArrowheads="1"/>
          </p:cNvSpPr>
          <p:nvPr/>
        </p:nvSpPr>
        <p:spPr bwMode="auto">
          <a:xfrm>
            <a:off x="7947025" y="3548063"/>
            <a:ext cx="277813" cy="268287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GB" altLang="de-DE" sz="1100" b="1">
                <a:solidFill>
                  <a:srgbClr val="005374"/>
                </a:solidFill>
              </a:rPr>
              <a:t>2</a:t>
            </a:r>
          </a:p>
        </p:txBody>
      </p:sp>
      <p:sp>
        <p:nvSpPr>
          <p:cNvPr id="18452" name="Textfeld 28"/>
          <p:cNvSpPr>
            <a:spLocks noChangeArrowheads="1"/>
          </p:cNvSpPr>
          <p:nvPr/>
        </p:nvSpPr>
        <p:spPr bwMode="auto">
          <a:xfrm>
            <a:off x="5573713" y="2746375"/>
            <a:ext cx="357187" cy="266700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GB" altLang="de-DE" sz="1100" b="1">
                <a:solidFill>
                  <a:srgbClr val="005374"/>
                </a:solidFill>
              </a:rPr>
              <a:t>345</a:t>
            </a:r>
          </a:p>
        </p:txBody>
      </p:sp>
      <p:sp>
        <p:nvSpPr>
          <p:cNvPr id="18453" name="Textfeld 29"/>
          <p:cNvSpPr>
            <a:spLocks noChangeArrowheads="1"/>
          </p:cNvSpPr>
          <p:nvPr/>
        </p:nvSpPr>
        <p:spPr bwMode="auto">
          <a:xfrm>
            <a:off x="5684838" y="2076450"/>
            <a:ext cx="357187" cy="266700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GB" altLang="de-DE" sz="1100" b="1">
                <a:solidFill>
                  <a:srgbClr val="005374"/>
                </a:solidFill>
              </a:rPr>
              <a:t>610</a:t>
            </a:r>
          </a:p>
        </p:txBody>
      </p:sp>
      <p:sp>
        <p:nvSpPr>
          <p:cNvPr id="18454" name="Textfeld 30"/>
          <p:cNvSpPr>
            <a:spLocks noChangeArrowheads="1"/>
          </p:cNvSpPr>
          <p:nvPr/>
        </p:nvSpPr>
        <p:spPr bwMode="auto">
          <a:xfrm>
            <a:off x="4181475" y="3259138"/>
            <a:ext cx="357188" cy="268287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GB" altLang="de-DE" sz="1100" b="1">
                <a:solidFill>
                  <a:srgbClr val="005374"/>
                </a:solidFill>
              </a:rPr>
              <a:t>77</a:t>
            </a:r>
          </a:p>
        </p:txBody>
      </p:sp>
      <p:sp>
        <p:nvSpPr>
          <p:cNvPr id="18455" name="Textfeld 31"/>
          <p:cNvSpPr>
            <a:spLocks noChangeArrowheads="1"/>
          </p:cNvSpPr>
          <p:nvPr/>
        </p:nvSpPr>
        <p:spPr bwMode="auto">
          <a:xfrm>
            <a:off x="3330575" y="1951038"/>
            <a:ext cx="357188" cy="266700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algn="ctr"/>
            <a:r>
              <a:rPr lang="en-GB" altLang="de-DE" sz="1100" b="1">
                <a:solidFill>
                  <a:srgbClr val="005374"/>
                </a:solidFill>
              </a:rPr>
              <a:t>60</a:t>
            </a:r>
          </a:p>
        </p:txBody>
      </p:sp>
      <p:pic>
        <p:nvPicPr>
          <p:cNvPr id="18456" name="Grafik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1951038"/>
            <a:ext cx="2809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Grafi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755775"/>
            <a:ext cx="2809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Grafik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1555750"/>
            <a:ext cx="2809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9" name="Rectangle 15"/>
          <p:cNvSpPr>
            <a:spLocks noChangeArrowheads="1"/>
          </p:cNvSpPr>
          <p:nvPr/>
        </p:nvSpPr>
        <p:spPr bwMode="auto">
          <a:xfrm>
            <a:off x="411163" y="3348038"/>
            <a:ext cx="2503487" cy="287337"/>
          </a:xfrm>
          <a:prstGeom prst="rect">
            <a:avLst/>
          </a:prstGeom>
          <a:solidFill>
            <a:srgbClr val="BFD4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rIns="54000" anchor="ctr"/>
          <a:lstStyle>
            <a:lvl1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1200" b="1">
                <a:solidFill>
                  <a:srgbClr val="005374"/>
                </a:solidFill>
                <a:latin typeface="Arial" panose="020B0604020202020204" pitchFamily="34" charset="0"/>
              </a:rPr>
              <a:t>Campus: </a:t>
            </a:r>
            <a:r>
              <a:rPr lang="en-US" altLang="de-DE" sz="1200">
                <a:solidFill>
                  <a:srgbClr val="005374"/>
                </a:solidFill>
                <a:latin typeface="Arial" panose="020B0604020202020204" pitchFamily="34" charset="0"/>
              </a:rPr>
              <a:t>Wolfsburg, Singapore</a:t>
            </a:r>
          </a:p>
        </p:txBody>
      </p:sp>
      <p:pic>
        <p:nvPicPr>
          <p:cNvPr id="18460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1920875"/>
            <a:ext cx="24606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Grafik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2933700"/>
            <a:ext cx="247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Grafik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605088"/>
            <a:ext cx="2809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931863"/>
            <a:ext cx="2555875" cy="113506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marL="1588"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r" eaLnBrk="1"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Wir haben unsere Forschungsaktivitäten in </a:t>
            </a:r>
            <a:br>
              <a:rPr lang="de-DE" altLang="de-DE" sz="1400" b="1">
                <a:solidFill>
                  <a:srgbClr val="005374"/>
                </a:solidFill>
                <a:latin typeface="Arial" panose="020B0604020202020204" pitchFamily="34" charset="0"/>
              </a:rPr>
            </a:br>
            <a:r>
              <a:rPr lang="de-DE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4 interdisziplinären Forschungsschwerpunkten gebündelt</a:t>
            </a: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GB" altLang="de-DE"/>
              <a:t> Unsere Forschungsschwerpunkte an der TU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2782888" y="931863"/>
            <a:ext cx="1389062" cy="1135062"/>
          </a:xfrm>
          <a:prstGeom prst="rect">
            <a:avLst/>
          </a:prstGeom>
          <a:solidFill>
            <a:srgbClr val="D9E5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Mobilität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362450" y="931863"/>
            <a:ext cx="1389063" cy="1135062"/>
          </a:xfrm>
          <a:prstGeom prst="rect">
            <a:avLst/>
          </a:prstGeom>
          <a:solidFill>
            <a:srgbClr val="D9E5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Metrologie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940425" y="931863"/>
            <a:ext cx="1389063" cy="1135062"/>
          </a:xfrm>
          <a:prstGeom prst="rect">
            <a:avLst/>
          </a:prstGeom>
          <a:solidFill>
            <a:srgbClr val="D9E5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Engineering</a:t>
            </a:r>
            <a:b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</a:b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for Health</a:t>
            </a: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7519988" y="931863"/>
            <a:ext cx="1389062" cy="1135062"/>
          </a:xfrm>
          <a:prstGeom prst="rect">
            <a:avLst/>
          </a:prstGeom>
          <a:solidFill>
            <a:srgbClr val="D9E5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Stadt der</a:t>
            </a:r>
            <a:b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</a:br>
            <a:r>
              <a:rPr lang="en-GB" altLang="de-DE" sz="1400" b="1">
                <a:solidFill>
                  <a:srgbClr val="005374"/>
                </a:solidFill>
                <a:latin typeface="Arial" panose="020B0604020202020204" pitchFamily="34" charset="0"/>
              </a:rPr>
              <a:t>Zukunft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2782888" y="3959225"/>
            <a:ext cx="1389062" cy="123825"/>
          </a:xfrm>
          <a:prstGeom prst="rect">
            <a:avLst/>
          </a:prstGeom>
          <a:solidFill>
            <a:srgbClr val="407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4362450" y="3959225"/>
            <a:ext cx="1389063" cy="123825"/>
          </a:xfrm>
          <a:prstGeom prst="rect">
            <a:avLst/>
          </a:prstGeom>
          <a:solidFill>
            <a:srgbClr val="407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5940425" y="3959225"/>
            <a:ext cx="1389063" cy="123825"/>
          </a:xfrm>
          <a:prstGeom prst="rect">
            <a:avLst/>
          </a:prstGeom>
          <a:solidFill>
            <a:srgbClr val="407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7519988" y="3959225"/>
            <a:ext cx="1389062" cy="123825"/>
          </a:xfrm>
          <a:prstGeom prst="rect">
            <a:avLst/>
          </a:prstGeom>
          <a:solidFill>
            <a:srgbClr val="407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2049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2060575"/>
            <a:ext cx="1389062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068513"/>
            <a:ext cx="1389063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063750"/>
            <a:ext cx="1389062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63750"/>
            <a:ext cx="1389063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GB" altLang="de-DE"/>
              <a:t>Unsere Exzellenzcluster in der Forschung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E025B08-948F-4A04-927E-60229C0EE461}"/>
              </a:ext>
            </a:extLst>
          </p:cNvPr>
          <p:cNvSpPr/>
          <p:nvPr/>
        </p:nvSpPr>
        <p:spPr>
          <a:xfrm>
            <a:off x="2915816" y="931516"/>
            <a:ext cx="2556000" cy="1136178"/>
          </a:xfrm>
          <a:prstGeom prst="rect">
            <a:avLst/>
          </a:prstGeom>
          <a:solidFill>
            <a:srgbClr val="407E97"/>
          </a:solidFill>
          <a:ln w="38100">
            <a:noFill/>
          </a:ln>
          <a:effectLst>
            <a:softEdge rad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spcBef>
                <a:spcPts val="13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de-DE" sz="1400" b="1" dirty="0">
                <a:solidFill>
                  <a:srgbClr val="FFFFFF"/>
                </a:solidFill>
              </a:rPr>
              <a:t>SE²A – </a:t>
            </a:r>
            <a:r>
              <a:rPr lang="en-GB" altLang="de-DE" sz="1400" b="1" dirty="0" err="1">
                <a:solidFill>
                  <a:srgbClr val="FFFFFF"/>
                </a:solidFill>
              </a:rPr>
              <a:t>nachhaltige</a:t>
            </a:r>
            <a:r>
              <a:rPr lang="en-GB" altLang="de-DE" sz="1400" b="1" dirty="0">
                <a:solidFill>
                  <a:srgbClr val="FFFFFF"/>
                </a:solidFill>
              </a:rPr>
              <a:t> und </a:t>
            </a:r>
            <a:r>
              <a:rPr lang="en-GB" altLang="de-DE" sz="1400" b="1" dirty="0" err="1">
                <a:solidFill>
                  <a:srgbClr val="FFFFFF"/>
                </a:solidFill>
              </a:rPr>
              <a:t>energieeffiziente</a:t>
            </a:r>
            <a:r>
              <a:rPr lang="en-GB" altLang="de-DE" sz="1400" b="1" dirty="0">
                <a:solidFill>
                  <a:srgbClr val="FFFFFF"/>
                </a:solidFill>
              </a:rPr>
              <a:t> </a:t>
            </a:r>
            <a:r>
              <a:rPr lang="en-GB" altLang="de-DE" sz="1400" b="1" dirty="0" err="1">
                <a:solidFill>
                  <a:srgbClr val="FFFFFF"/>
                </a:solidFill>
              </a:rPr>
              <a:t>Luftfahrt</a:t>
            </a:r>
            <a:endParaRPr lang="en-GB" altLang="de-DE" sz="1400" b="1" dirty="0">
              <a:solidFill>
                <a:srgbClr val="FFFFFF"/>
              </a:solidFill>
            </a:endParaRPr>
          </a:p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de-DE" sz="1200" dirty="0" err="1">
                <a:solidFill>
                  <a:srgbClr val="FFFFFF"/>
                </a:solidFill>
              </a:rPr>
              <a:t>gegründet</a:t>
            </a:r>
            <a:r>
              <a:rPr lang="en-GB" altLang="de-DE" sz="1200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F21E226-509E-4EDC-9101-454FC3499933}"/>
              </a:ext>
            </a:extLst>
          </p:cNvPr>
          <p:cNvSpPr/>
          <p:nvPr/>
        </p:nvSpPr>
        <p:spPr>
          <a:xfrm>
            <a:off x="5824748" y="931516"/>
            <a:ext cx="2554224" cy="1136178"/>
          </a:xfrm>
          <a:prstGeom prst="rect">
            <a:avLst/>
          </a:prstGeom>
          <a:solidFill>
            <a:srgbClr val="407E97"/>
          </a:solidFill>
          <a:ln w="38100">
            <a:noFill/>
          </a:ln>
          <a:effectLst>
            <a:softEdge rad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spcBef>
                <a:spcPts val="13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de-DE" sz="1400" b="1" dirty="0" err="1">
                <a:solidFill>
                  <a:srgbClr val="FFFFFF"/>
                </a:solidFill>
              </a:rPr>
              <a:t>QuantumFrontiers</a:t>
            </a:r>
            <a:br>
              <a:rPr lang="en-GB" altLang="de-DE" sz="1400" b="1" dirty="0">
                <a:solidFill>
                  <a:srgbClr val="FFFFFF"/>
                </a:solidFill>
              </a:rPr>
            </a:br>
            <a:r>
              <a:rPr lang="en-GB" altLang="de-DE" sz="1400" dirty="0">
                <a:solidFill>
                  <a:srgbClr val="FFFFFF"/>
                </a:solidFill>
              </a:rPr>
              <a:t>(</a:t>
            </a:r>
            <a:r>
              <a:rPr lang="en-GB" altLang="de-DE" sz="1400" dirty="0" err="1">
                <a:solidFill>
                  <a:srgbClr val="FFFFFF"/>
                </a:solidFill>
              </a:rPr>
              <a:t>zusammen</a:t>
            </a:r>
            <a:r>
              <a:rPr lang="en-GB" altLang="de-DE" sz="1400" dirty="0">
                <a:solidFill>
                  <a:srgbClr val="FFFFFF"/>
                </a:solidFill>
              </a:rPr>
              <a:t> </a:t>
            </a:r>
            <a:r>
              <a:rPr lang="en-GB" altLang="de-DE" sz="1400" dirty="0" err="1">
                <a:solidFill>
                  <a:srgbClr val="FFFFFF"/>
                </a:solidFill>
              </a:rPr>
              <a:t>mit</a:t>
            </a:r>
            <a:r>
              <a:rPr lang="en-GB" altLang="de-DE" sz="1400" dirty="0">
                <a:solidFill>
                  <a:srgbClr val="FFFFFF"/>
                </a:solidFill>
              </a:rPr>
              <a:t> LU Hannover)</a:t>
            </a:r>
          </a:p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de-DE" sz="1200" dirty="0" err="1">
                <a:solidFill>
                  <a:srgbClr val="FFFFFF"/>
                </a:solidFill>
              </a:rPr>
              <a:t>gegründet</a:t>
            </a:r>
            <a:r>
              <a:rPr lang="en-GB" altLang="de-DE" sz="1200" dirty="0">
                <a:solidFill>
                  <a:srgbClr val="FFFFFF"/>
                </a:solidFill>
              </a:rPr>
              <a:t> 2018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D404CDB-E301-4B20-B8D7-D957E9FB97C2}"/>
              </a:ext>
            </a:extLst>
          </p:cNvPr>
          <p:cNvSpPr/>
          <p:nvPr/>
        </p:nvSpPr>
        <p:spPr>
          <a:xfrm>
            <a:off x="2915816" y="4043426"/>
            <a:ext cx="2556000" cy="123975"/>
          </a:xfrm>
          <a:prstGeom prst="rect">
            <a:avLst/>
          </a:prstGeom>
          <a:solidFill>
            <a:srgbClr val="407E97"/>
          </a:solidFill>
          <a:ln w="38100">
            <a:noFill/>
          </a:ln>
          <a:effectLst>
            <a:softEdge rad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7362053-280E-490C-AB75-0A7C58172E49}"/>
              </a:ext>
            </a:extLst>
          </p:cNvPr>
          <p:cNvSpPr/>
          <p:nvPr/>
        </p:nvSpPr>
        <p:spPr>
          <a:xfrm>
            <a:off x="2915816" y="3539371"/>
            <a:ext cx="2556000" cy="504055"/>
          </a:xfrm>
          <a:prstGeom prst="rect">
            <a:avLst/>
          </a:prstGeom>
          <a:solidFill>
            <a:srgbClr val="D9E5EA"/>
          </a:solidFill>
          <a:ln w="38100">
            <a:noFill/>
          </a:ln>
          <a:effectLst>
            <a:softEdge rad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de-DE" sz="1300" dirty="0" err="1">
                <a:solidFill>
                  <a:srgbClr val="005374"/>
                </a:solidFill>
              </a:rPr>
              <a:t>Forschungsschwerpunkt</a:t>
            </a:r>
            <a:r>
              <a:rPr lang="en-GB" altLang="de-DE" sz="1300" dirty="0">
                <a:solidFill>
                  <a:srgbClr val="005374"/>
                </a:solidFill>
              </a:rPr>
              <a:t> </a:t>
            </a:r>
            <a:r>
              <a:rPr lang="en-GB" altLang="de-DE" sz="1300" dirty="0" err="1">
                <a:solidFill>
                  <a:srgbClr val="005374"/>
                </a:solidFill>
              </a:rPr>
              <a:t>Mobilität</a:t>
            </a:r>
            <a:endParaRPr lang="en-GB" altLang="de-DE" sz="1300" dirty="0">
              <a:solidFill>
                <a:srgbClr val="005374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6662B5A-CCD6-47D6-ADB4-5F8F4CABBD37}"/>
              </a:ext>
            </a:extLst>
          </p:cNvPr>
          <p:cNvSpPr/>
          <p:nvPr/>
        </p:nvSpPr>
        <p:spPr>
          <a:xfrm>
            <a:off x="5824748" y="4043426"/>
            <a:ext cx="2556000" cy="123975"/>
          </a:xfrm>
          <a:prstGeom prst="rect">
            <a:avLst/>
          </a:prstGeom>
          <a:solidFill>
            <a:srgbClr val="407E97"/>
          </a:solidFill>
          <a:ln w="38100">
            <a:noFill/>
          </a:ln>
          <a:effectLst>
            <a:softEdge rad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ED15B30-CC30-4521-A09F-9D171E6D946A}"/>
              </a:ext>
            </a:extLst>
          </p:cNvPr>
          <p:cNvSpPr/>
          <p:nvPr/>
        </p:nvSpPr>
        <p:spPr>
          <a:xfrm>
            <a:off x="5824748" y="3539371"/>
            <a:ext cx="2556000" cy="504055"/>
          </a:xfrm>
          <a:prstGeom prst="rect">
            <a:avLst/>
          </a:prstGeom>
          <a:solidFill>
            <a:srgbClr val="D9E5EA"/>
          </a:solidFill>
          <a:ln w="38100">
            <a:noFill/>
          </a:ln>
          <a:effectLst>
            <a:softEdge rad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de-DE" sz="1300" dirty="0" err="1">
                <a:solidFill>
                  <a:srgbClr val="005374"/>
                </a:solidFill>
              </a:rPr>
              <a:t>Forschungsschwerpunkt</a:t>
            </a:r>
            <a:r>
              <a:rPr lang="en-GB" altLang="de-DE" sz="1300" dirty="0">
                <a:solidFill>
                  <a:srgbClr val="005374"/>
                </a:solidFill>
              </a:rPr>
              <a:t> </a:t>
            </a:r>
            <a:r>
              <a:rPr lang="en-GB" altLang="de-DE" sz="1300" dirty="0" err="1">
                <a:solidFill>
                  <a:srgbClr val="005374"/>
                </a:solidFill>
              </a:rPr>
              <a:t>Metrologie</a:t>
            </a:r>
            <a:endParaRPr lang="en-GB" altLang="de-DE" sz="1300" dirty="0">
              <a:solidFill>
                <a:srgbClr val="005374"/>
              </a:solidFill>
            </a:endParaRPr>
          </a:p>
        </p:txBody>
      </p:sp>
      <p:pic>
        <p:nvPicPr>
          <p:cNvPr id="22549" name="Grafi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2066925"/>
            <a:ext cx="255428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63750"/>
            <a:ext cx="255428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98F2E20B-64BB-4CF8-86E8-89A1A55CAC5F}"/>
              </a:ext>
            </a:extLst>
          </p:cNvPr>
          <p:cNvSpPr/>
          <p:nvPr/>
        </p:nvSpPr>
        <p:spPr>
          <a:xfrm>
            <a:off x="0" y="931516"/>
            <a:ext cx="2556000" cy="1136178"/>
          </a:xfrm>
          <a:prstGeom prst="rect">
            <a:avLst/>
          </a:prstGeom>
          <a:solidFill>
            <a:srgbClr val="DDDDDD"/>
          </a:solidFill>
          <a:ln w="38100">
            <a:noFill/>
          </a:ln>
          <a:effectLst>
            <a:softEdge rad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587" lvl="1" algn="r">
              <a:spcBef>
                <a:spcPct val="20000"/>
              </a:spcBef>
              <a:buClr>
                <a:srgbClr val="000000"/>
              </a:buClr>
              <a:defRPr/>
            </a:pPr>
            <a:r>
              <a:rPr lang="de-DE" sz="1400" b="1" kern="0" dirty="0">
                <a:solidFill>
                  <a:srgbClr val="005374"/>
                </a:solidFill>
              </a:rPr>
              <a:t>Wir haben </a:t>
            </a:r>
            <a:br>
              <a:rPr lang="de-DE" sz="1400" b="1" kern="0" dirty="0">
                <a:solidFill>
                  <a:srgbClr val="005374"/>
                </a:solidFill>
              </a:rPr>
            </a:br>
            <a:r>
              <a:rPr lang="de-DE" sz="1400" b="1" kern="0" dirty="0">
                <a:solidFill>
                  <a:srgbClr val="005374"/>
                </a:solidFill>
              </a:rPr>
              <a:t>2 Exzellenzcluster in der Exzellenzstrategie zur universitären Spitzenforschung</a:t>
            </a:r>
            <a:r>
              <a:rPr lang="en-GB" sz="1400" b="1" kern="0" dirty="0">
                <a:solidFill>
                  <a:srgbClr val="005374"/>
                </a:solidFill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Noto Sans SC Regular"/>
      </a:majorFont>
      <a:minorFont>
        <a:latin typeface="Arial"/>
        <a:ea typeface="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Noto Sans SC Regular"/>
      </a:majorFont>
      <a:minorFont>
        <a:latin typeface="Arial"/>
        <a:ea typeface="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Noto Sans SC Regular"/>
      </a:majorFont>
      <a:minorFont>
        <a:latin typeface="Arial"/>
        <a:ea typeface="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8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Calibri" panose="020F0502020204030204" pitchFamily="34" charset="0"/>
            <a:cs typeface="Noto Sans SC Regular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TUBraunschweig_PPT2007_Folienpool_16_9</Template>
  <TotalTime>0</TotalTime>
  <Words>646</Words>
  <Application>Microsoft Office PowerPoint</Application>
  <PresentationFormat>Bildschirmpräsentation (16:9)</PresentationFormat>
  <Paragraphs>123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</vt:lpstr>
      <vt:lpstr>Office</vt:lpstr>
      <vt:lpstr>Office</vt:lpstr>
      <vt:lpstr>PowerPoint-Präsentation</vt:lpstr>
      <vt:lpstr>PowerPoint-Präsentation</vt:lpstr>
      <vt:lpstr>PowerPoint-Präsentation</vt:lpstr>
      <vt:lpstr>PowerPoint-Präsentation</vt:lpstr>
      <vt:lpstr>Geschichte</vt:lpstr>
      <vt:lpstr>Technische Universität mit 6 Fakultäten</vt:lpstr>
      <vt:lpstr>PowerPoint-Präsentation</vt:lpstr>
      <vt:lpstr> Unsere Forschungsschwerpunkte an der TU</vt:lpstr>
      <vt:lpstr>Unsere Exzellenzcluster in der Forschung</vt:lpstr>
      <vt:lpstr>Unsere interdisziplinären Forschungszentren</vt:lpstr>
      <vt:lpstr>PowerPoint-Präsentation</vt:lpstr>
      <vt:lpstr>Forschungsregion Braunschweig</vt:lpstr>
      <vt:lpstr>Braunschweig – eine lebenswerte Stadt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Folienset Marketing-Backpack</dc:title>
  <dc:creator>Daniel Götjen</dc:creator>
  <cp:lastModifiedBy>Rolf, Ulrike</cp:lastModifiedBy>
  <cp:revision>234</cp:revision>
  <cp:lastPrinted>1601-01-01T00:00:00Z</cp:lastPrinted>
  <dcterms:created xsi:type="dcterms:W3CDTF">2022-03-04T08:02:01Z</dcterms:created>
  <dcterms:modified xsi:type="dcterms:W3CDTF">2025-11-27T12:29:37Z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TU Braunschweig</vt:lpwstr>
  </property>
  <property fmtid="{D5CDD505-2E9C-101B-9397-08002B2CF9AE}" pid="4" name="Notes">
    <vt:r8>6</vt:r8>
  </property>
  <property fmtid="{D5CDD505-2E9C-101B-9397-08002B2CF9AE}" pid="5" name="PresentationFormat">
    <vt:lpwstr>Bildschirmpräsentation (16:9)</vt:lpwstr>
  </property>
  <property fmtid="{D5CDD505-2E9C-101B-9397-08002B2CF9AE}" pid="6" name="Slides">
    <vt:r8>14</vt:r8>
  </property>
</Properties>
</file>