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301" r:id="rId7"/>
    <p:sldId id="302" r:id="rId8"/>
    <p:sldId id="261" r:id="rId9"/>
    <p:sldId id="262" r:id="rId10"/>
    <p:sldId id="263" r:id="rId11"/>
    <p:sldId id="271" r:id="rId12"/>
    <p:sldId id="272" r:id="rId13"/>
    <p:sldId id="268" r:id="rId14"/>
    <p:sldId id="274" r:id="rId15"/>
    <p:sldId id="273" r:id="rId16"/>
    <p:sldId id="275" r:id="rId17"/>
    <p:sldId id="269" r:id="rId18"/>
    <p:sldId id="276" r:id="rId19"/>
    <p:sldId id="277" r:id="rId20"/>
    <p:sldId id="278" r:id="rId21"/>
    <p:sldId id="270" r:id="rId22"/>
    <p:sldId id="264" r:id="rId23"/>
    <p:sldId id="280" r:id="rId24"/>
    <p:sldId id="281" r:id="rId25"/>
    <p:sldId id="282" r:id="rId26"/>
    <p:sldId id="265" r:id="rId27"/>
    <p:sldId id="288" r:id="rId28"/>
    <p:sldId id="283" r:id="rId29"/>
    <p:sldId id="285" r:id="rId30"/>
    <p:sldId id="290" r:id="rId31"/>
    <p:sldId id="291" r:id="rId32"/>
    <p:sldId id="292" r:id="rId33"/>
    <p:sldId id="298" r:id="rId34"/>
    <p:sldId id="294" r:id="rId35"/>
    <p:sldId id="295" r:id="rId36"/>
    <p:sldId id="299" r:id="rId37"/>
    <p:sldId id="296" r:id="rId38"/>
    <p:sldId id="300" r:id="rId39"/>
    <p:sldId id="297" r:id="rId40"/>
    <p:sldId id="303" r:id="rId41"/>
    <p:sldId id="330" r:id="rId42"/>
    <p:sldId id="304" r:id="rId43"/>
    <p:sldId id="332" r:id="rId44"/>
    <p:sldId id="266" r:id="rId45"/>
    <p:sldId id="305" r:id="rId46"/>
    <p:sldId id="306" r:id="rId47"/>
    <p:sldId id="307" r:id="rId48"/>
    <p:sldId id="308" r:id="rId49"/>
    <p:sldId id="309" r:id="rId50"/>
    <p:sldId id="310" r:id="rId51"/>
    <p:sldId id="311" r:id="rId52"/>
    <p:sldId id="312" r:id="rId53"/>
    <p:sldId id="313" r:id="rId54"/>
    <p:sldId id="315" r:id="rId55"/>
    <p:sldId id="316" r:id="rId56"/>
    <p:sldId id="317" r:id="rId57"/>
    <p:sldId id="318" r:id="rId58"/>
    <p:sldId id="314" r:id="rId59"/>
    <p:sldId id="319" r:id="rId60"/>
    <p:sldId id="320" r:id="rId61"/>
    <p:sldId id="321" r:id="rId62"/>
    <p:sldId id="322" r:id="rId63"/>
    <p:sldId id="323" r:id="rId64"/>
    <p:sldId id="324" r:id="rId65"/>
    <p:sldId id="327" r:id="rId66"/>
    <p:sldId id="325" r:id="rId67"/>
    <p:sldId id="326" r:id="rId68"/>
    <p:sldId id="328" r:id="rId69"/>
    <p:sldId id="329" r:id="rId70"/>
    <p:sldId id="331" r:id="rId71"/>
    <p:sldId id="267" r:id="rId7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25769669-FF25-4F6B-8EF5-4FB7F2BA7352}" type="datetimeFigureOut">
              <a:rPr lang="de-DE" smtClean="0"/>
              <a:t>07.02.2013</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9B144E0C-BA20-40B6-83B2-1DE40028F18B}"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B144E0C-BA20-40B6-83B2-1DE40028F18B}"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B144E0C-BA20-40B6-83B2-1DE40028F18B}"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B144E0C-BA20-40B6-83B2-1DE40028F18B}" type="slidenum">
              <a:rPr lang="de-DE" smtClean="0"/>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9B144E0C-BA20-40B6-83B2-1DE40028F18B}" type="slidenum">
              <a:rPr lang="de-DE" smtClean="0"/>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9B144E0C-BA20-40B6-83B2-1DE40028F18B}" type="slidenum">
              <a:rPr lang="de-DE" smtClean="0"/>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9B144E0C-BA20-40B6-83B2-1DE40028F18B}"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9B144E0C-BA20-40B6-83B2-1DE40028F18B}" type="slidenum">
              <a:rPr lang="de-DE" smtClean="0"/>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25769669-FF25-4F6B-8EF5-4FB7F2BA7352}" type="datetimeFigureOut">
              <a:rPr lang="de-DE" smtClean="0"/>
              <a:t>07.02.2013</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9B144E0C-BA20-40B6-83B2-1DE40028F18B}"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25769669-FF25-4F6B-8EF5-4FB7F2BA7352}" type="datetimeFigureOut">
              <a:rPr lang="de-DE" smtClean="0"/>
              <a:t>07.02.2013</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9B144E0C-BA20-40B6-83B2-1DE40028F18B}"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25769669-FF25-4F6B-8EF5-4FB7F2BA7352}" type="datetimeFigureOut">
              <a:rPr lang="de-DE" smtClean="0"/>
              <a:t>07.02.2013</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9B144E0C-BA20-40B6-83B2-1DE40028F18B}" type="slidenum">
              <a:rPr lang="de-DE" smtClean="0"/>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769669-FF25-4F6B-8EF5-4FB7F2BA7352}" type="datetimeFigureOut">
              <a:rPr lang="de-DE" smtClean="0"/>
              <a:t>07.02.2013</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B144E0C-BA20-40B6-83B2-1DE40028F18B}"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erke-alberts@web.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sp-datenbanken.de/" TargetMode="External"/><Relationship Id="rId2" Type="http://schemas.openxmlformats.org/officeDocument/2006/relationships/hyperlink" Target="http://www.biblio.tu-bs.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Wissenschaftliches Arbeiten</a:t>
            </a:r>
            <a:endParaRPr lang="de-DE" dirty="0"/>
          </a:p>
        </p:txBody>
      </p:sp>
      <p:sp>
        <p:nvSpPr>
          <p:cNvPr id="3" name="Untertitel 2"/>
          <p:cNvSpPr>
            <a:spLocks noGrp="1"/>
          </p:cNvSpPr>
          <p:nvPr>
            <p:ph type="subTitle" idx="1"/>
          </p:nvPr>
        </p:nvSpPr>
        <p:spPr/>
        <p:txBody>
          <a:bodyPr/>
          <a:lstStyle/>
          <a:p>
            <a:endParaRPr lang="de-DE" dirty="0" smtClean="0"/>
          </a:p>
          <a:p>
            <a:r>
              <a:rPr lang="de-DE" dirty="0" err="1" smtClean="0"/>
              <a:t>Herke</a:t>
            </a:r>
            <a:r>
              <a:rPr lang="de-DE" dirty="0" smtClean="0"/>
              <a:t> Alberts</a:t>
            </a:r>
            <a:endParaRPr lang="de-DE" dirty="0"/>
          </a:p>
        </p:txBody>
      </p:sp>
    </p:spTree>
    <p:extLst>
      <p:ext uri="{BB962C8B-B14F-4D97-AF65-F5344CB8AC3E}">
        <p14:creationId xmlns:p14="http://schemas.microsoft.com/office/powerpoint/2010/main" val="326072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i="1" u="sng" dirty="0" smtClean="0"/>
              <a:t>Gliederung</a:t>
            </a:r>
          </a:p>
          <a:p>
            <a:r>
              <a:rPr lang="de-DE" dirty="0" smtClean="0"/>
              <a:t>Zu Beginn der Arbeit aufstellen </a:t>
            </a:r>
          </a:p>
          <a:p>
            <a:r>
              <a:rPr lang="de-DE" dirty="0" smtClean="0"/>
              <a:t>„Rote Faden“ der Arbeit</a:t>
            </a:r>
          </a:p>
          <a:p>
            <a:r>
              <a:rPr lang="de-DE" dirty="0" smtClean="0"/>
              <a:t>Strukturierte Darstellung</a:t>
            </a:r>
          </a:p>
          <a:p>
            <a:r>
              <a:rPr lang="de-DE" dirty="0" smtClean="0"/>
              <a:t>Hilfen für Diskussionen</a:t>
            </a:r>
          </a:p>
          <a:p>
            <a:endParaRPr lang="de-DE" dirty="0"/>
          </a:p>
        </p:txBody>
      </p:sp>
      <p:sp>
        <p:nvSpPr>
          <p:cNvPr id="3" name="Titel 2"/>
          <p:cNvSpPr>
            <a:spLocks noGrp="1"/>
          </p:cNvSpPr>
          <p:nvPr>
            <p:ph type="title"/>
          </p:nvPr>
        </p:nvSpPr>
        <p:spPr/>
        <p:txBody>
          <a:bodyPr>
            <a:normAutofit fontScale="90000"/>
          </a:bodyPr>
          <a:lstStyle/>
          <a:p>
            <a:r>
              <a:rPr lang="de-DE" dirty="0" smtClean="0"/>
              <a:t>3) Aufbau und Strukturierung der Arbeit</a:t>
            </a:r>
            <a:endParaRPr lang="de-DE" dirty="0"/>
          </a:p>
        </p:txBody>
      </p:sp>
    </p:spTree>
    <p:extLst>
      <p:ext uri="{BB962C8B-B14F-4D97-AF65-F5344CB8AC3E}">
        <p14:creationId xmlns:p14="http://schemas.microsoft.com/office/powerpoint/2010/main" val="460343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i="1" u="sng" dirty="0" smtClean="0"/>
              <a:t>Checkliste Gliederung:</a:t>
            </a:r>
          </a:p>
          <a:p>
            <a:r>
              <a:rPr lang="de-DE" dirty="0" smtClean="0"/>
              <a:t>Folgt die Gliederung meinen eigenen Gedanken?</a:t>
            </a:r>
          </a:p>
          <a:p>
            <a:r>
              <a:rPr lang="de-DE" dirty="0" smtClean="0"/>
              <a:t>Besitzt meine Gliederung eine durchdachte Klassifikation?</a:t>
            </a:r>
          </a:p>
          <a:p>
            <a:r>
              <a:rPr lang="de-DE" dirty="0" smtClean="0"/>
              <a:t>Passt die Zuordnung der Unterkapitel logisch zu den übergeordneten Kapiteln?</a:t>
            </a:r>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2374186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Sind die Unterschiede zwischen den Kapiteln trennscharf?</a:t>
            </a:r>
          </a:p>
          <a:p>
            <a:r>
              <a:rPr lang="de-DE" dirty="0"/>
              <a:t>Sind meine Kapitel untereinander und im Vergleich zum Umfang der Arbeit vertretbar gewichtet?</a:t>
            </a:r>
          </a:p>
          <a:p>
            <a:endParaRPr lang="de-DE" dirty="0" smtClean="0"/>
          </a:p>
          <a:p>
            <a:pPr marL="109728" indent="0">
              <a:buNone/>
            </a:pPr>
            <a:r>
              <a:rPr lang="de-DE" b="1" dirty="0" smtClean="0"/>
              <a:t>=&gt; Die Gliederung mit dem betreuenden    </a:t>
            </a:r>
          </a:p>
          <a:p>
            <a:pPr marL="109728" indent="0">
              <a:buNone/>
            </a:pPr>
            <a:r>
              <a:rPr lang="de-DE" b="1" dirty="0"/>
              <a:t> </a:t>
            </a:r>
            <a:r>
              <a:rPr lang="de-DE" b="1" dirty="0" smtClean="0"/>
              <a:t>     Dozenten besprechen!!</a:t>
            </a:r>
            <a:endParaRPr lang="de-DE" b="1" dirty="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27265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i="1" u="sng" dirty="0" smtClean="0"/>
              <a:t>Einleitung</a:t>
            </a:r>
          </a:p>
          <a:p>
            <a:pPr marL="109728" indent="0">
              <a:buNone/>
            </a:pPr>
            <a:r>
              <a:rPr lang="de-DE" dirty="0" smtClean="0"/>
              <a:t>1) Thematische Hinführung</a:t>
            </a:r>
          </a:p>
          <a:p>
            <a:pPr lvl="0">
              <a:buClr>
                <a:srgbClr val="2DA2BF"/>
              </a:buClr>
            </a:pPr>
            <a:r>
              <a:rPr lang="de-DE" sz="2500" dirty="0">
                <a:solidFill>
                  <a:prstClr val="black"/>
                </a:solidFill>
              </a:rPr>
              <a:t>Um welche Probleme handelt es sich in der Arbeit?</a:t>
            </a:r>
          </a:p>
          <a:p>
            <a:pPr lvl="0">
              <a:buClr>
                <a:srgbClr val="2DA2BF"/>
              </a:buClr>
            </a:pPr>
            <a:r>
              <a:rPr lang="de-DE" sz="2500" dirty="0">
                <a:solidFill>
                  <a:prstClr val="black"/>
                </a:solidFill>
              </a:rPr>
              <a:t>Wie ist es zu der Themenstellung gekommen?</a:t>
            </a:r>
          </a:p>
          <a:p>
            <a:pPr lvl="0">
              <a:buClr>
                <a:srgbClr val="2DA2BF"/>
              </a:buClr>
            </a:pPr>
            <a:r>
              <a:rPr lang="de-DE" sz="2500" dirty="0">
                <a:solidFill>
                  <a:prstClr val="black"/>
                </a:solidFill>
              </a:rPr>
              <a:t>In welchem Zusammenhang steht das Thema z.B. zur Lehrveranstaltung?</a:t>
            </a:r>
          </a:p>
          <a:p>
            <a:pPr lvl="0">
              <a:buClr>
                <a:srgbClr val="2DA2BF"/>
              </a:buClr>
            </a:pPr>
            <a:r>
              <a:rPr lang="de-DE" sz="2500" dirty="0">
                <a:solidFill>
                  <a:prstClr val="black"/>
                </a:solidFill>
              </a:rPr>
              <a:t>Wie wird das Thema eingegrenzt</a:t>
            </a:r>
            <a:r>
              <a:rPr lang="de-DE" sz="2500" dirty="0" smtClean="0">
                <a:solidFill>
                  <a:prstClr val="black"/>
                </a:solidFill>
              </a:rPr>
              <a:t>?</a:t>
            </a:r>
          </a:p>
          <a:p>
            <a:pPr lvl="0">
              <a:buClr>
                <a:srgbClr val="2DA2BF"/>
              </a:buClr>
            </a:pPr>
            <a:r>
              <a:rPr lang="de-DE" sz="2500" dirty="0">
                <a:solidFill>
                  <a:prstClr val="black"/>
                </a:solidFill>
              </a:rPr>
              <a:t>Wie werden zentrale Begriffe verstanden</a:t>
            </a:r>
            <a:r>
              <a:rPr lang="de-DE" sz="2500" dirty="0" smtClean="0">
                <a:solidFill>
                  <a:prstClr val="black"/>
                </a:solidFill>
              </a:rPr>
              <a:t>?</a:t>
            </a:r>
            <a:endParaRPr lang="de-DE" sz="2500" dirty="0">
              <a:solidFill>
                <a:prstClr val="black"/>
              </a:solidFill>
            </a:endParaRPr>
          </a:p>
          <a:p>
            <a:pPr marL="109728" indent="0">
              <a:buNone/>
            </a:pPr>
            <a:endParaRPr lang="de-DE" dirty="0" smtClean="0"/>
          </a:p>
          <a:p>
            <a:pPr marL="109728" indent="0">
              <a:buNone/>
            </a:pPr>
            <a:r>
              <a:rPr lang="de-DE" dirty="0" smtClean="0"/>
              <a:t>Kontrollfrage: Worum geht es hier?</a:t>
            </a:r>
          </a:p>
          <a:p>
            <a:pPr marL="109728" indent="0">
              <a:buNone/>
            </a:pPr>
            <a:endParaRPr lang="de-DE" dirty="0" smtClean="0"/>
          </a:p>
          <a:p>
            <a:pPr marL="624078" indent="-514350">
              <a:buAutoNum type="arabicParenR"/>
            </a:pPr>
            <a:endParaRPr lang="de-DE" dirty="0" smtClean="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323294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a:t>2) </a:t>
            </a:r>
            <a:r>
              <a:rPr lang="de-DE" dirty="0" smtClean="0"/>
              <a:t>Fragestellung</a:t>
            </a:r>
          </a:p>
          <a:p>
            <a:r>
              <a:rPr lang="de-DE" dirty="0" smtClean="0"/>
              <a:t>Fragestellung muss sich aus 1) ableiten lassen</a:t>
            </a:r>
          </a:p>
          <a:p>
            <a:r>
              <a:rPr lang="de-DE" dirty="0" smtClean="0"/>
              <a:t>Fragestellung explizit formulieren</a:t>
            </a:r>
          </a:p>
          <a:p>
            <a:r>
              <a:rPr lang="de-DE" dirty="0" smtClean="0"/>
              <a:t>Wenn möglich, mit nur einem Satz</a:t>
            </a:r>
          </a:p>
          <a:p>
            <a:endParaRPr lang="de-DE" dirty="0"/>
          </a:p>
          <a:p>
            <a:pPr marL="109728" indent="0">
              <a:buNone/>
            </a:pPr>
            <a:r>
              <a:rPr lang="de-DE" dirty="0" smtClean="0"/>
              <a:t>Kontrollfrage: Was ist das Problem?</a:t>
            </a:r>
            <a:endParaRPr lang="de-DE" dirty="0"/>
          </a:p>
          <a:p>
            <a:endParaRPr lang="de-DE" dirty="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1906984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lvl="0" indent="0">
              <a:buClr>
                <a:srgbClr val="2DA2BF"/>
              </a:buClr>
              <a:buNone/>
            </a:pPr>
            <a:r>
              <a:rPr lang="de-DE" sz="2300" dirty="0" smtClean="0">
                <a:solidFill>
                  <a:prstClr val="black"/>
                </a:solidFill>
              </a:rPr>
              <a:t>3</a:t>
            </a:r>
            <a:r>
              <a:rPr lang="de-DE" sz="2300" dirty="0">
                <a:solidFill>
                  <a:prstClr val="black"/>
                </a:solidFill>
              </a:rPr>
              <a:t>) </a:t>
            </a:r>
            <a:r>
              <a:rPr lang="de-DE" sz="2300" dirty="0" err="1">
                <a:solidFill>
                  <a:prstClr val="black"/>
                </a:solidFill>
              </a:rPr>
              <a:t>Operationalisierung</a:t>
            </a:r>
            <a:r>
              <a:rPr lang="de-DE" sz="2300" dirty="0">
                <a:solidFill>
                  <a:prstClr val="black"/>
                </a:solidFill>
              </a:rPr>
              <a:t> der </a:t>
            </a:r>
            <a:r>
              <a:rPr lang="de-DE" sz="2300" dirty="0" smtClean="0">
                <a:solidFill>
                  <a:prstClr val="black"/>
                </a:solidFill>
              </a:rPr>
              <a:t>Fragestellung</a:t>
            </a:r>
          </a:p>
          <a:p>
            <a:pPr>
              <a:buClr>
                <a:srgbClr val="2DA2BF"/>
              </a:buClr>
            </a:pPr>
            <a:r>
              <a:rPr lang="de-DE" sz="2300" dirty="0">
                <a:solidFill>
                  <a:prstClr val="black"/>
                </a:solidFill>
              </a:rPr>
              <a:t>W</a:t>
            </a:r>
            <a:r>
              <a:rPr lang="de-DE" sz="2300" dirty="0" smtClean="0">
                <a:solidFill>
                  <a:prstClr val="black"/>
                </a:solidFill>
              </a:rPr>
              <a:t>elche </a:t>
            </a:r>
            <a:r>
              <a:rPr lang="de-DE" sz="2300" dirty="0">
                <a:solidFill>
                  <a:prstClr val="black"/>
                </a:solidFill>
              </a:rPr>
              <a:t>inhaltlichen und methodischen </a:t>
            </a:r>
            <a:r>
              <a:rPr lang="de-DE" sz="2300" dirty="0" smtClean="0">
                <a:solidFill>
                  <a:prstClr val="black"/>
                </a:solidFill>
              </a:rPr>
              <a:t>Aspekte sind </a:t>
            </a:r>
            <a:r>
              <a:rPr lang="de-DE" sz="2300" dirty="0">
                <a:solidFill>
                  <a:prstClr val="black"/>
                </a:solidFill>
              </a:rPr>
              <a:t>im Zusammenhang mit der Klärung der Forschungsfrage wichtig </a:t>
            </a:r>
            <a:r>
              <a:rPr lang="de-DE" sz="2300" dirty="0" smtClean="0">
                <a:solidFill>
                  <a:prstClr val="black"/>
                </a:solidFill>
              </a:rPr>
              <a:t> </a:t>
            </a:r>
          </a:p>
          <a:p>
            <a:pPr>
              <a:buClr>
                <a:srgbClr val="2DA2BF"/>
              </a:buClr>
            </a:pPr>
            <a:r>
              <a:rPr lang="de-DE" sz="2300" dirty="0">
                <a:solidFill>
                  <a:prstClr val="black"/>
                </a:solidFill>
              </a:rPr>
              <a:t>W</a:t>
            </a:r>
            <a:r>
              <a:rPr lang="de-DE" sz="2300" dirty="0" smtClean="0">
                <a:solidFill>
                  <a:prstClr val="black"/>
                </a:solidFill>
              </a:rPr>
              <a:t>eiterführende </a:t>
            </a:r>
            <a:r>
              <a:rPr lang="de-DE" sz="2300" dirty="0">
                <a:solidFill>
                  <a:prstClr val="black"/>
                </a:solidFill>
              </a:rPr>
              <a:t>Fragen </a:t>
            </a:r>
            <a:r>
              <a:rPr lang="de-DE" sz="2300" dirty="0" smtClean="0">
                <a:solidFill>
                  <a:prstClr val="black"/>
                </a:solidFill>
              </a:rPr>
              <a:t>oder </a:t>
            </a:r>
            <a:r>
              <a:rPr lang="de-DE" sz="2300" dirty="0">
                <a:solidFill>
                  <a:prstClr val="black"/>
                </a:solidFill>
              </a:rPr>
              <a:t>Hypothesen </a:t>
            </a:r>
            <a:r>
              <a:rPr lang="de-DE" sz="2300" dirty="0" smtClean="0">
                <a:solidFill>
                  <a:prstClr val="black"/>
                </a:solidFill>
              </a:rPr>
              <a:t>formulieren, </a:t>
            </a:r>
            <a:r>
              <a:rPr lang="de-DE" sz="2300" dirty="0">
                <a:solidFill>
                  <a:prstClr val="black"/>
                </a:solidFill>
              </a:rPr>
              <a:t>die sich aber wiederum auf die zentrale Fragestellung zurückführen lassen </a:t>
            </a:r>
            <a:r>
              <a:rPr lang="de-DE" sz="2300" dirty="0" smtClean="0">
                <a:solidFill>
                  <a:prstClr val="black"/>
                </a:solidFill>
              </a:rPr>
              <a:t>müssen</a:t>
            </a:r>
          </a:p>
          <a:p>
            <a:pPr marL="109728" indent="0">
              <a:buClr>
                <a:srgbClr val="2DA2BF"/>
              </a:buClr>
              <a:buNone/>
            </a:pPr>
            <a:endParaRPr lang="de-DE" sz="2300" dirty="0" smtClean="0">
              <a:solidFill>
                <a:prstClr val="black"/>
              </a:solidFill>
            </a:endParaRPr>
          </a:p>
          <a:p>
            <a:pPr marL="109728" lvl="0" indent="0">
              <a:buClr>
                <a:srgbClr val="2DA2BF"/>
              </a:buClr>
              <a:buNone/>
            </a:pPr>
            <a:r>
              <a:rPr lang="de-DE" sz="2300" dirty="0" smtClean="0">
                <a:solidFill>
                  <a:prstClr val="black"/>
                </a:solidFill>
              </a:rPr>
              <a:t>Kontrollfragen</a:t>
            </a:r>
            <a:r>
              <a:rPr lang="de-DE" sz="2300" dirty="0">
                <a:solidFill>
                  <a:prstClr val="black"/>
                </a:solidFill>
              </a:rPr>
              <a:t>: </a:t>
            </a:r>
            <a:r>
              <a:rPr lang="de-DE" sz="2300" dirty="0" smtClean="0">
                <a:solidFill>
                  <a:prstClr val="black"/>
                </a:solidFill>
              </a:rPr>
              <a:t>Welche </a:t>
            </a:r>
            <a:r>
              <a:rPr lang="de-DE" sz="2300" dirty="0">
                <a:solidFill>
                  <a:prstClr val="black"/>
                </a:solidFill>
              </a:rPr>
              <a:t>Überlegungen sind damit </a:t>
            </a:r>
            <a:r>
              <a:rPr lang="de-DE" sz="2300" dirty="0" smtClean="0">
                <a:solidFill>
                  <a:prstClr val="black"/>
                </a:solidFill>
              </a:rPr>
              <a:t>			      verknüpft</a:t>
            </a:r>
            <a:r>
              <a:rPr lang="de-DE" sz="2300" dirty="0">
                <a:solidFill>
                  <a:prstClr val="black"/>
                </a:solidFill>
              </a:rPr>
              <a:t>? Was brauche ich, um die </a:t>
            </a:r>
            <a:r>
              <a:rPr lang="de-DE" sz="2300" dirty="0" smtClean="0">
                <a:solidFill>
                  <a:prstClr val="black"/>
                </a:solidFill>
              </a:rPr>
              <a:t>		      Forschungsfrage </a:t>
            </a:r>
            <a:r>
              <a:rPr lang="de-DE" sz="2300" dirty="0">
                <a:solidFill>
                  <a:prstClr val="black"/>
                </a:solidFill>
              </a:rPr>
              <a:t>zu beantworten</a:t>
            </a:r>
            <a:r>
              <a:rPr lang="de-DE" sz="2300" dirty="0" smtClean="0">
                <a:solidFill>
                  <a:prstClr val="black"/>
                </a:solidFill>
              </a:rPr>
              <a:t>?</a:t>
            </a:r>
            <a:endParaRPr lang="de-DE" sz="2300" dirty="0">
              <a:solidFill>
                <a:prstClr val="black"/>
              </a:solidFill>
            </a:endParaRPr>
          </a:p>
          <a:p>
            <a:endParaRPr lang="de-DE" dirty="0" smtClean="0"/>
          </a:p>
          <a:p>
            <a:endParaRPr lang="de-DE" dirty="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9975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a:t>4) </a:t>
            </a:r>
            <a:r>
              <a:rPr lang="de-DE" dirty="0" smtClean="0"/>
              <a:t>Untersuchungsverlauf</a:t>
            </a:r>
          </a:p>
          <a:p>
            <a:r>
              <a:rPr lang="de-DE" dirty="0" smtClean="0"/>
              <a:t>Was steht in den einzelnen Kapiteln?</a:t>
            </a:r>
            <a:endParaRPr lang="de-DE" dirty="0"/>
          </a:p>
          <a:p>
            <a:r>
              <a:rPr lang="de-DE" dirty="0"/>
              <a:t>Welche Vorgehensweise ist bei der Bearbeitung des Themas vorgesehen?</a:t>
            </a:r>
          </a:p>
          <a:p>
            <a:endParaRPr lang="de-DE" dirty="0" smtClean="0"/>
          </a:p>
          <a:p>
            <a:pPr marL="109728" indent="0">
              <a:buNone/>
            </a:pPr>
            <a:r>
              <a:rPr lang="de-DE" dirty="0" smtClean="0"/>
              <a:t>Kontrollfrage: Wie wird vorgegangen?</a:t>
            </a:r>
            <a:endParaRPr lang="de-DE" dirty="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212453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marL="109728" indent="0">
              <a:buNone/>
            </a:pPr>
            <a:r>
              <a:rPr lang="de-DE" i="1" u="sng" dirty="0" smtClean="0"/>
              <a:t>Hauptteil</a:t>
            </a:r>
          </a:p>
          <a:p>
            <a:r>
              <a:rPr lang="de-DE" dirty="0" smtClean="0"/>
              <a:t>Theorie- und Praxisabschnitt voneinander trennen</a:t>
            </a:r>
          </a:p>
          <a:p>
            <a:r>
              <a:rPr lang="de-DE" dirty="0" smtClean="0"/>
              <a:t>Theorie</a:t>
            </a:r>
          </a:p>
          <a:p>
            <a:r>
              <a:rPr lang="de-DE" dirty="0" smtClean="0"/>
              <a:t>Aus der Theorie ergibt sich eine Fragestellung</a:t>
            </a:r>
          </a:p>
          <a:p>
            <a:r>
              <a:rPr lang="de-DE" dirty="0" smtClean="0"/>
              <a:t>Wie beantworte ich die Fragestellung</a:t>
            </a:r>
          </a:p>
          <a:p>
            <a:pPr marL="109728" indent="0">
              <a:buNone/>
            </a:pPr>
            <a:r>
              <a:rPr lang="de-DE" dirty="0" smtClean="0"/>
              <a:t>=&gt; Erläuterung des Analyseverfahrens</a:t>
            </a:r>
          </a:p>
          <a:p>
            <a:r>
              <a:rPr lang="de-DE" dirty="0" smtClean="0"/>
              <a:t>Wie bin ich vorgegangen?</a:t>
            </a:r>
          </a:p>
          <a:p>
            <a:r>
              <a:rPr lang="de-DE" dirty="0" smtClean="0"/>
              <a:t>Beschreibung der Ergebnisse (ohne Wertung)</a:t>
            </a:r>
          </a:p>
          <a:p>
            <a:r>
              <a:rPr lang="de-DE" dirty="0" smtClean="0"/>
              <a:t>Wertung der Ergebnisse bezüglich der Theorie</a:t>
            </a:r>
          </a:p>
          <a:p>
            <a:pPr marL="109728" indent="0">
              <a:buNone/>
            </a:pPr>
            <a:endParaRPr lang="de-DE" dirty="0" smtClean="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240897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i="1" u="sng" dirty="0" smtClean="0"/>
              <a:t>Fragen als Anhaltspunkte:</a:t>
            </a:r>
          </a:p>
          <a:p>
            <a:r>
              <a:rPr lang="de-DE" dirty="0" smtClean="0"/>
              <a:t>Lösen </a:t>
            </a:r>
            <a:r>
              <a:rPr lang="de-DE" dirty="0"/>
              <a:t>die Inhalte meiner Kapitel den Anspruch meiner Überschriften ein?</a:t>
            </a:r>
          </a:p>
          <a:p>
            <a:r>
              <a:rPr lang="de-DE" dirty="0"/>
              <a:t>Definiere und erläutere ich zentrale Begriffe?</a:t>
            </a:r>
          </a:p>
          <a:p>
            <a:r>
              <a:rPr lang="de-DE" dirty="0" smtClean="0"/>
              <a:t>Entwickle ich materialgestützte Gedankengänge oder stelle ich einfach Behauptungen auf?</a:t>
            </a:r>
          </a:p>
          <a:p>
            <a:r>
              <a:rPr lang="de-DE" dirty="0" smtClean="0"/>
              <a:t>Gebe ich Materialien nicht nur wieder, sondern leiste ich eine kritische Auseinandersetzung mit ihnen?</a:t>
            </a:r>
            <a:endParaRPr lang="de-DE" dirty="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32350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dirty="0" smtClean="0"/>
              <a:t>Halte ich auseinander:</a:t>
            </a:r>
          </a:p>
          <a:p>
            <a:r>
              <a:rPr lang="de-DE" dirty="0" smtClean="0"/>
              <a:t>Fragestellung und Methode</a:t>
            </a:r>
          </a:p>
          <a:p>
            <a:r>
              <a:rPr lang="de-DE" dirty="0" smtClean="0"/>
              <a:t>These und Argument</a:t>
            </a:r>
          </a:p>
          <a:p>
            <a:r>
              <a:rPr lang="de-DE" dirty="0" smtClean="0"/>
              <a:t>Beschreibung und Wertung</a:t>
            </a:r>
          </a:p>
          <a:p>
            <a:r>
              <a:rPr lang="de-DE" dirty="0" smtClean="0"/>
              <a:t>Beispiel und Analyse</a:t>
            </a:r>
          </a:p>
          <a:p>
            <a:r>
              <a:rPr lang="de-DE" dirty="0" smtClean="0"/>
              <a:t>Daten und Interpretation</a:t>
            </a:r>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1252025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12.02.2013:	Kompakttermin</a:t>
            </a:r>
          </a:p>
          <a:p>
            <a:pPr marL="109728" indent="0">
              <a:buNone/>
            </a:pPr>
            <a:endParaRPr lang="de-DE" dirty="0"/>
          </a:p>
          <a:p>
            <a:pPr marL="109728" indent="0">
              <a:buNone/>
            </a:pPr>
            <a:r>
              <a:rPr lang="de-DE" dirty="0" smtClean="0"/>
              <a:t>Weitere Kompakttermine nach Absprache</a:t>
            </a:r>
          </a:p>
          <a:p>
            <a:pPr marL="109728" indent="0">
              <a:buNone/>
            </a:pPr>
            <a:endParaRPr lang="de-DE" dirty="0"/>
          </a:p>
          <a:p>
            <a:pPr marL="109728" indent="0">
              <a:buNone/>
            </a:pPr>
            <a:r>
              <a:rPr lang="de-DE" dirty="0" smtClean="0"/>
              <a:t>Jederzeit:	persönliche Kontaktaufnahme</a:t>
            </a:r>
          </a:p>
          <a:p>
            <a:pPr marL="109728" indent="0">
              <a:buNone/>
            </a:pPr>
            <a:endParaRPr lang="de-DE" dirty="0"/>
          </a:p>
          <a:p>
            <a:pPr marL="109728" indent="0">
              <a:buNone/>
            </a:pPr>
            <a:r>
              <a:rPr lang="de-DE" dirty="0"/>
              <a:t>	</a:t>
            </a:r>
            <a:r>
              <a:rPr lang="de-DE" dirty="0" smtClean="0"/>
              <a:t>	per Mail (</a:t>
            </a:r>
            <a:r>
              <a:rPr lang="de-DE" dirty="0" smtClean="0">
                <a:hlinkClick r:id="rId2"/>
              </a:rPr>
              <a:t>herke-alberts@web.de</a:t>
            </a:r>
            <a:r>
              <a:rPr lang="de-DE" dirty="0" smtClean="0"/>
              <a:t>)</a:t>
            </a:r>
          </a:p>
          <a:p>
            <a:pPr marL="109728" indent="0">
              <a:buNone/>
            </a:pPr>
            <a:endParaRPr lang="de-DE" dirty="0" smtClean="0"/>
          </a:p>
          <a:p>
            <a:pPr marL="109728" indent="0">
              <a:buNone/>
            </a:pPr>
            <a:r>
              <a:rPr lang="de-DE" dirty="0"/>
              <a:t>	</a:t>
            </a:r>
            <a:r>
              <a:rPr lang="de-DE" dirty="0" smtClean="0"/>
              <a:t>	Sprechstunde (16-17Uhr)</a:t>
            </a:r>
            <a:endParaRPr lang="de-DE" dirty="0"/>
          </a:p>
        </p:txBody>
      </p:sp>
      <p:sp>
        <p:nvSpPr>
          <p:cNvPr id="3" name="Titel 2"/>
          <p:cNvSpPr>
            <a:spLocks noGrp="1"/>
          </p:cNvSpPr>
          <p:nvPr>
            <p:ph type="title"/>
          </p:nvPr>
        </p:nvSpPr>
        <p:spPr/>
        <p:txBody>
          <a:bodyPr/>
          <a:lstStyle/>
          <a:p>
            <a:r>
              <a:rPr lang="de-DE" dirty="0" smtClean="0"/>
              <a:t>Aufbau des Seminars</a:t>
            </a:r>
            <a:endParaRPr lang="de-DE" dirty="0"/>
          </a:p>
        </p:txBody>
      </p:sp>
    </p:spTree>
    <p:extLst>
      <p:ext uri="{BB962C8B-B14F-4D97-AF65-F5344CB8AC3E}">
        <p14:creationId xmlns:p14="http://schemas.microsoft.com/office/powerpoint/2010/main" val="3799556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Benutze ich grafische Möglichkeiten der Darstellung?</a:t>
            </a:r>
          </a:p>
          <a:p>
            <a:r>
              <a:rPr lang="de-DE" dirty="0"/>
              <a:t>Ist meine Sprache anschaulich und unmissverständlich?</a:t>
            </a:r>
          </a:p>
          <a:p>
            <a:r>
              <a:rPr lang="de-DE" dirty="0"/>
              <a:t>Bilde ich einfache und prägnante Sätze</a:t>
            </a:r>
          </a:p>
          <a:p>
            <a:r>
              <a:rPr lang="de-DE" dirty="0"/>
              <a:t>Bilde ich inhaltlich und logisch einheitliche Absätze?</a:t>
            </a:r>
          </a:p>
          <a:p>
            <a:endParaRPr lang="de-DE" dirty="0"/>
          </a:p>
        </p:txBody>
      </p:sp>
      <p:sp>
        <p:nvSpPr>
          <p:cNvPr id="3" name="Titel 2"/>
          <p:cNvSpPr>
            <a:spLocks noGrp="1"/>
          </p:cNvSpPr>
          <p:nvPr>
            <p:ph type="title"/>
          </p:nvPr>
        </p:nvSpPr>
        <p:spPr/>
        <p:txBody>
          <a:bodyPr>
            <a:normAutofit fontScale="90000"/>
          </a:bodyPr>
          <a:lstStyle/>
          <a:p>
            <a:r>
              <a:rPr lang="de-DE"/>
              <a:t>3) Aufbau und Strukturierung der Arbeit</a:t>
            </a:r>
            <a:endParaRPr lang="de-DE" dirty="0"/>
          </a:p>
        </p:txBody>
      </p:sp>
    </p:spTree>
    <p:extLst>
      <p:ext uri="{BB962C8B-B14F-4D97-AF65-F5344CB8AC3E}">
        <p14:creationId xmlns:p14="http://schemas.microsoft.com/office/powerpoint/2010/main" val="1989517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i="1" u="sng" dirty="0" smtClean="0"/>
              <a:t>Zusammenfassung/Fazit</a:t>
            </a:r>
          </a:p>
          <a:p>
            <a:r>
              <a:rPr lang="de-DE" dirty="0" smtClean="0"/>
              <a:t>Die wichtigsten Ergebnisse der Arbeit nochmal hervorheben</a:t>
            </a:r>
          </a:p>
          <a:p>
            <a:r>
              <a:rPr lang="de-DE" dirty="0" smtClean="0"/>
              <a:t>Die Ergebnisse sollten zusammengefasst und bewertet </a:t>
            </a:r>
            <a:r>
              <a:rPr lang="de-DE" dirty="0" smtClean="0"/>
              <a:t>werden</a:t>
            </a:r>
          </a:p>
          <a:p>
            <a:r>
              <a:rPr lang="de-DE" dirty="0"/>
              <a:t>Folgerungen aus der Arbeit ziehen (eigene Stellungnahme)</a:t>
            </a:r>
          </a:p>
          <a:p>
            <a:r>
              <a:rPr lang="de-DE" dirty="0"/>
              <a:t>Weiterführende Forschungsfragen formulieren</a:t>
            </a:r>
          </a:p>
          <a:p>
            <a:endParaRPr lang="de-DE" dirty="0" smtClean="0"/>
          </a:p>
        </p:txBody>
      </p:sp>
      <p:sp>
        <p:nvSpPr>
          <p:cNvPr id="3" name="Titel 2"/>
          <p:cNvSpPr>
            <a:spLocks noGrp="1"/>
          </p:cNvSpPr>
          <p:nvPr>
            <p:ph type="title"/>
          </p:nvPr>
        </p:nvSpPr>
        <p:spPr/>
        <p:txBody>
          <a:bodyPr>
            <a:normAutofit fontScale="90000"/>
          </a:bodyPr>
          <a:lstStyle/>
          <a:p>
            <a:r>
              <a:rPr lang="de-DE" dirty="0"/>
              <a:t>3) Aufbau und Strukturierung der Arbeit</a:t>
            </a:r>
          </a:p>
        </p:txBody>
      </p:sp>
    </p:spTree>
    <p:extLst>
      <p:ext uri="{BB962C8B-B14F-4D97-AF65-F5344CB8AC3E}">
        <p14:creationId xmlns:p14="http://schemas.microsoft.com/office/powerpoint/2010/main" val="1702669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839747488"/>
              </p:ext>
            </p:extLst>
          </p:nvPr>
        </p:nvGraphicFramePr>
        <p:xfrm>
          <a:off x="1547664" y="1412776"/>
          <a:ext cx="7029266" cy="4452367"/>
        </p:xfrm>
        <a:graphic>
          <a:graphicData uri="http://schemas.openxmlformats.org/drawingml/2006/table">
            <a:tbl>
              <a:tblPr firstRow="1" firstCol="1" bandRow="1"/>
              <a:tblGrid>
                <a:gridCol w="2342580"/>
                <a:gridCol w="1958763"/>
                <a:gridCol w="2727923"/>
              </a:tblGrid>
              <a:tr h="178094">
                <a:tc>
                  <a:txBody>
                    <a:bodyPr/>
                    <a:lstStyle/>
                    <a:p>
                      <a:pPr fontAlgn="auto" hangingPunct="1">
                        <a:spcAft>
                          <a:spcPts val="0"/>
                        </a:spcAft>
                      </a:pPr>
                      <a:r>
                        <a:rPr lang="de-DE" sz="1000" b="1" dirty="0">
                          <a:effectLst/>
                          <a:latin typeface="Arial,Bold"/>
                          <a:ea typeface="Times New Roman"/>
                          <a:cs typeface="Arial,Bold"/>
                        </a:rPr>
                        <a:t>Format</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fontAlgn="auto" hangingPunct="1">
                        <a:spcAft>
                          <a:spcPts val="0"/>
                        </a:spcAft>
                      </a:pPr>
                      <a:r>
                        <a:rPr lang="de-DE" sz="1000" b="1">
                          <a:effectLst/>
                          <a:latin typeface="Arial,Bold"/>
                          <a:ea typeface="Times New Roman"/>
                          <a:cs typeface="Arial,Bold"/>
                        </a:rPr>
                        <a:t>Inhalt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fontAlgn="auto" hangingPunct="1">
                        <a:spcAft>
                          <a:spcPts val="0"/>
                        </a:spcAft>
                      </a:pPr>
                      <a:r>
                        <a:rPr lang="de-DE" sz="1000" b="1">
                          <a:effectLst/>
                          <a:latin typeface="Arial,Bold"/>
                          <a:ea typeface="Times New Roman"/>
                          <a:cs typeface="Arial,Bold"/>
                        </a:rPr>
                        <a:t>Beschreibung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780947">
                <a:tc>
                  <a:txBody>
                    <a:bodyPr/>
                    <a:lstStyle/>
                    <a:p>
                      <a:pPr fontAlgn="auto" hangingPunct="1">
                        <a:spcAft>
                          <a:spcPts val="0"/>
                        </a:spcAft>
                      </a:pPr>
                      <a:r>
                        <a:rPr lang="de-DE" sz="1000" b="1">
                          <a:effectLst/>
                          <a:latin typeface="Arial,Bold"/>
                          <a:ea typeface="Times New Roman"/>
                          <a:cs typeface="Arial,Bold"/>
                        </a:rPr>
                        <a:t>Inhaltsverzeichnis</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
                          <a:ea typeface="Times New Roman"/>
                        </a:rPr>
                        <a:t>Abschnittsnummerierung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effectLst/>
                          <a:latin typeface="Arial"/>
                          <a:ea typeface="Times New Roman"/>
                        </a:rPr>
                        <a:t>In arabischen Ziffern</a:t>
                      </a:r>
                      <a:endParaRPr lang="de-DE" sz="1100" b="1" dirty="0">
                        <a:effectLst/>
                        <a:latin typeface="Times New Roman"/>
                        <a:ea typeface="Times New Roman"/>
                      </a:endParaRPr>
                    </a:p>
                    <a:p>
                      <a:pPr fontAlgn="auto" hangingPunct="1">
                        <a:spcAft>
                          <a:spcPts val="0"/>
                        </a:spcAft>
                      </a:pPr>
                      <a:r>
                        <a:rPr lang="de-DE" sz="1100" b="1" dirty="0" smtClean="0">
                          <a:effectLst/>
                          <a:latin typeface="Arial"/>
                          <a:ea typeface="Times New Roman"/>
                        </a:rPr>
                        <a:t>1 </a:t>
                      </a:r>
                      <a:r>
                        <a:rPr lang="de-DE" sz="1100" b="1" dirty="0">
                          <a:effectLst/>
                          <a:latin typeface="Arial"/>
                          <a:ea typeface="Times New Roman"/>
                        </a:rPr>
                        <a:t>Kapitel 1</a:t>
                      </a:r>
                      <a:endParaRPr lang="de-DE" sz="1100" b="1" dirty="0">
                        <a:effectLst/>
                        <a:latin typeface="Times New Roman"/>
                        <a:ea typeface="Times New Roman"/>
                      </a:endParaRPr>
                    </a:p>
                    <a:p>
                      <a:pPr fontAlgn="auto" hangingPunct="1">
                        <a:spcAft>
                          <a:spcPts val="0"/>
                        </a:spcAft>
                      </a:pPr>
                      <a:r>
                        <a:rPr lang="de-DE" sz="1100" b="1" dirty="0" smtClean="0">
                          <a:effectLst/>
                          <a:latin typeface="Arial"/>
                          <a:ea typeface="Times New Roman"/>
                        </a:rPr>
                        <a:t>2 </a:t>
                      </a:r>
                      <a:r>
                        <a:rPr lang="de-DE" sz="1100" b="1" dirty="0">
                          <a:effectLst/>
                          <a:latin typeface="Arial"/>
                          <a:ea typeface="Times New Roman"/>
                        </a:rPr>
                        <a:t>Kapitel 2</a:t>
                      </a:r>
                      <a:endParaRPr lang="de-DE" sz="1100" b="1" dirty="0">
                        <a:effectLst/>
                        <a:latin typeface="Times New Roman"/>
                        <a:ea typeface="Times New Roman"/>
                      </a:endParaRPr>
                    </a:p>
                    <a:p>
                      <a:pPr fontAlgn="auto" hangingPunct="1">
                        <a:spcAft>
                          <a:spcPts val="0"/>
                        </a:spcAft>
                      </a:pPr>
                      <a:r>
                        <a:rPr lang="de-DE" sz="1100" b="1" dirty="0">
                          <a:effectLst/>
                          <a:latin typeface="Arial"/>
                          <a:ea typeface="Times New Roman"/>
                        </a:rPr>
                        <a:t>2.1 Kap. 2, </a:t>
                      </a:r>
                      <a:r>
                        <a:rPr lang="de-DE" sz="1100" b="1" dirty="0" err="1">
                          <a:effectLst/>
                          <a:latin typeface="Arial"/>
                          <a:ea typeface="Times New Roman"/>
                        </a:rPr>
                        <a:t>Teilkap</a:t>
                      </a:r>
                      <a:r>
                        <a:rPr lang="de-DE" sz="1100" b="1" dirty="0">
                          <a:effectLst/>
                          <a:latin typeface="Arial"/>
                          <a:ea typeface="Times New Roman"/>
                        </a:rPr>
                        <a:t>. 1</a:t>
                      </a:r>
                      <a:endParaRPr lang="de-DE" sz="1100" b="1" dirty="0">
                        <a:effectLst/>
                        <a:latin typeface="Times New Roman"/>
                        <a:ea typeface="Times New Roman"/>
                      </a:endParaRPr>
                    </a:p>
                    <a:p>
                      <a:pPr fontAlgn="auto" hangingPunct="1">
                        <a:spcAft>
                          <a:spcPts val="0"/>
                        </a:spcAft>
                      </a:pPr>
                      <a:r>
                        <a:rPr lang="de-DE" sz="1100" b="1" dirty="0">
                          <a:effectLst/>
                          <a:latin typeface="Arial"/>
                          <a:ea typeface="Times New Roman"/>
                        </a:rPr>
                        <a:t>2.1.2 Kap. 2, Teilkap.1, Unterabschnitt 1</a:t>
                      </a:r>
                      <a:endParaRPr lang="de-DE" sz="1100" b="1" dirty="0">
                        <a:effectLst/>
                        <a:latin typeface="Times New Roman"/>
                        <a:ea typeface="Times New Roman"/>
                      </a:endParaRPr>
                    </a:p>
                    <a:p>
                      <a:pPr fontAlgn="auto" hangingPunct="1">
                        <a:spcAft>
                          <a:spcPts val="0"/>
                        </a:spcAft>
                      </a:pPr>
                      <a:r>
                        <a:rPr lang="de-DE" sz="1100" b="1" dirty="0">
                          <a:effectLst/>
                          <a:latin typeface="Arial"/>
                          <a:ea typeface="Times New Roman"/>
                        </a:rPr>
                        <a:t>2.1.2 Kap. 2, Teilkap.1, Unterabschnitt 2</a:t>
                      </a:r>
                      <a:endParaRPr lang="de-DE" sz="1100" b="1" dirty="0">
                        <a:effectLst/>
                        <a:latin typeface="Times New Roman"/>
                        <a:ea typeface="Times New Roman"/>
                      </a:endParaRPr>
                    </a:p>
                    <a:p>
                      <a:pPr fontAlgn="auto" hangingPunct="1">
                        <a:spcAft>
                          <a:spcPts val="0"/>
                        </a:spcAft>
                      </a:pPr>
                      <a:r>
                        <a:rPr lang="de-DE" sz="1100" b="1" dirty="0">
                          <a:effectLst/>
                          <a:latin typeface="Arial"/>
                          <a:ea typeface="Times New Roman"/>
                        </a:rPr>
                        <a:t>2.2 Kap. 2, </a:t>
                      </a:r>
                      <a:r>
                        <a:rPr lang="de-DE" sz="1100" b="1" dirty="0" err="1">
                          <a:effectLst/>
                          <a:latin typeface="Arial"/>
                          <a:ea typeface="Times New Roman"/>
                        </a:rPr>
                        <a:t>Teilkap</a:t>
                      </a:r>
                      <a:r>
                        <a:rPr lang="de-DE" sz="1100" b="1" dirty="0">
                          <a:effectLst/>
                          <a:latin typeface="Arial"/>
                          <a:ea typeface="Times New Roman"/>
                        </a:rPr>
                        <a:t>. 2</a:t>
                      </a:r>
                      <a:endParaRPr lang="de-DE" sz="1100" b="1" dirty="0">
                        <a:effectLst/>
                        <a:latin typeface="Times New Roman"/>
                        <a:ea typeface="Times New Roman"/>
                      </a:endParaRPr>
                    </a:p>
                    <a:p>
                      <a:pPr fontAlgn="auto" hangingPunct="1">
                        <a:spcAft>
                          <a:spcPts val="0"/>
                        </a:spcAft>
                      </a:pPr>
                      <a:r>
                        <a:rPr lang="de-DE" sz="1100" b="1" dirty="0" smtClean="0">
                          <a:effectLst/>
                          <a:latin typeface="Arial"/>
                          <a:ea typeface="Times New Roman"/>
                        </a:rPr>
                        <a:t>3 </a:t>
                      </a:r>
                      <a:r>
                        <a:rPr lang="de-DE" sz="1100" b="1" dirty="0">
                          <a:effectLst/>
                          <a:latin typeface="Arial"/>
                          <a:ea typeface="Times New Roman"/>
                        </a:rPr>
                        <a:t>Kapitel 3</a:t>
                      </a:r>
                      <a:endParaRPr lang="de-DE" sz="11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190">
                <a:tc>
                  <a:txBody>
                    <a:bodyPr/>
                    <a:lstStyle/>
                    <a:p>
                      <a:pPr fontAlgn="auto" hangingPunct="1">
                        <a:spcAft>
                          <a:spcPts val="0"/>
                        </a:spcAft>
                      </a:pPr>
                      <a:r>
                        <a:rPr lang="de-DE" sz="1000" b="1">
                          <a:effectLst/>
                          <a:latin typeface="Arial,Bold"/>
                          <a:ea typeface="Times New Roman"/>
                          <a:cs typeface="Arial,Bold"/>
                        </a:rPr>
                        <a:t>Seite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
                          <a:ea typeface="Times New Roman"/>
                        </a:rPr>
                        <a:t>Papierformat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effectLst/>
                          <a:latin typeface="Arial"/>
                          <a:ea typeface="Times New Roman"/>
                        </a:rPr>
                        <a:t>DIN A 4 Hochformat (21cm Breite x</a:t>
                      </a:r>
                      <a:endParaRPr lang="de-DE" sz="1000" dirty="0">
                        <a:effectLst/>
                        <a:latin typeface="Times New Roman"/>
                        <a:ea typeface="Times New Roman"/>
                      </a:endParaRPr>
                    </a:p>
                    <a:p>
                      <a:pPr fontAlgn="auto" hangingPunct="1">
                        <a:spcAft>
                          <a:spcPts val="0"/>
                        </a:spcAft>
                      </a:pPr>
                      <a:r>
                        <a:rPr lang="de-DE" sz="1000" dirty="0">
                          <a:effectLst/>
                          <a:latin typeface="Arial"/>
                          <a:ea typeface="Times New Roman"/>
                        </a:rPr>
                        <a:t>29,7cm Höhe)</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28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Seitenränder</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solidFill>
                            <a:schemeClr val="tx1"/>
                          </a:solidFill>
                          <a:effectLst/>
                          <a:latin typeface="Arial"/>
                          <a:ea typeface="Times New Roman"/>
                        </a:rPr>
                        <a:t>Oben,  rechts 2 cm, unten 2,5 cm und 3 cm links, Abstand Kopfzeile: 0cm, Abstand Fußzeile: 1,7cm</a:t>
                      </a:r>
                      <a:endParaRPr lang="de-DE" sz="1100" b="1"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09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Seitenlayout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fortlaufend</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190">
                <a:tc>
                  <a:txBody>
                    <a:bodyPr/>
                    <a:lstStyle/>
                    <a:p>
                      <a:pPr fontAlgn="auto" hangingPunct="1">
                        <a:spcAft>
                          <a:spcPts val="0"/>
                        </a:spcAft>
                      </a:pPr>
                      <a:r>
                        <a:rPr lang="de-DE" sz="1000" b="1">
                          <a:effectLst/>
                          <a:latin typeface="Arial,Bold"/>
                          <a:ea typeface="Times New Roman"/>
                          <a:cs typeface="Arial,Bold"/>
                        </a:rPr>
                        <a:t>Seitenzahlen</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solidFill>
                            <a:schemeClr val="tx1"/>
                          </a:solidFill>
                          <a:effectLst/>
                          <a:latin typeface="Arial,Bold"/>
                          <a:ea typeface="Times New Roman"/>
                          <a:cs typeface="Arial,Bold"/>
                        </a:rPr>
                        <a:t>Position</a:t>
                      </a:r>
                      <a:endParaRPr lang="de-DE" sz="100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solidFill>
                            <a:schemeClr val="tx1"/>
                          </a:solidFill>
                          <a:effectLst/>
                          <a:latin typeface="Arial"/>
                          <a:ea typeface="Times New Roman"/>
                        </a:rPr>
                        <a:t>Seitenende, Fußzeile, außen, Deckblatt ohne Seitenangabe</a:t>
                      </a:r>
                      <a:endParaRPr lang="de-DE" sz="1100" b="1"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09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Bold"/>
                          <a:ea typeface="Times New Roman"/>
                          <a:cs typeface="Arial,Bold"/>
                        </a:rPr>
                        <a:t>Nummerierung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fortlaufend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284">
                <a:tc>
                  <a:txBody>
                    <a:bodyPr/>
                    <a:lstStyle/>
                    <a:p>
                      <a:pPr fontAlgn="auto" hangingPunct="1">
                        <a:spcAft>
                          <a:spcPts val="0"/>
                        </a:spcAft>
                      </a:pPr>
                      <a:r>
                        <a:rPr lang="de-DE" sz="1000" b="1">
                          <a:effectLst/>
                          <a:latin typeface="Arial,Bold"/>
                          <a:ea typeface="Times New Roman"/>
                          <a:cs typeface="Arial,Bold"/>
                        </a:rPr>
                        <a:t>Sprache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dirty="0">
                          <a:effectLst/>
                          <a:latin typeface="Arial,Bold"/>
                          <a:ea typeface="Times New Roman"/>
                          <a:cs typeface="Arial,Bold"/>
                        </a:rPr>
                        <a:t>Sprache</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Deutsch (Deutschland, neue</a:t>
                      </a:r>
                      <a:endParaRPr lang="de-DE" sz="1000">
                        <a:effectLst/>
                        <a:latin typeface="Times New Roman"/>
                        <a:ea typeface="Times New Roman"/>
                      </a:endParaRPr>
                    </a:p>
                    <a:p>
                      <a:pPr fontAlgn="auto" hangingPunct="1">
                        <a:spcAft>
                          <a:spcPts val="0"/>
                        </a:spcAft>
                      </a:pPr>
                      <a:r>
                        <a:rPr lang="de-DE" sz="1000">
                          <a:effectLst/>
                          <a:latin typeface="Arial"/>
                          <a:ea typeface="Times New Roman"/>
                        </a:rPr>
                        <a:t>Rechtschreibung), Sprache automatisch erkennen</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190">
                <a:tc>
                  <a:txBody>
                    <a:bodyPr/>
                    <a:lstStyle/>
                    <a:p>
                      <a:pPr fontAlgn="auto" hangingPunct="1">
                        <a:spcAft>
                          <a:spcPts val="0"/>
                        </a:spcAft>
                      </a:pPr>
                      <a:r>
                        <a:rPr lang="de-DE" sz="1000" b="1" dirty="0">
                          <a:effectLst/>
                          <a:latin typeface="Arial,Bold"/>
                          <a:ea typeface="Times New Roman"/>
                          <a:cs typeface="Arial,Bold"/>
                        </a:rPr>
                        <a:t> </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Silbentrennung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effectLst/>
                          <a:latin typeface="Arial"/>
                          <a:ea typeface="Times New Roman"/>
                        </a:rPr>
                        <a:t>Automat. Silbentrennung, Trennzone</a:t>
                      </a:r>
                      <a:endParaRPr lang="de-DE" sz="1100" b="1" dirty="0">
                        <a:effectLst/>
                        <a:latin typeface="Times New Roman"/>
                        <a:ea typeface="Times New Roman"/>
                      </a:endParaRPr>
                    </a:p>
                    <a:p>
                      <a:pPr fontAlgn="auto" hangingPunct="1">
                        <a:spcAft>
                          <a:spcPts val="0"/>
                        </a:spcAft>
                      </a:pPr>
                      <a:r>
                        <a:rPr lang="de-DE" sz="1100" b="1" dirty="0">
                          <a:effectLst/>
                          <a:latin typeface="Arial"/>
                          <a:ea typeface="Times New Roman"/>
                        </a:rPr>
                        <a:t>0,25 cm, unbegrenzte Trennstriche</a:t>
                      </a:r>
                      <a:endParaRPr lang="de-DE" sz="11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el 2"/>
          <p:cNvSpPr>
            <a:spLocks noGrp="1"/>
          </p:cNvSpPr>
          <p:nvPr>
            <p:ph type="title"/>
          </p:nvPr>
        </p:nvSpPr>
        <p:spPr/>
        <p:txBody>
          <a:bodyPr/>
          <a:lstStyle/>
          <a:p>
            <a:r>
              <a:rPr lang="de-DE" dirty="0" smtClean="0"/>
              <a:t>4) Formale Kriterien</a:t>
            </a:r>
            <a:endParaRPr lang="de-DE" dirty="0"/>
          </a:p>
        </p:txBody>
      </p:sp>
    </p:spTree>
    <p:extLst>
      <p:ext uri="{BB962C8B-B14F-4D97-AF65-F5344CB8AC3E}">
        <p14:creationId xmlns:p14="http://schemas.microsoft.com/office/powerpoint/2010/main" val="194042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982955565"/>
              </p:ext>
            </p:extLst>
          </p:nvPr>
        </p:nvGraphicFramePr>
        <p:xfrm>
          <a:off x="1647190" y="1556791"/>
          <a:ext cx="6309186" cy="4186179"/>
        </p:xfrm>
        <a:graphic>
          <a:graphicData uri="http://schemas.openxmlformats.org/drawingml/2006/table">
            <a:tbl>
              <a:tblPr firstRow="1" firstCol="1" bandRow="1"/>
              <a:tblGrid>
                <a:gridCol w="2102605"/>
                <a:gridCol w="1758107"/>
                <a:gridCol w="2448474"/>
              </a:tblGrid>
              <a:tr h="334677">
                <a:tc>
                  <a:txBody>
                    <a:bodyPr/>
                    <a:lstStyle/>
                    <a:p>
                      <a:pPr fontAlgn="auto" hangingPunct="1">
                        <a:spcAft>
                          <a:spcPts val="0"/>
                        </a:spcAft>
                      </a:pPr>
                      <a:r>
                        <a:rPr lang="de-DE" sz="1000" b="1" dirty="0">
                          <a:effectLst/>
                          <a:latin typeface="Arial,Bold"/>
                          <a:ea typeface="Times New Roman"/>
                          <a:cs typeface="Arial,Bold"/>
                        </a:rPr>
                        <a:t>Schrift, Schriftgröße, Zeilenabstand </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Bold"/>
                          <a:ea typeface="Times New Roman"/>
                          <a:cs typeface="Arial,Bold"/>
                        </a:rPr>
                        <a:t>Grundschrift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solidFill>
                            <a:schemeClr val="tx1"/>
                          </a:solidFill>
                          <a:effectLst/>
                          <a:latin typeface="Arial"/>
                          <a:ea typeface="Times New Roman"/>
                        </a:rPr>
                        <a:t>Arial </a:t>
                      </a:r>
                      <a:endParaRPr lang="de-DE" sz="1100" b="1" dirty="0">
                        <a:solidFill>
                          <a:schemeClr val="tx1"/>
                        </a:solidFill>
                        <a:effectLst/>
                        <a:latin typeface="Times New Roman"/>
                        <a:ea typeface="Times New Roman"/>
                      </a:endParaRPr>
                    </a:p>
                    <a:p>
                      <a:pPr fontAlgn="auto" hangingPunct="1">
                        <a:spcAft>
                          <a:spcPts val="0"/>
                        </a:spcAft>
                      </a:pPr>
                      <a:r>
                        <a:rPr lang="de-DE" sz="1000" b="1" dirty="0">
                          <a:solidFill>
                            <a:schemeClr val="tx1"/>
                          </a:solidFill>
                          <a:effectLst/>
                          <a:latin typeface="Arial,Bold"/>
                          <a:ea typeface="Times New Roman"/>
                          <a:cs typeface="Arial,Bold"/>
                        </a:rPr>
                        <a:t> </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16">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Text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solidFill>
                            <a:schemeClr val="tx1"/>
                          </a:solidFill>
                          <a:effectLst/>
                          <a:latin typeface="Arial"/>
                          <a:ea typeface="Times New Roman"/>
                        </a:rPr>
                        <a:t>11pt, 1,5-zeilig, Blocksatz, Absätze</a:t>
                      </a:r>
                      <a:endParaRPr lang="de-DE" sz="1100" b="1" dirty="0">
                        <a:solidFill>
                          <a:schemeClr val="tx1"/>
                        </a:solidFill>
                        <a:effectLst/>
                        <a:latin typeface="Times New Roman"/>
                        <a:ea typeface="Times New Roman"/>
                      </a:endParaRPr>
                    </a:p>
                    <a:p>
                      <a:pPr fontAlgn="auto" hangingPunct="1">
                        <a:spcAft>
                          <a:spcPts val="0"/>
                        </a:spcAft>
                      </a:pPr>
                      <a:r>
                        <a:rPr lang="de-DE" sz="1100" b="1" dirty="0">
                          <a:solidFill>
                            <a:schemeClr val="tx1"/>
                          </a:solidFill>
                          <a:effectLst/>
                          <a:latin typeface="Arial"/>
                          <a:ea typeface="Times New Roman"/>
                        </a:rPr>
                        <a:t>müssen </a:t>
                      </a:r>
                      <a:r>
                        <a:rPr lang="de-DE" sz="1100" b="1" u="sng" dirty="0">
                          <a:solidFill>
                            <a:schemeClr val="tx1"/>
                          </a:solidFill>
                          <a:effectLst/>
                          <a:latin typeface="Arial"/>
                          <a:ea typeface="Times New Roman"/>
                        </a:rPr>
                        <a:t>nicht</a:t>
                      </a:r>
                      <a:r>
                        <a:rPr lang="de-DE" sz="1100" b="1" dirty="0">
                          <a:solidFill>
                            <a:schemeClr val="tx1"/>
                          </a:solidFill>
                          <a:effectLst/>
                          <a:latin typeface="Arial"/>
                          <a:ea typeface="Times New Roman"/>
                        </a:rPr>
                        <a:t> durch Leerzeichen getrennt werden</a:t>
                      </a:r>
                      <a:endParaRPr lang="de-DE" sz="1100" b="1"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16">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Kapitel-Titel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14pt fett, Zeilenabstand genau 18pt,</a:t>
                      </a:r>
                      <a:endParaRPr lang="de-DE" sz="1000" dirty="0">
                        <a:solidFill>
                          <a:schemeClr val="tx1"/>
                        </a:solidFill>
                        <a:effectLst/>
                        <a:latin typeface="Times New Roman"/>
                        <a:ea typeface="Times New Roman"/>
                      </a:endParaRPr>
                    </a:p>
                    <a:p>
                      <a:pPr fontAlgn="auto" hangingPunct="1">
                        <a:spcAft>
                          <a:spcPts val="0"/>
                        </a:spcAft>
                      </a:pPr>
                      <a:r>
                        <a:rPr lang="de-DE" sz="1000" dirty="0">
                          <a:solidFill>
                            <a:schemeClr val="tx1"/>
                          </a:solidFill>
                          <a:effectLst/>
                          <a:latin typeface="Arial"/>
                          <a:ea typeface="Times New Roman"/>
                        </a:rPr>
                        <a:t>linksbündig, Tabstopps bei 1,25 cm,</a:t>
                      </a:r>
                      <a:endParaRPr lang="de-DE" sz="1000" dirty="0">
                        <a:solidFill>
                          <a:schemeClr val="tx1"/>
                        </a:solidFill>
                        <a:effectLst/>
                        <a:latin typeface="Times New Roman"/>
                        <a:ea typeface="Times New Roman"/>
                      </a:endParaRPr>
                    </a:p>
                    <a:p>
                      <a:pPr fontAlgn="auto" hangingPunct="1">
                        <a:spcAft>
                          <a:spcPts val="0"/>
                        </a:spcAft>
                      </a:pPr>
                      <a:r>
                        <a:rPr lang="de-DE" sz="1000" dirty="0">
                          <a:solidFill>
                            <a:schemeClr val="tx1"/>
                          </a:solidFill>
                          <a:effectLst/>
                          <a:latin typeface="Arial"/>
                          <a:ea typeface="Times New Roman"/>
                        </a:rPr>
                        <a:t>Abstand vor 24pt und nach 12pt</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016">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Untertitel 1</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12 Punkt, fett, Zeilenabstand 1,3-zeilig, linksbündig, Tabstopps bei 1,25 cm, Abstand vor und nach 6 Punkt</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355">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Untertitel 2</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12 Punkt, fett und kursiv, Zeilenabstand 1,3-zeilig, linksbündig, Tabstopps bei 1,25 cm, Abstand vor  6 Punkt und nach 0 Punkt</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355">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Untertitel 3</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12 Punkt, kursiv, Zeilenabstand 1,3-zeilig, linksbündig, Tabstopps bei 1,25 cm, Abstand vor  6 Punkt und nach 0 Punkt</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693">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Zitat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solidFill>
                            <a:schemeClr val="tx1"/>
                          </a:solidFill>
                          <a:effectLst/>
                          <a:latin typeface="Arial"/>
                          <a:ea typeface="Times New Roman"/>
                        </a:rPr>
                        <a:t>Bei drei- oder mehrzeiligen Zitaten: 10 Punkt, kursiv, Zeilenabstand genau 12 Punkt, Blocksatz, Einzug links und rechts 1,00 cm, Abstand vor und nach 12 Punkt</a:t>
                      </a:r>
                      <a:endParaRPr lang="de-DE" sz="1100" b="1"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el 2"/>
          <p:cNvSpPr>
            <a:spLocks noGrp="1"/>
          </p:cNvSpPr>
          <p:nvPr>
            <p:ph type="title"/>
          </p:nvPr>
        </p:nvSpPr>
        <p:spPr/>
        <p:txBody>
          <a:bodyPr/>
          <a:lstStyle/>
          <a:p>
            <a:r>
              <a:rPr lang="de-DE" dirty="0"/>
              <a:t>4) Formale Kriterien</a:t>
            </a:r>
          </a:p>
        </p:txBody>
      </p:sp>
    </p:spTree>
    <p:extLst>
      <p:ext uri="{BB962C8B-B14F-4D97-AF65-F5344CB8AC3E}">
        <p14:creationId xmlns:p14="http://schemas.microsoft.com/office/powerpoint/2010/main" val="182930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909289470"/>
              </p:ext>
            </p:extLst>
          </p:nvPr>
        </p:nvGraphicFramePr>
        <p:xfrm>
          <a:off x="1647190" y="1628799"/>
          <a:ext cx="6813242" cy="3639320"/>
        </p:xfrm>
        <a:graphic>
          <a:graphicData uri="http://schemas.openxmlformats.org/drawingml/2006/table">
            <a:tbl>
              <a:tblPr firstRow="1" firstCol="1" bandRow="1"/>
              <a:tblGrid>
                <a:gridCol w="2270588"/>
                <a:gridCol w="1898566"/>
                <a:gridCol w="2644088"/>
              </a:tblGrid>
              <a:tr h="545898">
                <a:tc>
                  <a:txBody>
                    <a:bodyPr/>
                    <a:lstStyle/>
                    <a:p>
                      <a:pPr fontAlgn="auto" hangingPunct="1">
                        <a:spcAft>
                          <a:spcPts val="0"/>
                        </a:spcAft>
                      </a:pPr>
                      <a:r>
                        <a:rPr lang="de-DE" sz="1000" b="1" dirty="0">
                          <a:effectLst/>
                          <a:latin typeface="Arial,Bold"/>
                          <a:ea typeface="Times New Roman"/>
                          <a:cs typeface="Arial,Bold"/>
                        </a:rPr>
                        <a:t> </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Literatur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effectLst/>
                          <a:latin typeface="Arial"/>
                          <a:ea typeface="Times New Roman"/>
                        </a:rPr>
                        <a:t>11 Punkt, Zeilenabstand genau 12 Punkt, Blocksatz, Einzug hängend 1,25 cm</a:t>
                      </a:r>
                      <a:endParaRPr lang="de-DE" sz="11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6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Fußnoten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100" b="1" dirty="0">
                          <a:effectLst/>
                          <a:latin typeface="Arial"/>
                          <a:ea typeface="Times New Roman"/>
                        </a:rPr>
                        <a:t>10 Punkt, fortlaufend, mit arabischen Ziffern, Zeilenabstand genau 12 Punkt, Blocksatz, Einzug hängend 0,75 cm</a:t>
                      </a:r>
                      <a:endParaRPr lang="de-DE" sz="11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6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Fußnotenzeichen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10 Punkt, hochgestellt um 2 Punkt, nach dem entsprechenden Wort oder am Ende eines Satzes nach dem Punkt.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6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Abbildungstitel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10 Punkt, Zeilenabstand genau 12 Punkt, Blocksatz, Tabstopps bei 1,25 cm, Abstand vor 6 Punkt, nach 12 Punkt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6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Tabellentitel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
                          <a:ea typeface="Times New Roman"/>
                        </a:rPr>
                        <a:t>10 Punkt, kursiv, Zeilenabstand genau 12 Punkt, Blocksatz, Tabstopps bei 1,25 cm, Abstand vor 12 Punkt und nach 6 Punkt</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66">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Seitenzahlen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effectLst/>
                          <a:latin typeface="Arial"/>
                          <a:ea typeface="Times New Roman"/>
                        </a:rPr>
                        <a:t>11 Punkt, Zeilenabstand einfach</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el 2"/>
          <p:cNvSpPr>
            <a:spLocks noGrp="1"/>
          </p:cNvSpPr>
          <p:nvPr>
            <p:ph type="title"/>
          </p:nvPr>
        </p:nvSpPr>
        <p:spPr/>
        <p:txBody>
          <a:bodyPr/>
          <a:lstStyle/>
          <a:p>
            <a:r>
              <a:rPr lang="de-DE" dirty="0"/>
              <a:t>4) Formale Kriterien</a:t>
            </a:r>
          </a:p>
        </p:txBody>
      </p:sp>
    </p:spTree>
    <p:extLst>
      <p:ext uri="{BB962C8B-B14F-4D97-AF65-F5344CB8AC3E}">
        <p14:creationId xmlns:p14="http://schemas.microsoft.com/office/powerpoint/2010/main" val="392205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115065847"/>
              </p:ext>
            </p:extLst>
          </p:nvPr>
        </p:nvGraphicFramePr>
        <p:xfrm>
          <a:off x="1647190" y="1556791"/>
          <a:ext cx="6525210" cy="3863728"/>
        </p:xfrm>
        <a:graphic>
          <a:graphicData uri="http://schemas.openxmlformats.org/drawingml/2006/table">
            <a:tbl>
              <a:tblPr firstRow="1" firstCol="1" bandRow="1"/>
              <a:tblGrid>
                <a:gridCol w="2174598"/>
                <a:gridCol w="1818304"/>
                <a:gridCol w="2532308"/>
              </a:tblGrid>
              <a:tr h="1053744">
                <a:tc>
                  <a:txBody>
                    <a:bodyPr/>
                    <a:lstStyle/>
                    <a:p>
                      <a:pPr fontAlgn="auto" hangingPunct="1">
                        <a:spcAft>
                          <a:spcPts val="0"/>
                        </a:spcAft>
                      </a:pPr>
                      <a:r>
                        <a:rPr lang="de-DE" sz="1000" b="1" dirty="0">
                          <a:effectLst/>
                          <a:latin typeface="Arial,Bold"/>
                          <a:ea typeface="Times New Roman"/>
                          <a:cs typeface="Arial,Bold"/>
                        </a:rPr>
                        <a:t>Aufzählungen</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Bold"/>
                          <a:ea typeface="Times New Roman"/>
                          <a:cs typeface="Arial,Bold"/>
                        </a:rPr>
                        <a:t>Schrift/Layout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wie Beitragstext (11 Punkt), Einzug hängend 0,75 cm mit Aufzählungszeichen Anstrich (-) oder Nummerierung (1., 2.,...), Aufzählung in der Aufzählung mit Stern (*), Einzug hängend 0,5 cm</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2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Abstand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vor 6pt, nach 12pt</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496">
                <a:tc>
                  <a:txBody>
                    <a:bodyPr/>
                    <a:lstStyle/>
                    <a:p>
                      <a:pPr fontAlgn="auto" hangingPunct="1">
                        <a:spcAft>
                          <a:spcPts val="0"/>
                        </a:spcAft>
                      </a:pPr>
                      <a:r>
                        <a:rPr lang="de-DE" sz="1000" b="1">
                          <a:effectLst/>
                          <a:latin typeface="Arial,Bold"/>
                          <a:ea typeface="Times New Roman"/>
                          <a:cs typeface="Arial,Bold"/>
                        </a:rPr>
                        <a:t>Tabellen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auto" hangingPunct="1">
                        <a:spcAft>
                          <a:spcPts val="0"/>
                        </a:spcAft>
                      </a:pPr>
                      <a:r>
                        <a:rPr lang="de-DE" sz="1000">
                          <a:effectLst/>
                          <a:latin typeface="Arial,Bold"/>
                          <a:ea typeface="Times New Roman"/>
                          <a:cs typeface="Arial,Bold"/>
                        </a:rPr>
                        <a:t>Vorlagen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bereits im Text eingebettet oder als</a:t>
                      </a:r>
                      <a:endParaRPr lang="de-DE" sz="1000" dirty="0">
                        <a:solidFill>
                          <a:schemeClr val="tx1"/>
                        </a:solidFill>
                        <a:effectLst/>
                        <a:latin typeface="Times New Roman"/>
                        <a:ea typeface="Times New Roman"/>
                      </a:endParaRPr>
                    </a:p>
                    <a:p>
                      <a:pPr fontAlgn="auto" hangingPunct="1">
                        <a:spcAft>
                          <a:spcPts val="0"/>
                        </a:spcAft>
                      </a:pPr>
                      <a:r>
                        <a:rPr lang="de-DE" sz="1000" dirty="0">
                          <a:solidFill>
                            <a:schemeClr val="tx1"/>
                          </a:solidFill>
                          <a:effectLst/>
                          <a:latin typeface="Arial"/>
                          <a:ea typeface="Times New Roman"/>
                        </a:rPr>
                        <a:t>separate Datei (*.</a:t>
                      </a:r>
                      <a:r>
                        <a:rPr lang="de-DE" sz="1000" dirty="0" err="1">
                          <a:solidFill>
                            <a:schemeClr val="tx1"/>
                          </a:solidFill>
                          <a:effectLst/>
                          <a:latin typeface="Arial"/>
                          <a:ea typeface="Times New Roman"/>
                        </a:rPr>
                        <a:t>xls</a:t>
                      </a:r>
                      <a:r>
                        <a:rPr lang="de-DE" sz="1000" dirty="0">
                          <a:solidFill>
                            <a:schemeClr val="tx1"/>
                          </a:solidFill>
                          <a:effectLst/>
                          <a:latin typeface="Arial"/>
                          <a:ea typeface="Times New Roman"/>
                        </a:rPr>
                        <a:t>), Tabellen, die quer zur Leserichtung auf die Seite gestellt sind, vermeiden</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872">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Wiedergabe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einfarbig schwarz oder farbig. Farbige Darstellungen auch in Graustufen möglich</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248">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Schrift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10 Punkt, Zeilenabstand genau 12 Punkt, Einzug links und rechts 0,1 cm</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744">
                <a:tc>
                  <a:txBody>
                    <a:bodyPr/>
                    <a:lstStyle/>
                    <a:p>
                      <a:pPr fontAlgn="auto" hangingPunct="1">
                        <a:spcAft>
                          <a:spcPts val="0"/>
                        </a:spcAft>
                      </a:pPr>
                      <a:r>
                        <a:rPr lang="de-DE" sz="1000" b="1">
                          <a:effectLst/>
                          <a:latin typeface="Arial,Bold"/>
                          <a:ea typeface="Times New Roman"/>
                          <a:cs typeface="Arial,Bold"/>
                        </a:rPr>
                        <a: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a:effectLst/>
                          <a:latin typeface="Arial,Bold"/>
                          <a:ea typeface="Times New Roman"/>
                          <a:cs typeface="Arial,Bold"/>
                        </a:rPr>
                        <a:t>Layout </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de-DE" sz="1000" dirty="0">
                          <a:solidFill>
                            <a:schemeClr val="tx1"/>
                          </a:solidFill>
                          <a:effectLst/>
                          <a:latin typeface="Arial"/>
                          <a:ea typeface="Times New Roman"/>
                        </a:rPr>
                        <a:t>Variabel zu gestalten. Empfehlung: Gitternetz, Linie 1,5pt, Numerische Werte durch Dezimal-Tabstopps angleichen, Tabellenkopf: Schattierung 15%, Schrift fett, nach Tabellen eine Leerzeile einfügen</a:t>
                      </a:r>
                      <a:endParaRPr lang="de-DE" sz="1000" dirty="0">
                        <a:solidFill>
                          <a:schemeClr val="tx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el 2"/>
          <p:cNvSpPr>
            <a:spLocks noGrp="1"/>
          </p:cNvSpPr>
          <p:nvPr>
            <p:ph type="title"/>
          </p:nvPr>
        </p:nvSpPr>
        <p:spPr/>
        <p:txBody>
          <a:bodyPr/>
          <a:lstStyle/>
          <a:p>
            <a:r>
              <a:rPr lang="de-DE" dirty="0"/>
              <a:t>4) Formale Kriterien</a:t>
            </a:r>
          </a:p>
        </p:txBody>
      </p:sp>
    </p:spTree>
    <p:extLst>
      <p:ext uri="{BB962C8B-B14F-4D97-AF65-F5344CB8AC3E}">
        <p14:creationId xmlns:p14="http://schemas.microsoft.com/office/powerpoint/2010/main" val="300030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Ein Zitat ist eine wörtlich angeführte Stelle aus einer Schrift oder einer Rede</a:t>
            </a:r>
          </a:p>
          <a:p>
            <a:r>
              <a:rPr lang="de-DE" dirty="0" smtClean="0"/>
              <a:t>Zitate müssen Wort für Wort wiedergegeben werden</a:t>
            </a:r>
          </a:p>
          <a:p>
            <a:r>
              <a:rPr lang="de-DE" dirty="0" smtClean="0"/>
              <a:t>Quellenbeleg direkt hinter das Zitat in Klammern </a:t>
            </a:r>
            <a:r>
              <a:rPr lang="de-DE" dirty="0" smtClean="0"/>
              <a:t>setzen</a:t>
            </a:r>
          </a:p>
          <a:p>
            <a:r>
              <a:rPr lang="de-DE" dirty="0" smtClean="0"/>
              <a:t>Autor, Jahr, Seite</a:t>
            </a:r>
            <a:endParaRPr lang="de-DE" dirty="0" smtClean="0"/>
          </a:p>
          <a:p>
            <a:pPr marL="109728" indent="0">
              <a:buNone/>
            </a:pPr>
            <a:endParaRPr lang="de-DE" dirty="0"/>
          </a:p>
          <a:p>
            <a:pPr marL="109728" indent="0">
              <a:buNone/>
            </a:pPr>
            <a:endParaRPr lang="de-DE" dirty="0" smtClean="0"/>
          </a:p>
          <a:p>
            <a:pPr marL="109728" indent="0">
              <a:buNone/>
            </a:pPr>
            <a:endParaRPr lang="de-DE" dirty="0" smtClean="0"/>
          </a:p>
          <a:p>
            <a:endParaRPr lang="de-DE" dirty="0"/>
          </a:p>
        </p:txBody>
      </p:sp>
      <p:sp>
        <p:nvSpPr>
          <p:cNvPr id="3" name="Titel 2"/>
          <p:cNvSpPr>
            <a:spLocks noGrp="1"/>
          </p:cNvSpPr>
          <p:nvPr>
            <p:ph type="title"/>
          </p:nvPr>
        </p:nvSpPr>
        <p:spPr/>
        <p:txBody>
          <a:bodyPr/>
          <a:lstStyle/>
          <a:p>
            <a:r>
              <a:rPr lang="de-DE" dirty="0" smtClean="0"/>
              <a:t>5) Zitieren</a:t>
            </a:r>
            <a:endParaRPr lang="de-DE" dirty="0"/>
          </a:p>
        </p:txBody>
      </p:sp>
    </p:spTree>
    <p:extLst>
      <p:ext uri="{BB962C8B-B14F-4D97-AF65-F5344CB8AC3E}">
        <p14:creationId xmlns:p14="http://schemas.microsoft.com/office/powerpoint/2010/main" val="2748588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Bei einer </a:t>
            </a:r>
            <a:r>
              <a:rPr lang="de-DE" dirty="0" smtClean="0"/>
              <a:t>sinngemäßen </a:t>
            </a:r>
            <a:r>
              <a:rPr lang="de-DE" dirty="0"/>
              <a:t>Widergabe von Textmaterial anderer Autoren fallen die An- und Ausführungszeichen weg. </a:t>
            </a:r>
            <a:endParaRPr lang="de-DE" dirty="0" smtClean="0"/>
          </a:p>
          <a:p>
            <a:r>
              <a:rPr lang="de-DE" dirty="0"/>
              <a:t>Quellenbeleg direkt hinter das Zitat in Klammern </a:t>
            </a:r>
            <a:r>
              <a:rPr lang="de-DE" dirty="0" smtClean="0"/>
              <a:t>setzen</a:t>
            </a:r>
          </a:p>
          <a:p>
            <a:r>
              <a:rPr lang="de-DE" dirty="0" smtClean="0"/>
              <a:t>vgl. Autor, Jahr, Seite</a:t>
            </a:r>
          </a:p>
          <a:p>
            <a:r>
              <a:rPr lang="de-DE" dirty="0"/>
              <a:t>Wenn auf ein gesamtes Werk verwiesen wird, reicht die Angabe des Autorennamens und des Erscheinungsjahres. </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351815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b="1" dirty="0" smtClean="0"/>
              <a:t>Beispiele zu Zitaten</a:t>
            </a:r>
          </a:p>
          <a:p>
            <a:pPr marL="109728" indent="0">
              <a:buNone/>
            </a:pPr>
            <a:r>
              <a:rPr lang="de-DE" dirty="0" smtClean="0"/>
              <a:t>1)</a:t>
            </a:r>
            <a:endParaRPr lang="de-DE" dirty="0"/>
          </a:p>
          <a:p>
            <a:pPr marL="252000" indent="0" algn="just" hangingPunct="0">
              <a:spcBef>
                <a:spcPts val="1200"/>
              </a:spcBef>
              <a:spcAft>
                <a:spcPts val="1200"/>
              </a:spcAft>
              <a:buNone/>
            </a:pPr>
            <a:r>
              <a:rPr lang="de-DE" sz="2800" i="1" dirty="0" smtClean="0">
                <a:latin typeface="Arial"/>
                <a:ea typeface="Times New Roman"/>
              </a:rPr>
              <a:t>„</a:t>
            </a:r>
            <a:r>
              <a:rPr lang="de-DE" sz="2800" i="1" dirty="0">
                <a:latin typeface="Arial"/>
                <a:ea typeface="Times New Roman"/>
              </a:rPr>
              <a:t>Mit Hinblick auf die Vermittlung von Sportspielen meint genetisches Lehren die Entwicklung, die Re-Konstruktion eines Spiels aus seinem Ursprung heraus, der Spielidee, in der jeder Lernende das Spiel neu für sich erfindet“ </a:t>
            </a:r>
            <a:r>
              <a:rPr lang="de-DE" sz="2800" dirty="0">
                <a:latin typeface="Arial"/>
                <a:ea typeface="Times New Roman"/>
              </a:rPr>
              <a:t>(Loibl, 2001, S. 21)</a:t>
            </a:r>
            <a:r>
              <a:rPr lang="de-DE" sz="2800" i="1" dirty="0">
                <a:latin typeface="Arial"/>
                <a:ea typeface="Times New Roman"/>
              </a:rPr>
              <a:t> </a:t>
            </a:r>
            <a:endParaRPr lang="de-DE" sz="2800" dirty="0">
              <a:latin typeface="Times New Roman"/>
              <a:ea typeface="Times New Roman"/>
            </a:endParaRPr>
          </a:p>
          <a:p>
            <a:pPr marL="109728" indent="0">
              <a:buNone/>
            </a:pPr>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202930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2) 	Werden </a:t>
            </a:r>
            <a:r>
              <a:rPr lang="de-DE" dirty="0"/>
              <a:t>mehrere Werke eines Autors aus </a:t>
            </a:r>
            <a:r>
              <a:rPr lang="de-DE" dirty="0" smtClean="0"/>
              <a:t>	demselben </a:t>
            </a:r>
            <a:r>
              <a:rPr lang="de-DE" dirty="0"/>
              <a:t>Publikationsjahr angeführt, so </a:t>
            </a:r>
            <a:r>
              <a:rPr lang="de-DE" dirty="0" smtClean="0"/>
              <a:t>	gibt </a:t>
            </a:r>
            <a:r>
              <a:rPr lang="de-DE" dirty="0" smtClean="0"/>
              <a:t>es eine </a:t>
            </a:r>
            <a:r>
              <a:rPr lang="de-DE" dirty="0"/>
              <a:t>ergänzende Kennzeichnung </a:t>
            </a:r>
            <a:r>
              <a:rPr lang="de-DE" dirty="0" smtClean="0"/>
              <a:t>	mit </a:t>
            </a:r>
            <a:r>
              <a:rPr lang="de-DE" dirty="0" smtClean="0"/>
              <a:t>Kleinbuchstaben:</a:t>
            </a:r>
          </a:p>
          <a:p>
            <a:pPr marL="109728" indent="0">
              <a:buNone/>
            </a:pPr>
            <a:endParaRPr lang="de-DE" dirty="0"/>
          </a:p>
        </p:txBody>
      </p:sp>
      <p:sp>
        <p:nvSpPr>
          <p:cNvPr id="3" name="Titel 2"/>
          <p:cNvSpPr>
            <a:spLocks noGrp="1"/>
          </p:cNvSpPr>
          <p:nvPr>
            <p:ph type="title"/>
          </p:nvPr>
        </p:nvSpPr>
        <p:spPr/>
        <p:txBody>
          <a:bodyPr/>
          <a:lstStyle/>
          <a:p>
            <a:r>
              <a:rPr lang="de-DE" dirty="0"/>
              <a:t>5) Zitieren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49" y="3501008"/>
            <a:ext cx="854063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52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624078" indent="-514350">
              <a:buAutoNum type="arabicParenR"/>
            </a:pPr>
            <a:r>
              <a:rPr lang="de-DE" dirty="0" smtClean="0"/>
              <a:t>Wissenschaftliches Arbeiten</a:t>
            </a:r>
          </a:p>
          <a:p>
            <a:pPr marL="624078" indent="-514350">
              <a:buAutoNum type="arabicParenR"/>
            </a:pPr>
            <a:r>
              <a:rPr lang="de-DE" dirty="0" smtClean="0"/>
              <a:t>Woher bekomme ich Literatur?</a:t>
            </a:r>
          </a:p>
          <a:p>
            <a:pPr marL="624078" indent="-514350">
              <a:buAutoNum type="arabicParenR"/>
            </a:pPr>
            <a:r>
              <a:rPr lang="de-DE" dirty="0" smtClean="0"/>
              <a:t>Aufbau und Strukturierung der Arbeit</a:t>
            </a:r>
          </a:p>
          <a:p>
            <a:pPr marL="624078" indent="-514350">
              <a:buAutoNum type="arabicParenR"/>
            </a:pPr>
            <a:r>
              <a:rPr lang="de-DE" dirty="0" smtClean="0"/>
              <a:t>Formale Kriterien</a:t>
            </a:r>
          </a:p>
          <a:p>
            <a:pPr marL="624078" indent="-514350">
              <a:buAutoNum type="arabicParenR"/>
            </a:pPr>
            <a:r>
              <a:rPr lang="de-DE" dirty="0" smtClean="0"/>
              <a:t>Zitieren</a:t>
            </a:r>
          </a:p>
          <a:p>
            <a:pPr marL="624078" indent="-514350">
              <a:buAutoNum type="arabicParenR"/>
            </a:pPr>
            <a:r>
              <a:rPr lang="de-DE" dirty="0" smtClean="0"/>
              <a:t>Literaturverzeichnis</a:t>
            </a:r>
          </a:p>
          <a:p>
            <a:pPr marL="624078" indent="-514350">
              <a:buAutoNum type="arabicParenR"/>
            </a:pPr>
            <a:r>
              <a:rPr lang="de-DE" dirty="0" smtClean="0"/>
              <a:t>Literaturtipps</a:t>
            </a:r>
          </a:p>
          <a:p>
            <a:pPr marL="624078" indent="-514350">
              <a:buAutoNum type="arabicParenR"/>
            </a:pPr>
            <a:endParaRPr lang="de-DE" dirty="0"/>
          </a:p>
        </p:txBody>
      </p:sp>
      <p:sp>
        <p:nvSpPr>
          <p:cNvPr id="3" name="Titel 2"/>
          <p:cNvSpPr>
            <a:spLocks noGrp="1"/>
          </p:cNvSpPr>
          <p:nvPr>
            <p:ph type="title"/>
          </p:nvPr>
        </p:nvSpPr>
        <p:spPr/>
        <p:txBody>
          <a:bodyPr/>
          <a:lstStyle/>
          <a:p>
            <a:r>
              <a:rPr lang="de-DE" dirty="0" smtClean="0"/>
              <a:t>Gliederung</a:t>
            </a:r>
            <a:endParaRPr lang="de-DE" dirty="0"/>
          </a:p>
        </p:txBody>
      </p:sp>
    </p:spTree>
    <p:extLst>
      <p:ext uri="{BB962C8B-B14F-4D97-AF65-F5344CB8AC3E}">
        <p14:creationId xmlns:p14="http://schemas.microsoft.com/office/powerpoint/2010/main" val="3519086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3)	Im </a:t>
            </a:r>
            <a:r>
              <a:rPr lang="de-DE" dirty="0"/>
              <a:t>Text werden bei der Nennung von </a:t>
            </a:r>
            <a:r>
              <a:rPr lang="de-DE" dirty="0" smtClean="0"/>
              <a:t>	Autorengruppen </a:t>
            </a:r>
            <a:r>
              <a:rPr lang="de-DE" dirty="0"/>
              <a:t>die Autorennamen durch </a:t>
            </a:r>
            <a:r>
              <a:rPr lang="de-DE" dirty="0" smtClean="0"/>
              <a:t>	Komma </a:t>
            </a:r>
            <a:r>
              <a:rPr lang="de-DE" dirty="0"/>
              <a:t>voneinander getrennt, wobei der </a:t>
            </a:r>
            <a:r>
              <a:rPr lang="de-DE" dirty="0" smtClean="0"/>
              <a:t>	letzte </a:t>
            </a:r>
            <a:r>
              <a:rPr lang="de-DE" dirty="0"/>
              <a:t>Autor durch „und“ abgesetzt wird. </a:t>
            </a:r>
            <a:r>
              <a:rPr lang="de-DE" dirty="0" smtClean="0"/>
              <a:t>	z.B</a:t>
            </a:r>
            <a:r>
              <a:rPr lang="de-DE" dirty="0"/>
              <a:t>.: </a:t>
            </a:r>
          </a:p>
          <a:p>
            <a:pPr marL="109728" indent="0">
              <a:buNone/>
            </a:pPr>
            <a:endParaRPr lang="de-DE" dirty="0" smtClean="0"/>
          </a:p>
          <a:p>
            <a:pPr marL="109728" indent="0">
              <a:buNone/>
            </a:pPr>
            <a:r>
              <a:rPr lang="de-DE" dirty="0" smtClean="0"/>
              <a:t>Der </a:t>
            </a:r>
            <a:r>
              <a:rPr lang="de-DE" dirty="0"/>
              <a:t>Band von Beckmann, Hildebrandt-</a:t>
            </a:r>
            <a:r>
              <a:rPr lang="de-DE" dirty="0" err="1"/>
              <a:t>Stramann</a:t>
            </a:r>
            <a:r>
              <a:rPr lang="de-DE" dirty="0"/>
              <a:t> und </a:t>
            </a:r>
            <a:r>
              <a:rPr lang="de-DE" dirty="0" err="1"/>
              <a:t>Laging</a:t>
            </a:r>
            <a:r>
              <a:rPr lang="de-DE" dirty="0"/>
              <a:t> (2007) beschreibt …</a:t>
            </a:r>
          </a:p>
          <a:p>
            <a:pPr marL="109728" indent="0">
              <a:buNone/>
            </a:pPr>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07242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4)	An </a:t>
            </a:r>
            <a:r>
              <a:rPr lang="de-DE" dirty="0"/>
              <a:t>Stelle des „und“ tritt bei der </a:t>
            </a:r>
            <a:r>
              <a:rPr lang="de-DE" dirty="0" smtClean="0"/>
              <a:t>	Literaturangabe </a:t>
            </a:r>
            <a:r>
              <a:rPr lang="de-DE" dirty="0"/>
              <a:t>das Zeichen „&amp;“, z.B.: </a:t>
            </a:r>
          </a:p>
          <a:p>
            <a:endParaRPr lang="de-DE" dirty="0"/>
          </a:p>
          <a:p>
            <a:pPr marL="109728" indent="0">
              <a:buNone/>
            </a:pPr>
            <a:r>
              <a:rPr lang="de-DE" dirty="0"/>
              <a:t>…wie es auch in anderen Werken zur Bewegungspädagogik deutlich gemacht wird (vgl. z.B. </a:t>
            </a:r>
            <a:r>
              <a:rPr lang="de-DE" dirty="0" err="1"/>
              <a:t>Bietz</a:t>
            </a:r>
            <a:r>
              <a:rPr lang="de-DE" dirty="0"/>
              <a:t>, </a:t>
            </a:r>
            <a:r>
              <a:rPr lang="de-DE" dirty="0" err="1"/>
              <a:t>Laging</a:t>
            </a:r>
            <a:r>
              <a:rPr lang="de-DE" dirty="0"/>
              <a:t> &amp; Roscher, 2005). </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3644828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5)	Bei </a:t>
            </a:r>
            <a:r>
              <a:rPr lang="de-DE" dirty="0"/>
              <a:t>mehr als zwei Autoren werden </a:t>
            </a:r>
            <a:r>
              <a:rPr lang="de-DE" dirty="0" smtClean="0"/>
              <a:t>	Autorengruppen </a:t>
            </a:r>
            <a:r>
              <a:rPr lang="de-DE" dirty="0"/>
              <a:t>bei der Erstnennung </a:t>
            </a:r>
            <a:r>
              <a:rPr lang="de-DE" dirty="0" smtClean="0"/>
              <a:t>	vollständig </a:t>
            </a:r>
            <a:r>
              <a:rPr lang="de-DE" dirty="0" smtClean="0"/>
              <a:t>genannt </a:t>
            </a:r>
          </a:p>
          <a:p>
            <a:r>
              <a:rPr lang="de-DE" dirty="0" smtClean="0"/>
              <a:t>danach </a:t>
            </a:r>
            <a:r>
              <a:rPr lang="de-DE" dirty="0"/>
              <a:t>nur noch der erstgenannte Autor mit dem Zusatz „et al.“ </a:t>
            </a:r>
          </a:p>
          <a:p>
            <a:endParaRPr lang="de-DE" dirty="0"/>
          </a:p>
          <a:p>
            <a:pPr marL="109728" indent="0">
              <a:buNone/>
            </a:pPr>
            <a:r>
              <a:rPr lang="de-DE" dirty="0"/>
              <a:t>1. </a:t>
            </a:r>
            <a:r>
              <a:rPr lang="de-DE" dirty="0" err="1"/>
              <a:t>Bietz</a:t>
            </a:r>
            <a:r>
              <a:rPr lang="de-DE" dirty="0"/>
              <a:t>, </a:t>
            </a:r>
            <a:r>
              <a:rPr lang="de-DE" dirty="0" err="1"/>
              <a:t>Laging</a:t>
            </a:r>
            <a:r>
              <a:rPr lang="de-DE" dirty="0"/>
              <a:t> &amp; Roscher, 2005</a:t>
            </a:r>
          </a:p>
          <a:p>
            <a:endParaRPr lang="de-DE" dirty="0"/>
          </a:p>
          <a:p>
            <a:pPr marL="109728" indent="0">
              <a:buNone/>
            </a:pPr>
            <a:r>
              <a:rPr lang="de-DE" dirty="0"/>
              <a:t>2. </a:t>
            </a:r>
            <a:r>
              <a:rPr lang="de-DE" dirty="0" err="1"/>
              <a:t>Bietz</a:t>
            </a:r>
            <a:r>
              <a:rPr lang="de-DE" dirty="0"/>
              <a:t> et al. </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36482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109728" indent="0" algn="just">
              <a:lnSpc>
                <a:spcPct val="150000"/>
              </a:lnSpc>
              <a:buNone/>
            </a:pPr>
            <a:r>
              <a:rPr lang="de-DE" sz="2800" dirty="0" smtClean="0">
                <a:solidFill>
                  <a:srgbClr val="000000"/>
                </a:solidFill>
                <a:latin typeface="Arial"/>
                <a:ea typeface="Times New Roman"/>
                <a:cs typeface="Times New Roman"/>
              </a:rPr>
              <a:t>6)	Bezieht </a:t>
            </a:r>
            <a:r>
              <a:rPr lang="de-DE" sz="2800" dirty="0" smtClean="0">
                <a:solidFill>
                  <a:srgbClr val="000000"/>
                </a:solidFill>
                <a:latin typeface="Arial"/>
                <a:ea typeface="Times New Roman"/>
                <a:cs typeface="Times New Roman"/>
              </a:rPr>
              <a:t>sich das sinngemäße Zitat auf eine </a:t>
            </a:r>
            <a:r>
              <a:rPr lang="de-DE" sz="2800" dirty="0" smtClean="0">
                <a:solidFill>
                  <a:srgbClr val="000000"/>
                </a:solidFill>
                <a:latin typeface="Arial"/>
                <a:ea typeface="Times New Roman"/>
                <a:cs typeface="Times New Roman"/>
              </a:rPr>
              <a:t>	Autorengruppe</a:t>
            </a:r>
            <a:r>
              <a:rPr lang="de-DE" sz="2800" dirty="0" smtClean="0">
                <a:solidFill>
                  <a:srgbClr val="000000"/>
                </a:solidFill>
                <a:latin typeface="Arial"/>
                <a:ea typeface="Times New Roman"/>
                <a:cs typeface="Times New Roman"/>
              </a:rPr>
              <a:t>, so werden die einzelnen </a:t>
            </a:r>
            <a:r>
              <a:rPr lang="de-DE" sz="2800" dirty="0" smtClean="0">
                <a:solidFill>
                  <a:srgbClr val="000000"/>
                </a:solidFill>
                <a:latin typeface="Arial"/>
                <a:ea typeface="Times New Roman"/>
                <a:cs typeface="Times New Roman"/>
              </a:rPr>
              <a:t>	Autoren </a:t>
            </a:r>
            <a:r>
              <a:rPr lang="de-DE" sz="2800" dirty="0" smtClean="0">
                <a:solidFill>
                  <a:srgbClr val="000000"/>
                </a:solidFill>
                <a:latin typeface="Arial"/>
                <a:ea typeface="Times New Roman"/>
                <a:cs typeface="Times New Roman"/>
              </a:rPr>
              <a:t>durch Semikolons voneinander </a:t>
            </a:r>
            <a:r>
              <a:rPr lang="de-DE" sz="2800" dirty="0" smtClean="0">
                <a:solidFill>
                  <a:srgbClr val="000000"/>
                </a:solidFill>
                <a:latin typeface="Arial"/>
                <a:ea typeface="Times New Roman"/>
                <a:cs typeface="Times New Roman"/>
              </a:rPr>
              <a:t>	getrennt</a:t>
            </a:r>
            <a:r>
              <a:rPr lang="de-DE" sz="2800" dirty="0" smtClean="0">
                <a:solidFill>
                  <a:srgbClr val="000000"/>
                </a:solidFill>
                <a:latin typeface="Arial"/>
                <a:ea typeface="Times New Roman"/>
                <a:cs typeface="Times New Roman"/>
              </a:rPr>
              <a:t>, wobei der letzte Autor durch „&amp;“ </a:t>
            </a:r>
            <a:r>
              <a:rPr lang="de-DE" sz="2800" dirty="0" smtClean="0">
                <a:solidFill>
                  <a:srgbClr val="000000"/>
                </a:solidFill>
                <a:latin typeface="Arial"/>
                <a:ea typeface="Times New Roman"/>
                <a:cs typeface="Times New Roman"/>
              </a:rPr>
              <a:t>	abgesetzt </a:t>
            </a:r>
            <a:r>
              <a:rPr lang="de-DE" sz="2800" dirty="0" smtClean="0">
                <a:solidFill>
                  <a:srgbClr val="000000"/>
                </a:solidFill>
                <a:latin typeface="Arial"/>
                <a:ea typeface="Times New Roman"/>
                <a:cs typeface="Times New Roman"/>
              </a:rPr>
              <a:t>wird, z.B. </a:t>
            </a:r>
            <a:endParaRPr lang="de-DE" sz="3200" dirty="0" smtClean="0">
              <a:latin typeface="DBHFHA+Arial,Bold"/>
              <a:ea typeface="Times New Roman"/>
              <a:cs typeface="Times New Roman"/>
            </a:endParaRPr>
          </a:p>
          <a:p>
            <a:pPr marL="109728" indent="0" algn="just">
              <a:lnSpc>
                <a:spcPct val="150000"/>
              </a:lnSpc>
              <a:buNone/>
            </a:pPr>
            <a:endParaRPr lang="de-DE" sz="3200" dirty="0" smtClean="0">
              <a:latin typeface="DBHFHA+Arial,Bold"/>
              <a:ea typeface="Times New Roman"/>
              <a:cs typeface="Times New Roman"/>
            </a:endParaRPr>
          </a:p>
          <a:p>
            <a:pPr marL="109728" indent="0" algn="just">
              <a:lnSpc>
                <a:spcPct val="150000"/>
              </a:lnSpc>
              <a:buNone/>
            </a:pPr>
            <a:r>
              <a:rPr lang="de-DE" sz="2800" dirty="0" smtClean="0">
                <a:latin typeface="Arial"/>
                <a:ea typeface="Times New Roman"/>
                <a:cs typeface="Times New Roman"/>
              </a:rPr>
              <a:t>Weitere Standardwerke zur Statistik (</a:t>
            </a:r>
            <a:r>
              <a:rPr lang="de-DE" sz="2800" dirty="0" err="1" smtClean="0">
                <a:latin typeface="Arial"/>
                <a:ea typeface="Times New Roman"/>
                <a:cs typeface="Times New Roman"/>
              </a:rPr>
              <a:t>Willimczik</a:t>
            </a:r>
            <a:r>
              <a:rPr lang="de-DE" sz="2800" dirty="0" smtClean="0">
                <a:latin typeface="Arial"/>
                <a:ea typeface="Times New Roman"/>
                <a:cs typeface="Times New Roman"/>
              </a:rPr>
              <a:t>, 1999; Bös, Hansel &amp; Schott, 2000)...</a:t>
            </a:r>
            <a:endParaRPr lang="de-DE" sz="3200" dirty="0" smtClean="0">
              <a:latin typeface="DBHFHA+Arial,Bold"/>
              <a:ea typeface="Times New Roman"/>
              <a:cs typeface="Times New Roman"/>
            </a:endParaRP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73853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7)	Klassische </a:t>
            </a:r>
            <a:r>
              <a:rPr lang="de-DE" dirty="0"/>
              <a:t>Werke werden sowohl mit dem </a:t>
            </a:r>
            <a:r>
              <a:rPr lang="de-DE" dirty="0" smtClean="0"/>
              <a:t>	Jahr </a:t>
            </a:r>
            <a:r>
              <a:rPr lang="de-DE" dirty="0"/>
              <a:t>der Originalausgabe als auch mit dem </a:t>
            </a:r>
            <a:r>
              <a:rPr lang="de-DE" dirty="0" smtClean="0"/>
              <a:t>	Jahr </a:t>
            </a:r>
            <a:r>
              <a:rPr lang="de-DE" dirty="0"/>
              <a:t>der verwendeten Publikation zitiert, </a:t>
            </a:r>
            <a:r>
              <a:rPr lang="de-DE" dirty="0" smtClean="0"/>
              <a:t>	z.B</a:t>
            </a:r>
            <a:r>
              <a:rPr lang="de-DE" dirty="0"/>
              <a:t>.: </a:t>
            </a:r>
          </a:p>
          <a:p>
            <a:endParaRPr lang="de-DE" dirty="0"/>
          </a:p>
          <a:p>
            <a:pPr marL="109728" indent="0">
              <a:buNone/>
            </a:pPr>
            <a:r>
              <a:rPr lang="de-DE" dirty="0"/>
              <a:t>… wie bereits Laplace in seinem Essay ausführte (1814/1951). </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38249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Wird ein wörtliches Zitat aus ,,zweiter Hand" übernommen, wenn z.B. die Originalliteratur nicht beschaffbar ist, wird dies durch den Zusatz ,,zitiert nach“ gekennzeichnet. </a:t>
            </a:r>
            <a:endParaRPr lang="de-DE" dirty="0" smtClean="0"/>
          </a:p>
          <a:p>
            <a:r>
              <a:rPr lang="de-DE" dirty="0" smtClean="0"/>
              <a:t>Mit Sekundärzitaten </a:t>
            </a:r>
            <a:r>
              <a:rPr lang="de-DE" dirty="0"/>
              <a:t>sollte sparsam umgegangen werden.  </a:t>
            </a:r>
            <a:endParaRPr lang="de-DE" dirty="0" smtClean="0"/>
          </a:p>
          <a:p>
            <a:r>
              <a:rPr lang="de-DE" dirty="0" smtClean="0"/>
              <a:t>Im </a:t>
            </a:r>
            <a:r>
              <a:rPr lang="de-DE" dirty="0"/>
              <a:t>folgenden Beispiel stammt die Aussage von Franke.  	 	</a:t>
            </a:r>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473127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8)</a:t>
            </a:r>
          </a:p>
          <a:p>
            <a:pPr marL="109728" indent="0">
              <a:buNone/>
            </a:pPr>
            <a:r>
              <a:rPr lang="de-DE" dirty="0" smtClean="0"/>
              <a:t>„</a:t>
            </a:r>
            <a:r>
              <a:rPr lang="de-DE" dirty="0"/>
              <a:t>Der Augenblick des Gelingens ist nicht einfach etwas, was mit (dem) Körper des Athleten passiert, hier gewinnt er ein Verhältnis zu seinem Leib indem sich der ganze Sinn seines Tuns realisiert“ (Franke, 2005, S. 185, zitiert nach Seel, 2008, S. 204).</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3673946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Zitate im Zitat sind analog durch ‚einfache Anführungszeichen’ zu kennzeichnen. </a:t>
            </a:r>
            <a:endParaRPr lang="de-DE" dirty="0" smtClean="0"/>
          </a:p>
          <a:p>
            <a:r>
              <a:rPr lang="de-DE" dirty="0" smtClean="0"/>
              <a:t>Die Fundstelle </a:t>
            </a:r>
            <a:r>
              <a:rPr lang="de-DE" dirty="0"/>
              <a:t>ist durch Angabe des Autors, des Erscheinungsjahres und der Seitenzahl („S. </a:t>
            </a:r>
            <a:r>
              <a:rPr lang="de-DE" dirty="0" smtClean="0"/>
              <a:t>XX</a:t>
            </a:r>
            <a:r>
              <a:rPr lang="de-DE" dirty="0"/>
              <a:t>“) der Quelle zu präzisieren. </a:t>
            </a:r>
            <a:endParaRPr lang="de-DE" dirty="0" smtClean="0"/>
          </a:p>
          <a:p>
            <a:r>
              <a:rPr lang="de-DE" dirty="0" smtClean="0"/>
              <a:t>Beispiel:</a:t>
            </a:r>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1273221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dirty="0" smtClean="0"/>
              <a:t>9)</a:t>
            </a:r>
          </a:p>
          <a:p>
            <a:pPr marL="109728" indent="0">
              <a:buNone/>
            </a:pPr>
            <a:r>
              <a:rPr lang="de-DE" dirty="0" smtClean="0"/>
              <a:t>„</a:t>
            </a:r>
            <a:r>
              <a:rPr lang="de-DE" dirty="0"/>
              <a:t>Das Wesentliche daran ist ‚die Orientierung an der Subjektivität von Erfahrung und </a:t>
            </a:r>
            <a:r>
              <a:rPr lang="de-DE" dirty="0" err="1"/>
              <a:t>Indi-vidualität</a:t>
            </a:r>
            <a:r>
              <a:rPr lang="de-DE" dirty="0"/>
              <a:t> von Entwicklung‘ (Lange &amp; </a:t>
            </a:r>
            <a:r>
              <a:rPr lang="de-DE" dirty="0" err="1"/>
              <a:t>Volck</a:t>
            </a:r>
            <a:r>
              <a:rPr lang="de-DE" dirty="0"/>
              <a:t>, 1999, S. 24). Damit ist eine Orientierung der Inhalte und Themen an den objektiv vorhandenen Formen der Auseinandersetzung  mit dem Element Wasser, wie sie z.B. durch die vier Schwimmtechniken vorgegeben sind, nicht möglich“ (Hildebrandt-</a:t>
            </a:r>
            <a:r>
              <a:rPr lang="de-DE" dirty="0" err="1"/>
              <a:t>Stramann</a:t>
            </a:r>
            <a:r>
              <a:rPr lang="de-DE" dirty="0"/>
              <a:t>, 2009a, S. 285)</a:t>
            </a:r>
          </a:p>
          <a:p>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2302802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Sparsam mit Internetquellen!!</a:t>
            </a:r>
          </a:p>
          <a:p>
            <a:endParaRPr lang="de-DE" dirty="0"/>
          </a:p>
          <a:p>
            <a:r>
              <a:rPr lang="de-DE" dirty="0" smtClean="0"/>
              <a:t>Internetquellen werden im Text wie Bücher behandelt</a:t>
            </a:r>
          </a:p>
          <a:p>
            <a:r>
              <a:rPr lang="de-DE" dirty="0" smtClean="0"/>
              <a:t>Autorenname und Erscheinungsjahr angeben</a:t>
            </a:r>
          </a:p>
          <a:p>
            <a:pPr marL="109728" indent="0">
              <a:buNone/>
            </a:pPr>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240219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Beim wissenschaftlichen Arbeiten handelt es sich um ein zweckgerichtetes, planmäßiges </a:t>
            </a:r>
            <a:r>
              <a:rPr lang="de-DE" dirty="0" smtClean="0"/>
              <a:t>Bemühen um systematische, widerspruchsfreie und reflektierte Erkenntnisgewinnung</a:t>
            </a:r>
          </a:p>
          <a:p>
            <a:pPr marL="109728" indent="0">
              <a:buNone/>
            </a:pPr>
            <a:endParaRPr lang="de-DE" dirty="0"/>
          </a:p>
        </p:txBody>
      </p:sp>
      <p:sp>
        <p:nvSpPr>
          <p:cNvPr id="3" name="Titel 2"/>
          <p:cNvSpPr>
            <a:spLocks noGrp="1"/>
          </p:cNvSpPr>
          <p:nvPr>
            <p:ph type="title"/>
          </p:nvPr>
        </p:nvSpPr>
        <p:spPr/>
        <p:txBody>
          <a:bodyPr>
            <a:normAutofit/>
          </a:bodyPr>
          <a:lstStyle/>
          <a:p>
            <a:r>
              <a:rPr lang="de-DE" dirty="0" smtClean="0"/>
              <a:t>1) Wissenschaftliches Arbeiten</a:t>
            </a:r>
            <a:endParaRPr lang="de-DE" dirty="0"/>
          </a:p>
        </p:txBody>
      </p:sp>
    </p:spTree>
    <p:extLst>
      <p:ext uri="{BB962C8B-B14F-4D97-AF65-F5344CB8AC3E}">
        <p14:creationId xmlns:p14="http://schemas.microsoft.com/office/powerpoint/2010/main" val="3099559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Bilduntertitel</a:t>
            </a:r>
          </a:p>
          <a:p>
            <a:endParaRPr lang="de-DE" dirty="0"/>
          </a:p>
          <a:p>
            <a:endParaRPr lang="de-DE" dirty="0" smtClean="0"/>
          </a:p>
          <a:p>
            <a:endParaRPr lang="de-DE" dirty="0"/>
          </a:p>
          <a:p>
            <a:endParaRPr lang="de-DE" dirty="0" smtClean="0"/>
          </a:p>
          <a:p>
            <a:endParaRPr lang="de-DE" dirty="0"/>
          </a:p>
          <a:p>
            <a:pPr marL="109728" indent="0">
              <a:buNone/>
            </a:pPr>
            <a:endParaRPr lang="de-DE" dirty="0"/>
          </a:p>
          <a:p>
            <a:pPr marL="109728" indent="0">
              <a:buNone/>
            </a:pPr>
            <a:r>
              <a:rPr lang="de-DE" sz="1900" dirty="0" smtClean="0"/>
              <a:t>Abb</a:t>
            </a:r>
            <a:r>
              <a:rPr lang="de-DE" sz="1900" dirty="0"/>
              <a:t>. </a:t>
            </a:r>
            <a:r>
              <a:rPr lang="de-DE" sz="1900" dirty="0" smtClean="0"/>
              <a:t>1: </a:t>
            </a:r>
            <a:r>
              <a:rPr lang="de-DE" sz="1900" dirty="0"/>
              <a:t>Facetten der körperlichen und sportlichen Aktivität nach </a:t>
            </a:r>
            <a:r>
              <a:rPr lang="de-DE" sz="1900" dirty="0" err="1"/>
              <a:t>Woll</a:t>
            </a:r>
            <a:r>
              <a:rPr lang="de-DE" sz="1900" dirty="0"/>
              <a:t> et al., 1998, S. 86.</a:t>
            </a:r>
            <a:endParaRPr lang="de-DE" sz="1900" dirty="0" smtClean="0"/>
          </a:p>
          <a:p>
            <a:endParaRPr lang="de-DE" dirty="0"/>
          </a:p>
        </p:txBody>
      </p:sp>
      <p:sp>
        <p:nvSpPr>
          <p:cNvPr id="3" name="Titel 2"/>
          <p:cNvSpPr>
            <a:spLocks noGrp="1"/>
          </p:cNvSpPr>
          <p:nvPr>
            <p:ph type="title"/>
          </p:nvPr>
        </p:nvSpPr>
        <p:spPr/>
        <p:txBody>
          <a:bodyPr/>
          <a:lstStyle/>
          <a:p>
            <a:r>
              <a:rPr lang="de-DE" dirty="0"/>
              <a:t>5) Zitieren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484784"/>
            <a:ext cx="249831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31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Tabellenuntertitel</a:t>
            </a:r>
          </a:p>
          <a:p>
            <a:endParaRPr lang="de-DE" dirty="0"/>
          </a:p>
          <a:p>
            <a:endParaRPr lang="de-DE" dirty="0" smtClean="0"/>
          </a:p>
          <a:p>
            <a:endParaRPr lang="de-DE" dirty="0"/>
          </a:p>
          <a:p>
            <a:endParaRPr lang="de-DE" dirty="0" smtClean="0"/>
          </a:p>
          <a:p>
            <a:endParaRPr lang="de-DE" dirty="0"/>
          </a:p>
          <a:p>
            <a:r>
              <a:rPr lang="de-DE" dirty="0" smtClean="0"/>
              <a:t> </a:t>
            </a:r>
            <a:r>
              <a:rPr lang="de-DE" sz="2400" dirty="0" smtClean="0"/>
              <a:t>Tab. 1: Motorische Fähigkeiten und Fertigkeiten</a:t>
            </a:r>
          </a:p>
          <a:p>
            <a:endParaRPr lang="de-DE" dirty="0"/>
          </a:p>
        </p:txBody>
      </p:sp>
      <p:sp>
        <p:nvSpPr>
          <p:cNvPr id="3" name="Titel 2"/>
          <p:cNvSpPr>
            <a:spLocks noGrp="1"/>
          </p:cNvSpPr>
          <p:nvPr>
            <p:ph type="title"/>
          </p:nvPr>
        </p:nvSpPr>
        <p:spPr/>
        <p:txBody>
          <a:bodyPr/>
          <a:lstStyle/>
          <a:p>
            <a:r>
              <a:rPr lang="de-DE" dirty="0"/>
              <a:t>5) Zitieren</a:t>
            </a:r>
          </a:p>
        </p:txBody>
      </p:sp>
      <p:graphicFrame>
        <p:nvGraphicFramePr>
          <p:cNvPr id="4" name="Tabelle 3"/>
          <p:cNvGraphicFramePr>
            <a:graphicFrameLocks noGrp="1"/>
          </p:cNvGraphicFramePr>
          <p:nvPr>
            <p:extLst>
              <p:ext uri="{D42A27DB-BD31-4B8C-83A1-F6EECF244321}">
                <p14:modId xmlns:p14="http://schemas.microsoft.com/office/powerpoint/2010/main" val="1862730322"/>
              </p:ext>
            </p:extLst>
          </p:nvPr>
        </p:nvGraphicFramePr>
        <p:xfrm>
          <a:off x="1331640" y="2276872"/>
          <a:ext cx="6144344" cy="1838425"/>
        </p:xfrm>
        <a:graphic>
          <a:graphicData uri="http://schemas.openxmlformats.org/drawingml/2006/table">
            <a:tbl>
              <a:tblPr firstRow="1" bandRow="1">
                <a:tableStyleId>{5C22544A-7EE6-4342-B048-85BDC9FD1C3A}</a:tableStyleId>
              </a:tblPr>
              <a:tblGrid>
                <a:gridCol w="3072172"/>
                <a:gridCol w="3072172"/>
              </a:tblGrid>
              <a:tr h="367685">
                <a:tc>
                  <a:txBody>
                    <a:bodyPr/>
                    <a:lstStyle/>
                    <a:p>
                      <a:r>
                        <a:rPr lang="de-DE" dirty="0" smtClean="0"/>
                        <a:t>Motorische Fähigkeiten</a:t>
                      </a:r>
                      <a:endParaRPr lang="de-DE" dirty="0"/>
                    </a:p>
                  </a:txBody>
                  <a:tcPr/>
                </a:tc>
                <a:tc>
                  <a:txBody>
                    <a:bodyPr/>
                    <a:lstStyle/>
                    <a:p>
                      <a:r>
                        <a:rPr lang="de-DE" dirty="0" smtClean="0"/>
                        <a:t>Motorische Fertigkeiten</a:t>
                      </a:r>
                      <a:endParaRPr lang="de-DE" dirty="0"/>
                    </a:p>
                  </a:txBody>
                  <a:tcPr/>
                </a:tc>
              </a:tr>
              <a:tr h="367685">
                <a:tc>
                  <a:txBody>
                    <a:bodyPr/>
                    <a:lstStyle/>
                    <a:p>
                      <a:r>
                        <a:rPr lang="de-DE" dirty="0" smtClean="0"/>
                        <a:t>Maximalkraft</a:t>
                      </a:r>
                      <a:endParaRPr lang="de-DE" dirty="0"/>
                    </a:p>
                  </a:txBody>
                  <a:tcPr/>
                </a:tc>
                <a:tc>
                  <a:txBody>
                    <a:bodyPr/>
                    <a:lstStyle/>
                    <a:p>
                      <a:r>
                        <a:rPr lang="de-DE" dirty="0" smtClean="0"/>
                        <a:t>Laufen</a:t>
                      </a:r>
                      <a:endParaRPr lang="de-DE" dirty="0"/>
                    </a:p>
                  </a:txBody>
                  <a:tcPr/>
                </a:tc>
              </a:tr>
              <a:tr h="367685">
                <a:tc>
                  <a:txBody>
                    <a:bodyPr/>
                    <a:lstStyle/>
                    <a:p>
                      <a:r>
                        <a:rPr lang="de-DE" dirty="0" smtClean="0"/>
                        <a:t>Aerobe Ausdauer</a:t>
                      </a:r>
                      <a:endParaRPr lang="de-DE" dirty="0"/>
                    </a:p>
                  </a:txBody>
                  <a:tcPr/>
                </a:tc>
                <a:tc>
                  <a:txBody>
                    <a:bodyPr/>
                    <a:lstStyle/>
                    <a:p>
                      <a:r>
                        <a:rPr lang="de-DE" dirty="0" smtClean="0"/>
                        <a:t>Springen</a:t>
                      </a:r>
                      <a:endParaRPr lang="de-DE" dirty="0"/>
                    </a:p>
                  </a:txBody>
                  <a:tcPr/>
                </a:tc>
              </a:tr>
              <a:tr h="367685">
                <a:tc>
                  <a:txBody>
                    <a:bodyPr/>
                    <a:lstStyle/>
                    <a:p>
                      <a:r>
                        <a:rPr lang="de-DE" dirty="0" smtClean="0"/>
                        <a:t>Anaerobe Ausdauer</a:t>
                      </a:r>
                      <a:endParaRPr lang="de-DE" dirty="0"/>
                    </a:p>
                  </a:txBody>
                  <a:tcPr/>
                </a:tc>
                <a:tc>
                  <a:txBody>
                    <a:bodyPr/>
                    <a:lstStyle/>
                    <a:p>
                      <a:r>
                        <a:rPr lang="de-DE" dirty="0" smtClean="0"/>
                        <a:t>Werfen</a:t>
                      </a:r>
                      <a:endParaRPr lang="de-DE" dirty="0"/>
                    </a:p>
                  </a:txBody>
                  <a:tcPr/>
                </a:tc>
              </a:tr>
              <a:tr h="367685">
                <a:tc>
                  <a:txBody>
                    <a:bodyPr/>
                    <a:lstStyle/>
                    <a:p>
                      <a:r>
                        <a:rPr lang="de-DE" dirty="0" smtClean="0"/>
                        <a:t>Schnellkraft</a:t>
                      </a:r>
                      <a:endParaRPr lang="de-DE" dirty="0"/>
                    </a:p>
                  </a:txBody>
                  <a:tcPr/>
                </a:tc>
                <a:tc>
                  <a:txBody>
                    <a:bodyPr/>
                    <a:lstStyle/>
                    <a:p>
                      <a:r>
                        <a:rPr lang="de-DE" dirty="0" smtClean="0"/>
                        <a:t>Balancieren</a:t>
                      </a:r>
                      <a:endParaRPr lang="de-DE" dirty="0"/>
                    </a:p>
                  </a:txBody>
                  <a:tcPr/>
                </a:tc>
              </a:tr>
            </a:tbl>
          </a:graphicData>
        </a:graphic>
      </p:graphicFrame>
    </p:spTree>
    <p:extLst>
      <p:ext uri="{BB962C8B-B14F-4D97-AF65-F5344CB8AC3E}">
        <p14:creationId xmlns:p14="http://schemas.microsoft.com/office/powerpoint/2010/main" val="2808595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i="1" u="sng" dirty="0" smtClean="0"/>
              <a:t>Fußnoten</a:t>
            </a:r>
          </a:p>
          <a:p>
            <a:r>
              <a:rPr lang="de-DE" dirty="0" smtClean="0"/>
              <a:t>Werden zu Erklärungen genutzt</a:t>
            </a:r>
          </a:p>
          <a:p>
            <a:endParaRPr lang="de-DE" dirty="0"/>
          </a:p>
          <a:p>
            <a:pPr marL="109728" indent="0">
              <a:buNone/>
            </a:pPr>
            <a:r>
              <a:rPr lang="de-DE" u="sng" dirty="0" smtClean="0"/>
              <a:t>Beispiel:</a:t>
            </a:r>
          </a:p>
          <a:p>
            <a:pPr marL="109728" indent="0">
              <a:buNone/>
            </a:pPr>
            <a:r>
              <a:rPr lang="de-DE" dirty="0"/>
              <a:t>Im weiteren Verlauf der Arbeit sind zugunsten des Leseflusses alle personenbezogenen Begriffe in der männlichen Form geschrieben, gelten aber dennoch für beiderlei Geschlechter.</a:t>
            </a:r>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4098400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Übung!!</a:t>
            </a:r>
            <a:endParaRPr lang="de-DE" dirty="0"/>
          </a:p>
        </p:txBody>
      </p:sp>
      <p:sp>
        <p:nvSpPr>
          <p:cNvPr id="3" name="Titel 2"/>
          <p:cNvSpPr>
            <a:spLocks noGrp="1"/>
          </p:cNvSpPr>
          <p:nvPr>
            <p:ph type="title"/>
          </p:nvPr>
        </p:nvSpPr>
        <p:spPr/>
        <p:txBody>
          <a:bodyPr/>
          <a:lstStyle/>
          <a:p>
            <a:r>
              <a:rPr lang="de-DE" dirty="0"/>
              <a:t>5) Zitieren</a:t>
            </a:r>
          </a:p>
        </p:txBody>
      </p:sp>
    </p:spTree>
    <p:extLst>
      <p:ext uri="{BB962C8B-B14F-4D97-AF65-F5344CB8AC3E}">
        <p14:creationId xmlns:p14="http://schemas.microsoft.com/office/powerpoint/2010/main" val="366836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Steht am Ende einer Ausarbeitung</a:t>
            </a:r>
          </a:p>
          <a:p>
            <a:r>
              <a:rPr lang="de-DE" dirty="0" smtClean="0"/>
              <a:t>Vollständige Angabe der im Text erwähnten Autoren</a:t>
            </a:r>
          </a:p>
          <a:p>
            <a:r>
              <a:rPr lang="de-DE" dirty="0" smtClean="0"/>
              <a:t>Alphabetische Anordnung</a:t>
            </a:r>
          </a:p>
          <a:p>
            <a:r>
              <a:rPr lang="de-DE" dirty="0" err="1" smtClean="0"/>
              <a:t>DeBase</a:t>
            </a:r>
            <a:r>
              <a:rPr lang="de-DE" dirty="0" smtClean="0"/>
              <a:t> vor </a:t>
            </a:r>
            <a:r>
              <a:rPr lang="de-DE" dirty="0" err="1" smtClean="0"/>
              <a:t>DeVries</a:t>
            </a:r>
            <a:endParaRPr lang="de-DE" dirty="0" smtClean="0"/>
          </a:p>
          <a:p>
            <a:r>
              <a:rPr lang="de-DE" dirty="0" smtClean="0"/>
              <a:t>Helmholtz vor Helmholtz, H.L.</a:t>
            </a:r>
          </a:p>
          <a:p>
            <a:r>
              <a:rPr lang="de-DE" dirty="0" smtClean="0"/>
              <a:t>Ü= </a:t>
            </a:r>
            <a:r>
              <a:rPr lang="de-DE" dirty="0" err="1" smtClean="0"/>
              <a:t>Ue</a:t>
            </a:r>
            <a:r>
              <a:rPr lang="de-DE" dirty="0" smtClean="0"/>
              <a:t>, Ä= </a:t>
            </a:r>
            <a:r>
              <a:rPr lang="de-DE" dirty="0" err="1" smtClean="0"/>
              <a:t>Ae</a:t>
            </a:r>
            <a:endParaRPr lang="de-DE" dirty="0" smtClean="0"/>
          </a:p>
          <a:p>
            <a:r>
              <a:rPr lang="de-DE" dirty="0" smtClean="0"/>
              <a:t>Mehrere Werke von einem Autor werden nach dem Erscheinungsjahr geordnet</a:t>
            </a:r>
          </a:p>
        </p:txBody>
      </p:sp>
      <p:sp>
        <p:nvSpPr>
          <p:cNvPr id="3" name="Titel 2"/>
          <p:cNvSpPr>
            <a:spLocks noGrp="1"/>
          </p:cNvSpPr>
          <p:nvPr>
            <p:ph type="title"/>
          </p:nvPr>
        </p:nvSpPr>
        <p:spPr/>
        <p:txBody>
          <a:bodyPr/>
          <a:lstStyle/>
          <a:p>
            <a:r>
              <a:rPr lang="de-DE" dirty="0" smtClean="0"/>
              <a:t>6) Literaturverzeichnis</a:t>
            </a:r>
            <a:endParaRPr lang="de-DE" dirty="0"/>
          </a:p>
        </p:txBody>
      </p:sp>
    </p:spTree>
    <p:extLst>
      <p:ext uri="{BB962C8B-B14F-4D97-AF65-F5344CB8AC3E}">
        <p14:creationId xmlns:p14="http://schemas.microsoft.com/office/powerpoint/2010/main" val="74039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lvl="0" indent="0">
              <a:buClr>
                <a:srgbClr val="2DA2BF"/>
              </a:buClr>
              <a:buNone/>
            </a:pPr>
            <a:r>
              <a:rPr lang="de-DE" u="sng" dirty="0" smtClean="0">
                <a:solidFill>
                  <a:prstClr val="black"/>
                </a:solidFill>
              </a:rPr>
              <a:t>Beispiele</a:t>
            </a:r>
          </a:p>
          <a:p>
            <a:pPr marL="109728" lvl="0" indent="0">
              <a:buClr>
                <a:srgbClr val="2DA2BF"/>
              </a:buClr>
              <a:buNone/>
            </a:pPr>
            <a:r>
              <a:rPr lang="de-DE" dirty="0" smtClean="0">
                <a:solidFill>
                  <a:prstClr val="black"/>
                </a:solidFill>
              </a:rPr>
              <a:t>1)</a:t>
            </a:r>
            <a:endParaRPr lang="de-DE" dirty="0">
              <a:solidFill>
                <a:prstClr val="black"/>
              </a:solidFill>
            </a:endParaRPr>
          </a:p>
          <a:p>
            <a:pPr lvl="0">
              <a:buClr>
                <a:srgbClr val="2DA2BF"/>
              </a:buClr>
            </a:pPr>
            <a:r>
              <a:rPr lang="de-DE" dirty="0">
                <a:solidFill>
                  <a:prstClr val="black"/>
                </a:solidFill>
              </a:rPr>
              <a:t>Hildebrandt-</a:t>
            </a:r>
            <a:r>
              <a:rPr lang="de-DE" dirty="0" err="1">
                <a:solidFill>
                  <a:prstClr val="black"/>
                </a:solidFill>
              </a:rPr>
              <a:t>Stramann</a:t>
            </a:r>
            <a:r>
              <a:rPr lang="de-DE" dirty="0">
                <a:solidFill>
                  <a:prstClr val="black"/>
                </a:solidFill>
              </a:rPr>
              <a:t>, R. (1990). </a:t>
            </a:r>
          </a:p>
          <a:p>
            <a:pPr lvl="0">
              <a:buClr>
                <a:srgbClr val="2DA2BF"/>
              </a:buClr>
            </a:pPr>
            <a:r>
              <a:rPr lang="de-DE" dirty="0">
                <a:solidFill>
                  <a:prstClr val="black"/>
                </a:solidFill>
              </a:rPr>
              <a:t>Hildebrandt-</a:t>
            </a:r>
            <a:r>
              <a:rPr lang="de-DE" dirty="0" err="1">
                <a:solidFill>
                  <a:prstClr val="black"/>
                </a:solidFill>
              </a:rPr>
              <a:t>Stramann</a:t>
            </a:r>
            <a:r>
              <a:rPr lang="de-DE" dirty="0">
                <a:solidFill>
                  <a:prstClr val="black"/>
                </a:solidFill>
              </a:rPr>
              <a:t>, R. (2003). </a:t>
            </a:r>
          </a:p>
          <a:p>
            <a:pPr lvl="0">
              <a:buClr>
                <a:srgbClr val="2DA2BF"/>
              </a:buClr>
            </a:pPr>
            <a:endParaRPr lang="de-DE" dirty="0">
              <a:solidFill>
                <a:prstClr val="black"/>
              </a:solidFill>
            </a:endParaRPr>
          </a:p>
          <a:p>
            <a:pPr lvl="0">
              <a:buClr>
                <a:srgbClr val="2DA2BF"/>
              </a:buClr>
            </a:pPr>
            <a:r>
              <a:rPr lang="de-DE" dirty="0">
                <a:solidFill>
                  <a:prstClr val="black"/>
                </a:solidFill>
              </a:rPr>
              <a:t>Hildebrandt-</a:t>
            </a:r>
            <a:r>
              <a:rPr lang="de-DE" dirty="0" err="1">
                <a:solidFill>
                  <a:prstClr val="black"/>
                </a:solidFill>
              </a:rPr>
              <a:t>Stramann</a:t>
            </a:r>
            <a:r>
              <a:rPr lang="de-DE" dirty="0">
                <a:solidFill>
                  <a:prstClr val="black"/>
                </a:solidFill>
              </a:rPr>
              <a:t>, R. &amp; Beckmann, H. (2007). </a:t>
            </a:r>
          </a:p>
          <a:p>
            <a:pPr lvl="0">
              <a:buClr>
                <a:srgbClr val="2DA2BF"/>
              </a:buClr>
            </a:pPr>
            <a:r>
              <a:rPr lang="de-DE" dirty="0">
                <a:solidFill>
                  <a:prstClr val="black"/>
                </a:solidFill>
              </a:rPr>
              <a:t>Hildebrandt-</a:t>
            </a:r>
            <a:r>
              <a:rPr lang="de-DE" dirty="0" err="1">
                <a:solidFill>
                  <a:prstClr val="black"/>
                </a:solidFill>
              </a:rPr>
              <a:t>Stramann</a:t>
            </a:r>
            <a:r>
              <a:rPr lang="de-DE" dirty="0">
                <a:solidFill>
                  <a:prstClr val="black"/>
                </a:solidFill>
              </a:rPr>
              <a:t>, R. &amp; Beckmann, H. (2008).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768754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2)	Bei </a:t>
            </a:r>
            <a:r>
              <a:rPr lang="de-DE" dirty="0" smtClean="0"/>
              <a:t>Einzel- als auch Gruppenarbeiten von </a:t>
            </a:r>
            <a:r>
              <a:rPr lang="de-DE" dirty="0" smtClean="0"/>
              <a:t>	einem </a:t>
            </a:r>
            <a:r>
              <a:rPr lang="de-DE" dirty="0" smtClean="0"/>
              <a:t>Autor, wird das Einzelwerk zuerst </a:t>
            </a:r>
            <a:r>
              <a:rPr lang="de-DE" dirty="0" smtClean="0"/>
              <a:t>	genannt</a:t>
            </a:r>
            <a:endParaRPr lang="de-DE" dirty="0"/>
          </a:p>
          <a:p>
            <a:endParaRPr lang="de-DE" dirty="0"/>
          </a:p>
          <a:p>
            <a:r>
              <a:rPr lang="de-DE" dirty="0"/>
              <a:t>Hildebrandt-</a:t>
            </a:r>
            <a:r>
              <a:rPr lang="de-DE" dirty="0" err="1"/>
              <a:t>Stramann</a:t>
            </a:r>
            <a:r>
              <a:rPr lang="de-DE" dirty="0"/>
              <a:t>, R. (2009). </a:t>
            </a:r>
          </a:p>
          <a:p>
            <a:r>
              <a:rPr lang="de-DE" dirty="0"/>
              <a:t>Hildebrandt-</a:t>
            </a:r>
            <a:r>
              <a:rPr lang="de-DE" dirty="0" err="1"/>
              <a:t>Stramann</a:t>
            </a:r>
            <a:r>
              <a:rPr lang="de-DE" dirty="0"/>
              <a:t>, R. &amp; Beckmann, H. (2007).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575275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3)	Literatur </a:t>
            </a:r>
            <a:r>
              <a:rPr lang="de-DE" dirty="0"/>
              <a:t>mit demselben ersten Autor und </a:t>
            </a:r>
            <a:r>
              <a:rPr lang="de-DE" dirty="0" smtClean="0"/>
              <a:t>	unterschiedlichen </a:t>
            </a:r>
            <a:r>
              <a:rPr lang="de-DE" dirty="0"/>
              <a:t>folgenden Autoren </a:t>
            </a:r>
            <a:r>
              <a:rPr lang="de-DE" dirty="0" smtClean="0"/>
              <a:t>	werden </a:t>
            </a:r>
            <a:r>
              <a:rPr lang="de-DE" dirty="0" smtClean="0"/>
              <a:t>alphabetisch </a:t>
            </a:r>
            <a:r>
              <a:rPr lang="de-DE" dirty="0"/>
              <a:t>nach dem zweiten </a:t>
            </a:r>
            <a:r>
              <a:rPr lang="de-DE" dirty="0" smtClean="0"/>
              <a:t>	Autor </a:t>
            </a:r>
            <a:r>
              <a:rPr lang="de-DE" dirty="0" smtClean="0"/>
              <a:t>geordnet.</a:t>
            </a:r>
          </a:p>
          <a:p>
            <a:endParaRPr lang="de-DE" dirty="0"/>
          </a:p>
          <a:p>
            <a:r>
              <a:rPr lang="de-DE" dirty="0" err="1"/>
              <a:t>Gosling</a:t>
            </a:r>
            <a:r>
              <a:rPr lang="de-DE" dirty="0"/>
              <a:t>, J. R., </a:t>
            </a:r>
            <a:r>
              <a:rPr lang="de-DE" dirty="0" err="1"/>
              <a:t>Jerald</a:t>
            </a:r>
            <a:r>
              <a:rPr lang="de-DE" dirty="0"/>
              <a:t>, K. &amp; </a:t>
            </a:r>
            <a:r>
              <a:rPr lang="de-DE" dirty="0" err="1"/>
              <a:t>Belfar</a:t>
            </a:r>
            <a:r>
              <a:rPr lang="de-DE" dirty="0"/>
              <a:t>, S. F. (2000). </a:t>
            </a:r>
          </a:p>
          <a:p>
            <a:r>
              <a:rPr lang="de-DE" dirty="0" err="1"/>
              <a:t>Gosling</a:t>
            </a:r>
            <a:r>
              <a:rPr lang="de-DE" dirty="0"/>
              <a:t>, J. R., </a:t>
            </a:r>
            <a:r>
              <a:rPr lang="de-DE" dirty="0" err="1"/>
              <a:t>Tevlin</a:t>
            </a:r>
            <a:r>
              <a:rPr lang="de-DE" dirty="0"/>
              <a:t>, D. F. (1996). </a:t>
            </a:r>
          </a:p>
          <a:p>
            <a:r>
              <a:rPr lang="de-DE" dirty="0"/>
              <a:t>Hayward, D., </a:t>
            </a:r>
            <a:r>
              <a:rPr lang="de-DE" dirty="0" err="1"/>
              <a:t>Firsching</a:t>
            </a:r>
            <a:r>
              <a:rPr lang="de-DE" dirty="0"/>
              <a:t>, A. &amp; Brown, J. (1999). </a:t>
            </a:r>
          </a:p>
          <a:p>
            <a:r>
              <a:rPr lang="de-DE" dirty="0"/>
              <a:t>Hayward, D., </a:t>
            </a:r>
            <a:r>
              <a:rPr lang="de-DE" dirty="0" err="1"/>
              <a:t>Firsching</a:t>
            </a:r>
            <a:r>
              <a:rPr lang="de-DE" dirty="0"/>
              <a:t>, A. &amp; </a:t>
            </a:r>
            <a:r>
              <a:rPr lang="de-DE" dirty="0" err="1"/>
              <a:t>Smigel</a:t>
            </a:r>
            <a:r>
              <a:rPr lang="de-DE" dirty="0"/>
              <a:t>, J. (1999).</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9154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dirty="0" smtClean="0"/>
              <a:t>4)	Werden </a:t>
            </a:r>
            <a:r>
              <a:rPr lang="de-DE" dirty="0"/>
              <a:t>innerhalb eines Jahres zwei </a:t>
            </a:r>
            <a:r>
              <a:rPr lang="de-DE" dirty="0" smtClean="0"/>
              <a:t>	Arbeiten </a:t>
            </a:r>
            <a:r>
              <a:rPr lang="de-DE" dirty="0"/>
              <a:t>eines Autors publiziert, werden </a:t>
            </a:r>
            <a:r>
              <a:rPr lang="de-DE" dirty="0" smtClean="0"/>
              <a:t>	sie </a:t>
            </a:r>
            <a:r>
              <a:rPr lang="de-DE" dirty="0"/>
              <a:t>dem Titel nach alphabetisch </a:t>
            </a:r>
            <a:r>
              <a:rPr lang="de-DE" dirty="0" smtClean="0"/>
              <a:t>geordnet.</a:t>
            </a:r>
          </a:p>
          <a:p>
            <a:r>
              <a:rPr lang="de-DE" dirty="0" smtClean="0"/>
              <a:t>Des Weiteren wird </a:t>
            </a:r>
            <a:r>
              <a:rPr lang="de-DE" dirty="0"/>
              <a:t>hinter das Jahr </a:t>
            </a:r>
            <a:r>
              <a:rPr lang="de-DE" dirty="0" smtClean="0"/>
              <a:t>a </a:t>
            </a:r>
            <a:r>
              <a:rPr lang="de-DE" dirty="0"/>
              <a:t>– b – c – usw. gesetzt: </a:t>
            </a:r>
          </a:p>
          <a:p>
            <a:endParaRPr lang="de-DE" dirty="0"/>
          </a:p>
          <a:p>
            <a:r>
              <a:rPr lang="de-DE" dirty="0"/>
              <a:t>Wichmann, K. (2001a). </a:t>
            </a:r>
          </a:p>
          <a:p>
            <a:r>
              <a:rPr lang="de-DE" dirty="0"/>
              <a:t>Wichmann, K. (2001b).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771893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dirty="0" smtClean="0"/>
              <a:t>5)	Haben </a:t>
            </a:r>
            <a:r>
              <a:rPr lang="de-DE" dirty="0"/>
              <a:t>Autoren denselben Nachnamen, </a:t>
            </a:r>
            <a:r>
              <a:rPr lang="de-DE" dirty="0" smtClean="0"/>
              <a:t>	jedoch </a:t>
            </a:r>
            <a:r>
              <a:rPr lang="de-DE" dirty="0"/>
              <a:t>unterschiedliche Vornamen, </a:t>
            </a:r>
            <a:r>
              <a:rPr lang="de-DE" dirty="0" smtClean="0"/>
              <a:t>	werden </a:t>
            </a:r>
            <a:r>
              <a:rPr lang="de-DE" dirty="0"/>
              <a:t>sie </a:t>
            </a:r>
            <a:r>
              <a:rPr lang="de-DE" dirty="0" smtClean="0"/>
              <a:t>alphabetisch </a:t>
            </a:r>
            <a:r>
              <a:rPr lang="de-DE" dirty="0"/>
              <a:t>von Buchstabe zu </a:t>
            </a:r>
            <a:r>
              <a:rPr lang="de-DE" dirty="0" smtClean="0"/>
              <a:t>	Buchstabe </a:t>
            </a:r>
            <a:r>
              <a:rPr lang="de-DE" dirty="0"/>
              <a:t>sortiert: </a:t>
            </a:r>
          </a:p>
          <a:p>
            <a:endParaRPr lang="de-DE" dirty="0"/>
          </a:p>
          <a:p>
            <a:r>
              <a:rPr lang="de-DE" dirty="0" err="1"/>
              <a:t>Mathur</a:t>
            </a:r>
            <a:r>
              <a:rPr lang="de-DE" dirty="0"/>
              <a:t>, A. L.. &amp; </a:t>
            </a:r>
            <a:r>
              <a:rPr lang="de-DE" dirty="0" err="1"/>
              <a:t>Wallston</a:t>
            </a:r>
            <a:r>
              <a:rPr lang="de-DE" dirty="0"/>
              <a:t>, J. (1999). </a:t>
            </a:r>
          </a:p>
          <a:p>
            <a:r>
              <a:rPr lang="de-DE" dirty="0" err="1"/>
              <a:t>Mathur</a:t>
            </a:r>
            <a:r>
              <a:rPr lang="de-DE" dirty="0"/>
              <a:t>, S. E. &amp; Ahlers, R. J. (1998).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5515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u="sng" dirty="0" smtClean="0"/>
              <a:t>Moral und wissenschaftliches Arbeiten:</a:t>
            </a:r>
          </a:p>
          <a:p>
            <a:pPr marL="109728" indent="0">
              <a:buNone/>
            </a:pPr>
            <a:endParaRPr lang="de-DE" u="sng" dirty="0" smtClean="0"/>
          </a:p>
          <a:p>
            <a:r>
              <a:rPr lang="de-DE" dirty="0" smtClean="0"/>
              <a:t>Exaktheit</a:t>
            </a:r>
          </a:p>
          <a:p>
            <a:r>
              <a:rPr lang="de-DE" dirty="0" smtClean="0"/>
              <a:t>Vermeidung von „Glaubensbekenntnissen“</a:t>
            </a:r>
          </a:p>
          <a:p>
            <a:r>
              <a:rPr lang="de-DE" dirty="0" smtClean="0"/>
              <a:t>Ablehnung von Plagiaten</a:t>
            </a:r>
          </a:p>
          <a:p>
            <a:r>
              <a:rPr lang="de-DE" dirty="0" smtClean="0"/>
              <a:t>Arbeiten nicht durch dritte schreiben lassen</a:t>
            </a:r>
          </a:p>
          <a:p>
            <a:pPr marL="109728" indent="0">
              <a:buNone/>
            </a:pPr>
            <a:endParaRPr lang="de-DE" dirty="0" smtClean="0"/>
          </a:p>
          <a:p>
            <a:endParaRPr lang="de-DE" dirty="0"/>
          </a:p>
        </p:txBody>
      </p:sp>
      <p:sp>
        <p:nvSpPr>
          <p:cNvPr id="3" name="Titel 2"/>
          <p:cNvSpPr>
            <a:spLocks noGrp="1"/>
          </p:cNvSpPr>
          <p:nvPr>
            <p:ph type="title"/>
          </p:nvPr>
        </p:nvSpPr>
        <p:spPr/>
        <p:txBody>
          <a:bodyPr>
            <a:normAutofit fontScale="90000"/>
          </a:bodyPr>
          <a:lstStyle/>
          <a:p>
            <a:r>
              <a:rPr lang="de-DE" dirty="0" smtClean="0"/>
              <a:t>Ansprüche an das wissenschaftliche Arbeiten</a:t>
            </a:r>
            <a:endParaRPr lang="de-DE" dirty="0"/>
          </a:p>
        </p:txBody>
      </p:sp>
    </p:spTree>
    <p:extLst>
      <p:ext uri="{BB962C8B-B14F-4D97-AF65-F5344CB8AC3E}">
        <p14:creationId xmlns:p14="http://schemas.microsoft.com/office/powerpoint/2010/main" val="3682717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i="1" dirty="0" smtClean="0"/>
              <a:t>6) Institution </a:t>
            </a:r>
            <a:r>
              <a:rPr lang="de-DE" i="1" dirty="0" smtClean="0"/>
              <a:t>statt Autor</a:t>
            </a:r>
          </a:p>
          <a:p>
            <a:r>
              <a:rPr lang="de-DE" dirty="0" smtClean="0"/>
              <a:t>keine </a:t>
            </a:r>
            <a:r>
              <a:rPr lang="de-DE" dirty="0"/>
              <a:t>Kürzel nutzen, d.h., </a:t>
            </a:r>
            <a:endParaRPr lang="de-DE" dirty="0" smtClean="0"/>
          </a:p>
          <a:p>
            <a:r>
              <a:rPr lang="de-DE" dirty="0" smtClean="0"/>
              <a:t>American </a:t>
            </a:r>
            <a:r>
              <a:rPr lang="de-DE" dirty="0"/>
              <a:t>Psychological </a:t>
            </a:r>
            <a:r>
              <a:rPr lang="de-DE" dirty="0" err="1"/>
              <a:t>Association</a:t>
            </a:r>
            <a:r>
              <a:rPr lang="de-DE" dirty="0"/>
              <a:t> statt </a:t>
            </a:r>
            <a:r>
              <a:rPr lang="de-DE" dirty="0" smtClean="0"/>
              <a:t>APA </a:t>
            </a:r>
          </a:p>
          <a:p>
            <a:r>
              <a:rPr lang="de-DE" dirty="0" smtClean="0"/>
              <a:t>oder </a:t>
            </a:r>
            <a:r>
              <a:rPr lang="de-DE" dirty="0"/>
              <a:t>ein markanter Ort vor einer Teil-Institution (</a:t>
            </a:r>
            <a:r>
              <a:rPr lang="de-DE" dirty="0" smtClean="0"/>
              <a:t>University </a:t>
            </a:r>
            <a:r>
              <a:rPr lang="de-DE" dirty="0" err="1"/>
              <a:t>of</a:t>
            </a:r>
            <a:r>
              <a:rPr lang="de-DE" dirty="0"/>
              <a:t> Michigan, Department </a:t>
            </a:r>
            <a:r>
              <a:rPr lang="de-DE" dirty="0" err="1"/>
              <a:t>of</a:t>
            </a:r>
            <a:r>
              <a:rPr lang="de-DE" dirty="0"/>
              <a:t> Sports Science). </a:t>
            </a:r>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05486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Besitzt eine Publikation keinen Autor (und nur dann!!), wird an den Anfang des </a:t>
            </a:r>
            <a:r>
              <a:rPr lang="de-DE" dirty="0" smtClean="0"/>
              <a:t>Literaturhinweises </a:t>
            </a:r>
            <a:r>
              <a:rPr lang="de-DE" dirty="0"/>
              <a:t>das ausgeschriebene Wort </a:t>
            </a:r>
            <a:r>
              <a:rPr lang="de-DE" b="1" dirty="0"/>
              <a:t>„Anonym“ </a:t>
            </a:r>
            <a:r>
              <a:rPr lang="de-DE" dirty="0"/>
              <a:t>gesetzt </a:t>
            </a:r>
            <a:endParaRPr lang="de-DE" dirty="0" smtClean="0"/>
          </a:p>
          <a:p>
            <a:r>
              <a:rPr lang="de-DE" dirty="0" smtClean="0"/>
              <a:t>gefolgt </a:t>
            </a:r>
            <a:r>
              <a:rPr lang="de-DE" dirty="0"/>
              <a:t>von der Jahresangabe und dem Titel </a:t>
            </a:r>
            <a:r>
              <a:rPr lang="de-DE" dirty="0" smtClean="0"/>
              <a:t>etc. </a:t>
            </a:r>
          </a:p>
          <a:p>
            <a:r>
              <a:rPr lang="de-DE" dirty="0" smtClean="0"/>
              <a:t>Dieser </a:t>
            </a:r>
            <a:r>
              <a:rPr lang="de-DE" dirty="0"/>
              <a:t>wird wie ein eigentlicher Nachname in das Literaturverzeichnis eingefügt. </a:t>
            </a:r>
            <a:endParaRPr lang="de-DE" dirty="0" smtClean="0"/>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134080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a:t>Veröffentlichungen ohne Orts-, Jahres- oder Verlagsangabe erhalten folgende Kenn-zeichnungen: </a:t>
            </a:r>
          </a:p>
          <a:p>
            <a:endParaRPr lang="de-DE" dirty="0"/>
          </a:p>
          <a:p>
            <a:r>
              <a:rPr lang="de-DE" dirty="0"/>
              <a:t>o.J. - für ohne Jahresangaben </a:t>
            </a:r>
          </a:p>
          <a:p>
            <a:r>
              <a:rPr lang="de-DE" dirty="0"/>
              <a:t>o.O. - für ohne Ortsangaben </a:t>
            </a:r>
          </a:p>
          <a:p>
            <a:r>
              <a:rPr lang="de-DE" dirty="0" err="1"/>
              <a:t>o.V</a:t>
            </a:r>
            <a:r>
              <a:rPr lang="de-DE" dirty="0"/>
              <a:t>. - für ohne Verlagsangabe </a:t>
            </a:r>
          </a:p>
          <a:p>
            <a:endParaRPr lang="de-DE" dirty="0"/>
          </a:p>
          <a:p>
            <a:r>
              <a:rPr lang="de-DE" dirty="0" err="1" smtClean="0"/>
              <a:t>Volkamer</a:t>
            </a:r>
            <a:r>
              <a:rPr lang="de-DE" dirty="0"/>
              <a:t>, M. (o.J.). Von Schwungtuch, Märchen und anderen </a:t>
            </a:r>
            <a:r>
              <a:rPr lang="de-DE" dirty="0" err="1"/>
              <a:t>Fragwürdigkeiten</a:t>
            </a:r>
            <a:r>
              <a:rPr lang="de-DE" dirty="0"/>
              <a:t>. </a:t>
            </a:r>
            <a:r>
              <a:rPr lang="de-DE" dirty="0" smtClean="0"/>
              <a:t>o.O</a:t>
            </a:r>
            <a:r>
              <a:rPr lang="de-DE" dirty="0"/>
              <a:t>.: </a:t>
            </a:r>
            <a:r>
              <a:rPr lang="de-DE" dirty="0" err="1"/>
              <a:t>o.V</a:t>
            </a:r>
            <a:r>
              <a:rPr lang="de-DE" dirty="0"/>
              <a:t>.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380143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pPr marL="109728" indent="0">
              <a:buNone/>
            </a:pPr>
            <a:r>
              <a:rPr lang="de-DE" i="1" u="sng" dirty="0" smtClean="0"/>
              <a:t>Monographien</a:t>
            </a:r>
            <a:endParaRPr lang="de-DE" i="1" u="sng" dirty="0"/>
          </a:p>
          <a:p>
            <a:pPr marL="109728" indent="0">
              <a:buNone/>
            </a:pPr>
            <a:r>
              <a:rPr lang="de-DE" u="sng" dirty="0"/>
              <a:t>Allgemeine Form: </a:t>
            </a:r>
          </a:p>
          <a:p>
            <a:r>
              <a:rPr lang="de-DE" dirty="0"/>
              <a:t>Autor, A. (Erscheinungsjahr). </a:t>
            </a:r>
            <a:r>
              <a:rPr lang="de-DE" i="1" dirty="0"/>
              <a:t>Titel des Werkes</a:t>
            </a:r>
            <a:r>
              <a:rPr lang="de-DE" dirty="0"/>
              <a:t>. Ort: Verlag. Schneider. </a:t>
            </a:r>
          </a:p>
          <a:p>
            <a:r>
              <a:rPr lang="de-DE" dirty="0"/>
              <a:t>Autor, A. ; Autor, B.  &amp; Autor, C. (Erscheinungsjahr). </a:t>
            </a:r>
            <a:r>
              <a:rPr lang="de-DE" i="1" dirty="0"/>
              <a:t>Titel des Werkes</a:t>
            </a:r>
            <a:r>
              <a:rPr lang="de-DE" dirty="0"/>
              <a:t>. Ort: Verlag</a:t>
            </a:r>
          </a:p>
          <a:p>
            <a:pPr marL="109728" indent="0">
              <a:buNone/>
            </a:pPr>
            <a:endParaRPr lang="de-DE" dirty="0"/>
          </a:p>
          <a:p>
            <a:pPr marL="109728" indent="0">
              <a:buNone/>
            </a:pPr>
            <a:r>
              <a:rPr lang="de-DE" u="sng" dirty="0"/>
              <a:t>Beispiele: </a:t>
            </a:r>
          </a:p>
          <a:p>
            <a:r>
              <a:rPr lang="de-DE" dirty="0"/>
              <a:t>Hildebrandt, R. (1983). </a:t>
            </a:r>
            <a:r>
              <a:rPr lang="de-DE" i="1" dirty="0"/>
              <a:t>Sportunterricht in der Primarstufe – Anlässe und Unterrichtsmodelle</a:t>
            </a:r>
            <a:r>
              <a:rPr lang="de-DE" dirty="0"/>
              <a:t>. Bad Homburg: </a:t>
            </a:r>
            <a:r>
              <a:rPr lang="de-DE" dirty="0" err="1"/>
              <a:t>Limpert</a:t>
            </a:r>
            <a:r>
              <a:rPr lang="de-DE" dirty="0"/>
              <a:t>.</a:t>
            </a:r>
          </a:p>
          <a:p>
            <a:r>
              <a:rPr lang="de-DE" dirty="0"/>
              <a:t>Hildebrandt, R. &amp; </a:t>
            </a:r>
            <a:r>
              <a:rPr lang="de-DE" dirty="0" err="1"/>
              <a:t>Laging</a:t>
            </a:r>
            <a:r>
              <a:rPr lang="de-DE" dirty="0"/>
              <a:t>, R. (1981). </a:t>
            </a:r>
            <a:r>
              <a:rPr lang="de-DE" i="1" dirty="0"/>
              <a:t>Offene Konzepte im Sportunterricht.</a:t>
            </a:r>
            <a:r>
              <a:rPr lang="de-DE" dirty="0"/>
              <a:t> Bad Homburg: </a:t>
            </a:r>
            <a:r>
              <a:rPr lang="de-DE" dirty="0" err="1"/>
              <a:t>Limpert</a:t>
            </a:r>
            <a:r>
              <a:rPr lang="de-DE" dirty="0"/>
              <a:t>.</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264072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Zusatzinformationen zur Auflage </a:t>
            </a:r>
            <a:r>
              <a:rPr lang="de-DE" dirty="0" smtClean="0"/>
              <a:t>werden </a:t>
            </a:r>
            <a:r>
              <a:rPr lang="de-DE" dirty="0"/>
              <a:t>abgekürzt und in Klammern hinter den Titel </a:t>
            </a:r>
            <a:r>
              <a:rPr lang="de-DE" dirty="0" smtClean="0"/>
              <a:t>angefügt</a:t>
            </a:r>
          </a:p>
          <a:p>
            <a:endParaRPr lang="de-DE" dirty="0"/>
          </a:p>
        </p:txBody>
      </p:sp>
      <p:sp>
        <p:nvSpPr>
          <p:cNvPr id="3" name="Titel 2"/>
          <p:cNvSpPr>
            <a:spLocks noGrp="1"/>
          </p:cNvSpPr>
          <p:nvPr>
            <p:ph type="title"/>
          </p:nvPr>
        </p:nvSpPr>
        <p:spPr/>
        <p:txBody>
          <a:bodyPr/>
          <a:lstStyle/>
          <a:p>
            <a:r>
              <a:rPr lang="de-DE" dirty="0"/>
              <a:t>6) Literaturverzeichnis</a:t>
            </a:r>
          </a:p>
        </p:txBody>
      </p:sp>
      <p:graphicFrame>
        <p:nvGraphicFramePr>
          <p:cNvPr id="4" name="Tabelle 3"/>
          <p:cNvGraphicFramePr>
            <a:graphicFrameLocks noGrp="1"/>
          </p:cNvGraphicFramePr>
          <p:nvPr>
            <p:extLst>
              <p:ext uri="{D42A27DB-BD31-4B8C-83A1-F6EECF244321}">
                <p14:modId xmlns:p14="http://schemas.microsoft.com/office/powerpoint/2010/main" val="629536075"/>
              </p:ext>
            </p:extLst>
          </p:nvPr>
        </p:nvGraphicFramePr>
        <p:xfrm>
          <a:off x="971600" y="2852935"/>
          <a:ext cx="6984776" cy="3024336"/>
        </p:xfrm>
        <a:graphic>
          <a:graphicData uri="http://schemas.openxmlformats.org/drawingml/2006/table">
            <a:tbl>
              <a:tblPr firstRow="1" firstCol="1" bandRow="1"/>
              <a:tblGrid>
                <a:gridCol w="3492388"/>
                <a:gridCol w="3492388"/>
              </a:tblGrid>
              <a:tr h="378042">
                <a:tc>
                  <a:txBody>
                    <a:bodyPr/>
                    <a:lstStyle/>
                    <a:p>
                      <a:pPr algn="just" fontAlgn="auto" hangingPunct="1">
                        <a:spcAft>
                          <a:spcPts val="0"/>
                        </a:spcAft>
                      </a:pPr>
                      <a:r>
                        <a:rPr lang="de-DE" sz="1150" dirty="0">
                          <a:solidFill>
                            <a:srgbClr val="000000"/>
                          </a:solidFill>
                          <a:effectLst/>
                          <a:latin typeface="Arial"/>
                          <a:ea typeface="Times New Roman"/>
                        </a:rPr>
                        <a:t>2. Auflage</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(2. Aufl.)</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erweiterte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(erw.)</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durchgesehene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(durchges.)</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überarbeitete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(überarb.)</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veränderte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(veränd.)</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neu bearbeitete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(neu bear.)</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a:solidFill>
                            <a:srgbClr val="000000"/>
                          </a:solidFill>
                          <a:effectLst/>
                          <a:latin typeface="Arial"/>
                          <a:ea typeface="Times New Roman"/>
                        </a:rPr>
                        <a:t>ergänzte</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(erg.)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42">
                <a:tc>
                  <a:txBody>
                    <a:bodyPr/>
                    <a:lstStyle/>
                    <a:p>
                      <a:pPr algn="just" fontAlgn="auto" hangingPunct="1">
                        <a:spcAft>
                          <a:spcPts val="0"/>
                        </a:spcAft>
                      </a:pPr>
                      <a:r>
                        <a:rPr lang="de-DE" sz="1150" dirty="0">
                          <a:solidFill>
                            <a:srgbClr val="000000"/>
                          </a:solidFill>
                          <a:effectLst/>
                          <a:latin typeface="Arial"/>
                          <a:ea typeface="Times New Roman"/>
                        </a:rPr>
                        <a:t>unveränderte</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dirty="0">
                          <a:solidFill>
                            <a:srgbClr val="000000"/>
                          </a:solidFill>
                          <a:effectLst/>
                          <a:latin typeface="Arial"/>
                          <a:ea typeface="Times New Roman"/>
                        </a:rPr>
                        <a:t>(</a:t>
                      </a:r>
                      <a:r>
                        <a:rPr lang="de-DE" sz="1150" dirty="0" err="1">
                          <a:solidFill>
                            <a:srgbClr val="000000"/>
                          </a:solidFill>
                          <a:effectLst/>
                          <a:latin typeface="Arial"/>
                          <a:ea typeface="Times New Roman"/>
                        </a:rPr>
                        <a:t>unveränd</a:t>
                      </a:r>
                      <a:r>
                        <a:rPr lang="de-DE" sz="1150" dirty="0">
                          <a:solidFill>
                            <a:srgbClr val="000000"/>
                          </a:solidFill>
                          <a:effectLst/>
                          <a:latin typeface="Arial"/>
                          <a:ea typeface="Times New Roman"/>
                        </a:rPr>
                        <a:t>.)</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1335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u="sng" dirty="0" smtClean="0"/>
              <a:t>Beispiele</a:t>
            </a:r>
          </a:p>
          <a:p>
            <a:r>
              <a:rPr lang="de-DE" dirty="0" err="1" smtClean="0"/>
              <a:t>Weineck</a:t>
            </a:r>
            <a:r>
              <a:rPr lang="de-DE" dirty="0"/>
              <a:t>, J. (1994). </a:t>
            </a:r>
            <a:r>
              <a:rPr lang="de-DE" i="1" dirty="0"/>
              <a:t>Sportanatomie</a:t>
            </a:r>
            <a:r>
              <a:rPr lang="de-DE" dirty="0"/>
              <a:t> (9. </a:t>
            </a:r>
            <a:r>
              <a:rPr lang="de-DE" dirty="0" err="1"/>
              <a:t>überarb</a:t>
            </a:r>
            <a:r>
              <a:rPr lang="de-DE" dirty="0"/>
              <a:t>. Aufl.). Erlangen: </a:t>
            </a:r>
            <a:r>
              <a:rPr lang="de-DE" dirty="0" err="1" smtClean="0"/>
              <a:t>Perimed</a:t>
            </a:r>
            <a:r>
              <a:rPr lang="de-DE" dirty="0" smtClean="0"/>
              <a:t>-Fachbuch- </a:t>
            </a:r>
            <a:r>
              <a:rPr lang="de-DE" dirty="0"/>
              <a:t>Verlagsgesellschaft. </a:t>
            </a:r>
          </a:p>
          <a:p>
            <a:r>
              <a:rPr lang="de-DE" dirty="0"/>
              <a:t>Roth, Kröger &amp; </a:t>
            </a:r>
            <a:r>
              <a:rPr lang="de-DE" dirty="0" err="1"/>
              <a:t>Memmert</a:t>
            </a:r>
            <a:r>
              <a:rPr lang="de-DE" dirty="0"/>
              <a:t> (2006). </a:t>
            </a:r>
            <a:r>
              <a:rPr lang="de-DE" i="1" dirty="0"/>
              <a:t>Ballschule – Rückschlagspiel</a:t>
            </a:r>
            <a:r>
              <a:rPr lang="de-DE" dirty="0"/>
              <a:t> (2. Aufl.). Schorndorf: Hoff-mann.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860028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i="1" u="sng" dirty="0" smtClean="0"/>
              <a:t>Sammelbänder</a:t>
            </a:r>
          </a:p>
          <a:p>
            <a:endParaRPr lang="de-DE" u="sng" dirty="0"/>
          </a:p>
          <a:p>
            <a:endParaRPr lang="de-DE" u="sng" dirty="0" smtClean="0"/>
          </a:p>
          <a:p>
            <a:endParaRPr lang="de-DE" u="sng" dirty="0"/>
          </a:p>
          <a:p>
            <a:endParaRPr lang="de-DE" u="sng" dirty="0" smtClean="0"/>
          </a:p>
          <a:p>
            <a:pPr marL="109728" indent="0">
              <a:buNone/>
            </a:pPr>
            <a:r>
              <a:rPr lang="de-DE" u="sng" dirty="0"/>
              <a:t>Allgemeine Form: </a:t>
            </a:r>
          </a:p>
          <a:p>
            <a:r>
              <a:rPr lang="de-DE" dirty="0"/>
              <a:t>Autor, A. A. (Hrsg.) (Erscheinungsjahr). </a:t>
            </a:r>
            <a:r>
              <a:rPr lang="de-DE" i="1" dirty="0"/>
              <a:t>Titel des Werkes</a:t>
            </a:r>
            <a:r>
              <a:rPr lang="de-DE" dirty="0"/>
              <a:t>. Ort: Verlag. </a:t>
            </a:r>
          </a:p>
          <a:p>
            <a:r>
              <a:rPr lang="de-DE" dirty="0"/>
              <a:t>Autor, B. B. (2001). Titel des Kapitels. In A. Herausgeber &amp; B. Herausgeber (Hrsg.), </a:t>
            </a:r>
            <a:r>
              <a:rPr lang="de-DE" i="1" dirty="0"/>
              <a:t>Titel des Werkes</a:t>
            </a:r>
            <a:r>
              <a:rPr lang="de-DE" dirty="0"/>
              <a:t> (S. XX-XX). Ort: Verlag. </a:t>
            </a:r>
          </a:p>
          <a:p>
            <a:endParaRPr lang="de-DE" u="sng" dirty="0" smtClean="0"/>
          </a:p>
        </p:txBody>
      </p:sp>
      <p:sp>
        <p:nvSpPr>
          <p:cNvPr id="3" name="Titel 2"/>
          <p:cNvSpPr>
            <a:spLocks noGrp="1"/>
          </p:cNvSpPr>
          <p:nvPr>
            <p:ph type="title"/>
          </p:nvPr>
        </p:nvSpPr>
        <p:spPr/>
        <p:txBody>
          <a:bodyPr/>
          <a:lstStyle/>
          <a:p>
            <a:r>
              <a:rPr lang="de-DE" dirty="0"/>
              <a:t>6) Literaturverzeichnis</a:t>
            </a:r>
          </a:p>
        </p:txBody>
      </p:sp>
      <p:graphicFrame>
        <p:nvGraphicFramePr>
          <p:cNvPr id="4" name="Tabelle 3"/>
          <p:cNvGraphicFramePr>
            <a:graphicFrameLocks noGrp="1"/>
          </p:cNvGraphicFramePr>
          <p:nvPr>
            <p:extLst>
              <p:ext uri="{D42A27DB-BD31-4B8C-83A1-F6EECF244321}">
                <p14:modId xmlns:p14="http://schemas.microsoft.com/office/powerpoint/2010/main" val="3900908255"/>
              </p:ext>
            </p:extLst>
          </p:nvPr>
        </p:nvGraphicFramePr>
        <p:xfrm>
          <a:off x="2339752" y="2276872"/>
          <a:ext cx="4752528" cy="741804"/>
        </p:xfrm>
        <a:graphic>
          <a:graphicData uri="http://schemas.openxmlformats.org/drawingml/2006/table">
            <a:tbl>
              <a:tblPr firstRow="1" firstCol="1" bandRow="1"/>
              <a:tblGrid>
                <a:gridCol w="1877026"/>
                <a:gridCol w="2875502"/>
              </a:tblGrid>
              <a:tr h="247268">
                <a:tc>
                  <a:txBody>
                    <a:bodyPr/>
                    <a:lstStyle/>
                    <a:p>
                      <a:pPr algn="just" fontAlgn="auto" hangingPunct="1">
                        <a:spcAft>
                          <a:spcPts val="0"/>
                        </a:spcAft>
                      </a:pPr>
                      <a:r>
                        <a:rPr lang="de-DE" sz="1150" dirty="0">
                          <a:solidFill>
                            <a:srgbClr val="000000"/>
                          </a:solidFill>
                          <a:effectLst/>
                          <a:latin typeface="Arial"/>
                          <a:ea typeface="Times New Roman"/>
                        </a:rPr>
                        <a:t>Begriff</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Deutschsprachiges Werk</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8">
                <a:tc>
                  <a:txBody>
                    <a:bodyPr/>
                    <a:lstStyle/>
                    <a:p>
                      <a:pPr algn="just" fontAlgn="auto" hangingPunct="1">
                        <a:spcAft>
                          <a:spcPts val="0"/>
                        </a:spcAft>
                      </a:pPr>
                      <a:r>
                        <a:rPr lang="de-DE" sz="1150">
                          <a:solidFill>
                            <a:srgbClr val="000000"/>
                          </a:solidFill>
                          <a:effectLst/>
                          <a:latin typeface="Arial"/>
                          <a:ea typeface="Times New Roman"/>
                        </a:rPr>
                        <a:t>Herausgeber</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a:solidFill>
                            <a:srgbClr val="000000"/>
                          </a:solidFill>
                          <a:effectLst/>
                          <a:latin typeface="Arial"/>
                          <a:ea typeface="Times New Roman"/>
                        </a:rPr>
                        <a:t>Hrsg.</a:t>
                      </a:r>
                      <a:endParaRPr lang="de-DE"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8">
                <a:tc>
                  <a:txBody>
                    <a:bodyPr/>
                    <a:lstStyle/>
                    <a:p>
                      <a:pPr algn="just" fontAlgn="auto" hangingPunct="1">
                        <a:spcAft>
                          <a:spcPts val="0"/>
                        </a:spcAft>
                      </a:pPr>
                      <a:r>
                        <a:rPr lang="de-DE" sz="1150" dirty="0">
                          <a:solidFill>
                            <a:srgbClr val="000000"/>
                          </a:solidFill>
                          <a:effectLst/>
                          <a:latin typeface="Arial"/>
                          <a:ea typeface="Times New Roman"/>
                        </a:rPr>
                        <a:t>Redaktion</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hangingPunct="1">
                        <a:spcAft>
                          <a:spcPts val="0"/>
                        </a:spcAft>
                      </a:pPr>
                      <a:r>
                        <a:rPr lang="de-DE" sz="1150" dirty="0">
                          <a:solidFill>
                            <a:srgbClr val="000000"/>
                          </a:solidFill>
                          <a:effectLst/>
                          <a:latin typeface="Arial"/>
                          <a:ea typeface="Times New Roman"/>
                        </a:rPr>
                        <a:t>Red. </a:t>
                      </a:r>
                      <a:endParaRPr lang="de-DE"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7283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u="sng" dirty="0"/>
              <a:t>Beispiele: </a:t>
            </a:r>
          </a:p>
          <a:p>
            <a:r>
              <a:rPr lang="de-DE" dirty="0"/>
              <a:t>Hildebrandt-</a:t>
            </a:r>
            <a:r>
              <a:rPr lang="de-DE" dirty="0" err="1"/>
              <a:t>Stramann</a:t>
            </a:r>
            <a:r>
              <a:rPr lang="de-DE" dirty="0"/>
              <a:t>, R. (2007) (Hrsg.). </a:t>
            </a:r>
            <a:r>
              <a:rPr lang="de-DE" i="1" dirty="0"/>
              <a:t>Bewegte Schule – Schule bewegt gestalten. </a:t>
            </a:r>
            <a:r>
              <a:rPr lang="de-DE" dirty="0" err="1" smtClean="0"/>
              <a:t>Baltmannsweiler</a:t>
            </a:r>
            <a:r>
              <a:rPr lang="de-DE" dirty="0" smtClean="0"/>
              <a:t> </a:t>
            </a:r>
            <a:r>
              <a:rPr lang="de-DE" dirty="0"/>
              <a:t>: Schneider.</a:t>
            </a:r>
          </a:p>
          <a:p>
            <a:r>
              <a:rPr lang="de-DE" dirty="0"/>
              <a:t>Wichmann, K. (2008). Integrative genetische Vermittlung von Sportspielen. In </a:t>
            </a:r>
            <a:r>
              <a:rPr lang="de-DE" dirty="0" err="1"/>
              <a:t>Woll</a:t>
            </a:r>
            <a:r>
              <a:rPr lang="de-DE" dirty="0"/>
              <a:t>, A., Klöckner, W., Reichmann, M. &amp; Schlag, M. (Hrsg.), </a:t>
            </a:r>
            <a:r>
              <a:rPr lang="de-DE" i="1" dirty="0"/>
              <a:t>Sportspielkulturen erfolgreich </a:t>
            </a:r>
            <a:r>
              <a:rPr lang="de-DE" i="1" dirty="0" err="1"/>
              <a:t>ge-stalten</a:t>
            </a:r>
            <a:r>
              <a:rPr lang="de-DE" i="1" dirty="0"/>
              <a:t>. Von der Trainerbank bis in die Schulklasse</a:t>
            </a:r>
            <a:r>
              <a:rPr lang="de-DE" dirty="0"/>
              <a:t>. 6. Sportspielsymposium der </a:t>
            </a:r>
            <a:r>
              <a:rPr lang="de-DE" dirty="0" err="1"/>
              <a:t>dvs</a:t>
            </a:r>
            <a:r>
              <a:rPr lang="de-DE" dirty="0"/>
              <a:t> (S. 87-90). Konstanz : </a:t>
            </a:r>
            <a:r>
              <a:rPr lang="de-DE" dirty="0" err="1"/>
              <a:t>Czwalina</a:t>
            </a:r>
            <a:r>
              <a:rPr lang="de-DE" dirty="0"/>
              <a:t> Verlag.</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548625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marL="109728" indent="0">
              <a:buNone/>
            </a:pPr>
            <a:r>
              <a:rPr lang="de-DE" i="1" u="sng" dirty="0" smtClean="0"/>
              <a:t>Zeitschriftenartikel</a:t>
            </a:r>
          </a:p>
          <a:p>
            <a:endParaRPr lang="de-DE" dirty="0" smtClean="0"/>
          </a:p>
          <a:p>
            <a:pPr marL="109728" indent="0">
              <a:buNone/>
            </a:pPr>
            <a:r>
              <a:rPr lang="de-DE" i="1" u="sng" dirty="0" smtClean="0"/>
              <a:t>Die </a:t>
            </a:r>
            <a:r>
              <a:rPr lang="de-DE" i="1" u="sng" dirty="0"/>
              <a:t>Bezeichnungen für Beiträge aus Zeitschriften mit Jahrgangs- oder </a:t>
            </a:r>
            <a:r>
              <a:rPr lang="de-DE" i="1" u="sng" dirty="0" smtClean="0"/>
              <a:t>Bandkennzeichnung sehen </a:t>
            </a:r>
            <a:r>
              <a:rPr lang="de-DE" i="1" u="sng" dirty="0"/>
              <a:t>wie folgt aus: </a:t>
            </a:r>
          </a:p>
          <a:p>
            <a:endParaRPr lang="de-DE" dirty="0"/>
          </a:p>
          <a:p>
            <a:pPr marL="109728" indent="0">
              <a:buNone/>
            </a:pPr>
            <a:r>
              <a:rPr lang="de-DE" u="sng" dirty="0"/>
              <a:t>Allgemeine Form: </a:t>
            </a:r>
          </a:p>
          <a:p>
            <a:r>
              <a:rPr lang="de-DE" dirty="0"/>
              <a:t>Autor, C. C. (1998). Titel des Aufsatzes. Name der </a:t>
            </a:r>
            <a:r>
              <a:rPr lang="de-DE" i="1" dirty="0"/>
              <a:t>Zeitschrift</a:t>
            </a:r>
            <a:r>
              <a:rPr lang="de-DE" dirty="0"/>
              <a:t>, Heftnummer, Seitenangabe (ohne „S.“). </a:t>
            </a:r>
          </a:p>
          <a:p>
            <a:pPr marL="109728" indent="0">
              <a:buNone/>
            </a:pPr>
            <a:endParaRPr lang="de-DE" dirty="0"/>
          </a:p>
          <a:p>
            <a:pPr marL="109728" indent="0">
              <a:buNone/>
            </a:pPr>
            <a:r>
              <a:rPr lang="de-DE" u="sng" dirty="0"/>
              <a:t>Beispiel: </a:t>
            </a:r>
          </a:p>
          <a:p>
            <a:r>
              <a:rPr lang="de-DE" dirty="0"/>
              <a:t>Wichmann, K. (2005). Ball spielen in Mannschaften. </a:t>
            </a:r>
            <a:r>
              <a:rPr lang="de-DE" i="1" dirty="0"/>
              <a:t>Praxis Grundschule</a:t>
            </a:r>
            <a:r>
              <a:rPr lang="de-DE" dirty="0"/>
              <a:t>, 1, 17-21.</a:t>
            </a:r>
          </a:p>
          <a:p>
            <a:r>
              <a:rPr lang="de-DE" dirty="0"/>
              <a:t>Hildebrandt-</a:t>
            </a:r>
            <a:r>
              <a:rPr lang="de-DE" dirty="0" err="1"/>
              <a:t>Stramann</a:t>
            </a:r>
            <a:r>
              <a:rPr lang="de-DE" dirty="0"/>
              <a:t>, R., H. Beckmann &amp; K. Wichmann. (2005). Inszenierung von </a:t>
            </a:r>
            <a:r>
              <a:rPr lang="de-DE" dirty="0" smtClean="0"/>
              <a:t>Bewegungsunterricht </a:t>
            </a:r>
            <a:r>
              <a:rPr lang="de-DE" dirty="0"/>
              <a:t>in der Grundschule. </a:t>
            </a:r>
            <a:r>
              <a:rPr lang="de-DE" i="1" dirty="0"/>
              <a:t>Grundschule</a:t>
            </a:r>
            <a:r>
              <a:rPr lang="de-DE" dirty="0"/>
              <a:t>, 1, 46-50.</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254547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pPr marL="109728" indent="0">
              <a:buNone/>
            </a:pPr>
            <a:r>
              <a:rPr lang="de-DE" i="1" u="sng" dirty="0"/>
              <a:t>Die Bezeichnung für Beiträge aus Zeitschriften mit heftweiser </a:t>
            </a:r>
            <a:r>
              <a:rPr lang="de-DE" i="1" u="sng" dirty="0" smtClean="0"/>
              <a:t>Kennzeichnung </a:t>
            </a:r>
            <a:r>
              <a:rPr lang="de-DE" i="1" u="sng" dirty="0"/>
              <a:t>lautet </a:t>
            </a:r>
            <a:r>
              <a:rPr lang="de-DE" i="1" u="sng" dirty="0" smtClean="0"/>
              <a:t>folgendermaßen</a:t>
            </a:r>
            <a:r>
              <a:rPr lang="de-DE" i="1" u="sng" dirty="0"/>
              <a:t>: </a:t>
            </a:r>
          </a:p>
          <a:p>
            <a:pPr marL="109728" indent="0">
              <a:buNone/>
            </a:pPr>
            <a:endParaRPr lang="de-DE" u="sng" dirty="0" smtClean="0"/>
          </a:p>
          <a:p>
            <a:pPr marL="109728" indent="0">
              <a:buNone/>
            </a:pPr>
            <a:r>
              <a:rPr lang="de-DE" u="sng" dirty="0" smtClean="0"/>
              <a:t>Allgemeine </a:t>
            </a:r>
            <a:r>
              <a:rPr lang="de-DE" u="sng" dirty="0"/>
              <a:t>Form: </a:t>
            </a:r>
          </a:p>
          <a:p>
            <a:r>
              <a:rPr lang="de-DE" dirty="0"/>
              <a:t>Autor, A. A. (2002). Titel des Aufsatzes. Name der </a:t>
            </a:r>
            <a:r>
              <a:rPr lang="de-DE" i="1" dirty="0" smtClean="0"/>
              <a:t>Zeitschrift</a:t>
            </a:r>
            <a:r>
              <a:rPr lang="de-DE" dirty="0" smtClean="0"/>
              <a:t>, </a:t>
            </a:r>
            <a:r>
              <a:rPr lang="de-DE" dirty="0"/>
              <a:t>Jahrgang (Heft), Seitenangabe (ohne „S.“). </a:t>
            </a:r>
          </a:p>
          <a:p>
            <a:endParaRPr lang="de-DE" dirty="0"/>
          </a:p>
          <a:p>
            <a:pPr marL="109728" indent="0">
              <a:buNone/>
            </a:pPr>
            <a:r>
              <a:rPr lang="de-DE" u="sng" dirty="0"/>
              <a:t>Beispiele: </a:t>
            </a:r>
          </a:p>
          <a:p>
            <a:r>
              <a:rPr lang="de-DE" dirty="0" err="1" smtClean="0"/>
              <a:t>Tamboer</a:t>
            </a:r>
            <a:r>
              <a:rPr lang="de-DE" dirty="0"/>
              <a:t>, J. (1979). Sich-Bewegen – ein Dialog zwischen Mensch und Welt. </a:t>
            </a:r>
            <a:r>
              <a:rPr lang="de-DE" i="1" dirty="0" err="1" smtClean="0"/>
              <a:t>sportpädagogik</a:t>
            </a:r>
            <a:r>
              <a:rPr lang="de-DE" dirty="0"/>
              <a:t>,</a:t>
            </a:r>
            <a:r>
              <a:rPr lang="de-DE" dirty="0" smtClean="0"/>
              <a:t> </a:t>
            </a:r>
            <a:r>
              <a:rPr lang="de-DE" dirty="0"/>
              <a:t>3 (2), 14-19. </a:t>
            </a:r>
          </a:p>
          <a:p>
            <a:r>
              <a:rPr lang="de-DE" dirty="0" err="1"/>
              <a:t>Trebels</a:t>
            </a:r>
            <a:r>
              <a:rPr lang="de-DE" dirty="0"/>
              <a:t>, A.H. (1992). Das dialogische Bewegungskonzept. Eine pädagogische Auslegung von Bewegung. </a:t>
            </a:r>
            <a:r>
              <a:rPr lang="de-DE" i="1" dirty="0" smtClean="0"/>
              <a:t>Sportunterricht</a:t>
            </a:r>
            <a:r>
              <a:rPr lang="de-DE" dirty="0" smtClean="0"/>
              <a:t>, </a:t>
            </a:r>
            <a:r>
              <a:rPr lang="de-DE" dirty="0"/>
              <a:t>41 (1), 20-29.</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36475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u="sng" dirty="0" smtClean="0"/>
              <a:t>Darstellungsstil:</a:t>
            </a:r>
          </a:p>
          <a:p>
            <a:pPr marL="109728" indent="0">
              <a:buNone/>
            </a:pPr>
            <a:endParaRPr lang="de-DE" dirty="0" smtClean="0"/>
          </a:p>
          <a:p>
            <a:r>
              <a:rPr lang="de-DE" dirty="0" smtClean="0"/>
              <a:t>Gebrauch von Relativsätzen und Konjunktionen</a:t>
            </a:r>
          </a:p>
          <a:p>
            <a:r>
              <a:rPr lang="de-DE" dirty="0" smtClean="0"/>
              <a:t>Jedoch keine langen Schachtelsätze</a:t>
            </a:r>
          </a:p>
          <a:p>
            <a:r>
              <a:rPr lang="de-DE" dirty="0" smtClean="0"/>
              <a:t>Verwendung der Fachsprache</a:t>
            </a:r>
          </a:p>
          <a:p>
            <a:r>
              <a:rPr lang="de-DE" dirty="0" smtClean="0"/>
              <a:t>Sachlicher, neutraler Stil</a:t>
            </a:r>
            <a:endParaRPr lang="de-DE" dirty="0"/>
          </a:p>
        </p:txBody>
      </p:sp>
      <p:sp>
        <p:nvSpPr>
          <p:cNvPr id="3" name="Titel 2"/>
          <p:cNvSpPr>
            <a:spLocks noGrp="1"/>
          </p:cNvSpPr>
          <p:nvPr>
            <p:ph type="title"/>
          </p:nvPr>
        </p:nvSpPr>
        <p:spPr/>
        <p:txBody>
          <a:bodyPr>
            <a:normAutofit fontScale="90000"/>
          </a:bodyPr>
          <a:lstStyle/>
          <a:p>
            <a:r>
              <a:rPr lang="de-DE" dirty="0"/>
              <a:t>Ansprüche an das wissenschaftliche Arbeiten</a:t>
            </a:r>
          </a:p>
        </p:txBody>
      </p:sp>
    </p:spTree>
    <p:extLst>
      <p:ext uri="{BB962C8B-B14F-4D97-AF65-F5344CB8AC3E}">
        <p14:creationId xmlns:p14="http://schemas.microsoft.com/office/powerpoint/2010/main" val="3456636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pPr marL="109728" indent="0">
              <a:buNone/>
            </a:pPr>
            <a:r>
              <a:rPr lang="de-DE" i="1" u="sng" dirty="0"/>
              <a:t>Bei Literaturangaben von Sonderdrucken und Themenheften von Zeitschriften</a:t>
            </a:r>
            <a:r>
              <a:rPr lang="de-DE" i="1" u="sng" dirty="0" smtClean="0"/>
              <a:t>:</a:t>
            </a:r>
          </a:p>
          <a:p>
            <a:endParaRPr lang="de-DE" dirty="0"/>
          </a:p>
          <a:p>
            <a:pPr marL="109728" indent="0">
              <a:buNone/>
            </a:pPr>
            <a:r>
              <a:rPr lang="de-DE" u="sng" dirty="0"/>
              <a:t>Allgemeine Form mit Autor: </a:t>
            </a:r>
          </a:p>
          <a:p>
            <a:r>
              <a:rPr lang="de-DE" dirty="0"/>
              <a:t>Autor, A. (Erscheinungsjahr). Titel [Sonderdruck/Themenheft]. </a:t>
            </a:r>
            <a:r>
              <a:rPr lang="de-DE" i="1" dirty="0"/>
              <a:t>Name der Zeitschrift</a:t>
            </a:r>
            <a:r>
              <a:rPr lang="de-DE" dirty="0"/>
              <a:t>, </a:t>
            </a:r>
            <a:r>
              <a:rPr lang="de-DE" dirty="0" smtClean="0"/>
              <a:t>Jahrgang </a:t>
            </a:r>
            <a:r>
              <a:rPr lang="de-DE" dirty="0"/>
              <a:t>(Heft).</a:t>
            </a:r>
          </a:p>
          <a:p>
            <a:endParaRPr lang="de-DE" dirty="0"/>
          </a:p>
          <a:p>
            <a:pPr marL="109728" indent="0">
              <a:buNone/>
            </a:pPr>
            <a:r>
              <a:rPr lang="de-DE" u="sng" dirty="0"/>
              <a:t>Beispiele:</a:t>
            </a:r>
          </a:p>
          <a:p>
            <a:r>
              <a:rPr lang="de-DE" dirty="0"/>
              <a:t>Tack, W. (Hrsg.). (1986). Veränderungsmessung [Themenheft]. </a:t>
            </a:r>
            <a:r>
              <a:rPr lang="de-DE" dirty="0" err="1"/>
              <a:t>Diagnostica</a:t>
            </a:r>
            <a:r>
              <a:rPr lang="de-DE" dirty="0"/>
              <a:t>, 32 (1</a:t>
            </a:r>
            <a:r>
              <a:rPr lang="de-DE" dirty="0" smtClean="0"/>
              <a:t>).</a:t>
            </a:r>
            <a:endParaRPr lang="de-DE" dirty="0"/>
          </a:p>
          <a:p>
            <a:r>
              <a:rPr lang="de-DE" dirty="0" err="1"/>
              <a:t>Brodtmann</a:t>
            </a:r>
            <a:r>
              <a:rPr lang="de-DE" dirty="0"/>
              <a:t>, D. (1995). Kleine Spiele, Wettkämpfe und Herausforderungen [Sonderdruck]. </a:t>
            </a:r>
            <a:r>
              <a:rPr lang="de-DE" i="1" dirty="0" err="1"/>
              <a:t>sportpädagogik</a:t>
            </a:r>
            <a:r>
              <a:rPr lang="de-DE" dirty="0"/>
              <a:t>, 2.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518122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u="sng" dirty="0"/>
              <a:t>Allgemeine Form ohne Autor:</a:t>
            </a:r>
          </a:p>
          <a:p>
            <a:r>
              <a:rPr lang="de-DE" dirty="0"/>
              <a:t>Name der Zeitschrift (Erscheinungsjahr), Themenheft Name der Zeitschrift. Jahrgang (Heft). </a:t>
            </a:r>
          </a:p>
          <a:p>
            <a:pPr marL="109728" indent="0">
              <a:buNone/>
            </a:pPr>
            <a:endParaRPr lang="de-DE" dirty="0"/>
          </a:p>
          <a:p>
            <a:pPr marL="109728" indent="0">
              <a:buNone/>
            </a:pPr>
            <a:r>
              <a:rPr lang="de-DE" u="sng" dirty="0"/>
              <a:t>Beispiele: </a:t>
            </a:r>
          </a:p>
          <a:p>
            <a:r>
              <a:rPr lang="de-DE" dirty="0" err="1"/>
              <a:t>sportpädagogik</a:t>
            </a:r>
            <a:r>
              <a:rPr lang="de-DE" dirty="0"/>
              <a:t> (1988), Themenheft Ringen und Raufen, 12 (4). </a:t>
            </a:r>
          </a:p>
          <a:p>
            <a:r>
              <a:rPr lang="de-DE" dirty="0"/>
              <a:t>Sportpraxis (2003), Sonderheft Kämpfen und Spielen, 44.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3292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i="1" u="sng" dirty="0"/>
              <a:t>Bei </a:t>
            </a:r>
            <a:r>
              <a:rPr lang="de-DE" i="1" u="sng" dirty="0" smtClean="0"/>
              <a:t>Zeitungsartikeln </a:t>
            </a:r>
            <a:r>
              <a:rPr lang="de-DE" dirty="0" smtClean="0"/>
              <a:t>wird </a:t>
            </a:r>
            <a:r>
              <a:rPr lang="de-DE" dirty="0"/>
              <a:t>hinter der Zeitungsnummer noch das Datum der </a:t>
            </a:r>
            <a:r>
              <a:rPr lang="de-DE" dirty="0" smtClean="0"/>
              <a:t>Veröffentlichung </a:t>
            </a:r>
            <a:r>
              <a:rPr lang="de-DE" dirty="0"/>
              <a:t>eingefügt: </a:t>
            </a:r>
          </a:p>
          <a:p>
            <a:endParaRPr lang="de-DE" dirty="0"/>
          </a:p>
          <a:p>
            <a:r>
              <a:rPr lang="de-DE" dirty="0" err="1"/>
              <a:t>Simeoni</a:t>
            </a:r>
            <a:r>
              <a:rPr lang="de-DE" dirty="0"/>
              <a:t>, E. (1987). Moderne Körper als </a:t>
            </a:r>
            <a:r>
              <a:rPr lang="de-DE" dirty="0" err="1"/>
              <a:t>Hyroglyphen</a:t>
            </a:r>
            <a:r>
              <a:rPr lang="de-DE" dirty="0"/>
              <a:t>. </a:t>
            </a:r>
            <a:r>
              <a:rPr lang="de-DE" i="1" dirty="0"/>
              <a:t>Frankfurter Allgemeine Zeitung</a:t>
            </a:r>
            <a:r>
              <a:rPr lang="de-DE" dirty="0"/>
              <a:t>, Nr. 288, 12.12.1987, 21.</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330170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229600" cy="4900000"/>
          </a:xfrm>
        </p:spPr>
        <p:txBody>
          <a:bodyPr>
            <a:normAutofit fontScale="77500" lnSpcReduction="20000"/>
          </a:bodyPr>
          <a:lstStyle/>
          <a:p>
            <a:pPr marL="109728" indent="0">
              <a:buNone/>
            </a:pPr>
            <a:r>
              <a:rPr lang="de-DE" i="1" u="sng" dirty="0"/>
              <a:t>Für Literaturangaben von (unveröffentlichten) </a:t>
            </a:r>
            <a:r>
              <a:rPr lang="de-DE" b="1" i="1" u="sng" dirty="0"/>
              <a:t>Vorträgen</a:t>
            </a:r>
            <a:r>
              <a:rPr lang="de-DE" i="1" u="sng" dirty="0"/>
              <a:t> auf Tagungen gilt folgendes </a:t>
            </a:r>
            <a:r>
              <a:rPr lang="de-DE" i="1" u="sng" dirty="0" smtClean="0"/>
              <a:t>Schema</a:t>
            </a:r>
            <a:r>
              <a:rPr lang="de-DE" i="1" u="sng" dirty="0"/>
              <a:t>:</a:t>
            </a:r>
          </a:p>
          <a:p>
            <a:pPr marL="109728" indent="0">
              <a:buNone/>
            </a:pPr>
            <a:endParaRPr lang="de-DE" u="sng" dirty="0" smtClean="0"/>
          </a:p>
          <a:p>
            <a:pPr marL="109728" indent="0">
              <a:buNone/>
            </a:pPr>
            <a:r>
              <a:rPr lang="de-DE" u="sng" dirty="0" smtClean="0"/>
              <a:t>Allgemeine </a:t>
            </a:r>
            <a:r>
              <a:rPr lang="de-DE" u="sng" dirty="0"/>
              <a:t>Form: </a:t>
            </a:r>
          </a:p>
          <a:p>
            <a:r>
              <a:rPr lang="de-DE" dirty="0"/>
              <a:t>Autor, A. A. &amp; Autor, B. B. </a:t>
            </a:r>
            <a:r>
              <a:rPr lang="de-DE" dirty="0" smtClean="0"/>
              <a:t>(Jahr, </a:t>
            </a:r>
            <a:r>
              <a:rPr lang="de-DE" dirty="0"/>
              <a:t>Monat). Titel des Vortrags. Art und Ort des Vortrags. </a:t>
            </a:r>
          </a:p>
          <a:p>
            <a:pPr marL="109728" indent="0">
              <a:buNone/>
            </a:pPr>
            <a:endParaRPr lang="de-DE" dirty="0"/>
          </a:p>
          <a:p>
            <a:pPr marL="109728" indent="0">
              <a:buNone/>
            </a:pPr>
            <a:r>
              <a:rPr lang="de-DE" u="sng" dirty="0"/>
              <a:t>Beispiel: </a:t>
            </a:r>
          </a:p>
          <a:p>
            <a:r>
              <a:rPr lang="de-DE" dirty="0"/>
              <a:t>Danisch, M. &amp; Bensch, A. (2001a, September). Zur Theorie und Praxis der spielgemäßen Tennisvermittlung. Gastvortrag auf dem Regionalseminar des Verbandes Deutscher Tennislehrer in Elmshorn. </a:t>
            </a:r>
          </a:p>
          <a:p>
            <a:r>
              <a:rPr lang="de-DE" dirty="0" err="1"/>
              <a:t>Büsch</a:t>
            </a:r>
            <a:r>
              <a:rPr lang="de-DE" dirty="0"/>
              <a:t>, D. (2002, Mai). Ausführungsstrategien bei einer Auge-Hand-Koordinationsaufgabe. 34. Tagung der Arbeitsgemeinschaft für Sportpsychologie (</a:t>
            </a:r>
            <a:r>
              <a:rPr lang="de-DE" dirty="0" err="1"/>
              <a:t>asp</a:t>
            </a:r>
            <a:r>
              <a:rPr lang="de-DE" dirty="0"/>
              <a:t>) zum Thema „</a:t>
            </a:r>
            <a:r>
              <a:rPr lang="de-DE" dirty="0" smtClean="0"/>
              <a:t>Expertise </a:t>
            </a:r>
            <a:r>
              <a:rPr lang="de-DE" dirty="0"/>
              <a:t>im Sport“ in Münster.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894989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i="1" u="sng" dirty="0"/>
              <a:t>Bei der Verwendung von Promotions-, </a:t>
            </a:r>
            <a:r>
              <a:rPr lang="de-DE" i="1" u="sng" dirty="0" smtClean="0"/>
              <a:t>Habilitationsschriften </a:t>
            </a:r>
            <a:r>
              <a:rPr lang="de-DE" i="1" u="sng" dirty="0"/>
              <a:t>gilt folgender </a:t>
            </a:r>
            <a:r>
              <a:rPr lang="de-DE" i="1" u="sng" dirty="0" smtClean="0"/>
              <a:t>Standard</a:t>
            </a:r>
            <a:r>
              <a:rPr lang="de-DE" i="1" u="sng" dirty="0"/>
              <a:t>: </a:t>
            </a:r>
          </a:p>
          <a:p>
            <a:pPr marL="109728" indent="0">
              <a:buNone/>
            </a:pPr>
            <a:endParaRPr lang="de-DE" u="sng" dirty="0" smtClean="0"/>
          </a:p>
          <a:p>
            <a:pPr marL="109728" indent="0">
              <a:buNone/>
            </a:pPr>
            <a:r>
              <a:rPr lang="de-DE" u="sng" dirty="0" smtClean="0"/>
              <a:t>Allgemeine </a:t>
            </a:r>
            <a:r>
              <a:rPr lang="de-DE" u="sng" dirty="0"/>
              <a:t>Form: </a:t>
            </a:r>
          </a:p>
          <a:p>
            <a:r>
              <a:rPr lang="de-DE" dirty="0"/>
              <a:t>Autor, A. (Jahr). </a:t>
            </a:r>
            <a:r>
              <a:rPr lang="de-DE" i="1" dirty="0"/>
              <a:t>Titel der Arbeit</a:t>
            </a:r>
            <a:r>
              <a:rPr lang="de-DE" dirty="0"/>
              <a:t>. Art der Schrift: Universität/Hochschule. </a:t>
            </a:r>
          </a:p>
          <a:p>
            <a:r>
              <a:rPr lang="de-DE" dirty="0" smtClean="0"/>
              <a:t>Ohne Veröffentlichung:</a:t>
            </a:r>
            <a:endParaRPr lang="de-DE" dirty="0"/>
          </a:p>
          <a:p>
            <a:r>
              <a:rPr lang="de-DE" dirty="0"/>
              <a:t>Autor, B. </a:t>
            </a:r>
            <a:r>
              <a:rPr lang="de-DE" dirty="0" smtClean="0"/>
              <a:t>(Jahr</a:t>
            </a:r>
            <a:r>
              <a:rPr lang="de-DE" dirty="0"/>
              <a:t>). </a:t>
            </a:r>
            <a:r>
              <a:rPr lang="de-DE" i="1" dirty="0"/>
              <a:t>Titel der Arbeit</a:t>
            </a:r>
            <a:r>
              <a:rPr lang="de-DE" dirty="0"/>
              <a:t>. Unveröffentlichte Art der Schrift: Universität/Hochschule. </a:t>
            </a:r>
          </a:p>
          <a:p>
            <a:endParaRPr lang="de-DE" dirty="0"/>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786432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marL="109728" indent="0">
              <a:buNone/>
            </a:pPr>
            <a:r>
              <a:rPr lang="de-DE" u="sng" dirty="0"/>
              <a:t>Beispiele: </a:t>
            </a:r>
          </a:p>
          <a:p>
            <a:r>
              <a:rPr lang="de-DE" dirty="0" smtClean="0"/>
              <a:t>Alberts, H. (2012). </a:t>
            </a:r>
            <a:r>
              <a:rPr lang="de-DE" i="1" dirty="0" smtClean="0"/>
              <a:t>Sportliche Aktivität von Kindern und ihre motorische Leistungsfähigkeit. Unveröffentlichte Masterarbeit</a:t>
            </a:r>
            <a:r>
              <a:rPr lang="de-DE" dirty="0" smtClean="0"/>
              <a:t>: Technische Universität Braunschweig.</a:t>
            </a:r>
          </a:p>
          <a:p>
            <a:r>
              <a:rPr lang="de-DE" dirty="0" smtClean="0"/>
              <a:t>Gerdes</a:t>
            </a:r>
            <a:r>
              <a:rPr lang="de-DE" dirty="0"/>
              <a:t>, L. (2001). </a:t>
            </a:r>
            <a:r>
              <a:rPr lang="de-DE" i="1" dirty="0" err="1"/>
              <a:t>Dialogik</a:t>
            </a:r>
            <a:r>
              <a:rPr lang="de-DE" i="1" dirty="0"/>
              <a:t> im Partnerkontaktsport: anthropologische Grundlagen für eine sportpädagogische Theorie der Leibeserziehung vor dem Hintergrund der Dialogphilosophie Martin Bubers. </a:t>
            </a:r>
            <a:r>
              <a:rPr lang="de-DE" dirty="0"/>
              <a:t>Dissertation: Universität Hamburg. </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448481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buNone/>
            </a:pPr>
            <a:r>
              <a:rPr lang="de-DE" i="1" u="sng" dirty="0" smtClean="0"/>
              <a:t>Internetquellen</a:t>
            </a:r>
          </a:p>
          <a:p>
            <a:pPr marL="109728" indent="0">
              <a:buNone/>
            </a:pPr>
            <a:r>
              <a:rPr lang="de-DE" i="1" u="sng" dirty="0" smtClean="0"/>
              <a:t>Basierend </a:t>
            </a:r>
            <a:r>
              <a:rPr lang="de-DE" i="1" u="sng" dirty="0"/>
              <a:t>auf einer Druckversion: </a:t>
            </a:r>
          </a:p>
          <a:p>
            <a:r>
              <a:rPr lang="de-DE" dirty="0" smtClean="0"/>
              <a:t>Artikel </a:t>
            </a:r>
            <a:r>
              <a:rPr lang="de-DE" dirty="0"/>
              <a:t>sowohl als schriftliches als auch als elektronisches Werk zu </a:t>
            </a:r>
            <a:r>
              <a:rPr lang="de-DE" dirty="0" smtClean="0"/>
              <a:t>erhalten</a:t>
            </a:r>
          </a:p>
          <a:p>
            <a:r>
              <a:rPr lang="de-DE" dirty="0" smtClean="0"/>
              <a:t>Dann reicht </a:t>
            </a:r>
            <a:r>
              <a:rPr lang="de-DE" dirty="0"/>
              <a:t>nach dem Titel des Beitrags in eckigen Klammern der Verweis auf die verwendete </a:t>
            </a:r>
            <a:r>
              <a:rPr lang="de-DE" dirty="0" smtClean="0"/>
              <a:t>elektronische </a:t>
            </a:r>
            <a:r>
              <a:rPr lang="de-DE" dirty="0"/>
              <a:t>Version:</a:t>
            </a:r>
          </a:p>
          <a:p>
            <a:pPr marL="109728" indent="0">
              <a:buNone/>
            </a:pPr>
            <a:r>
              <a:rPr lang="de-DE" u="sng" dirty="0" smtClean="0"/>
              <a:t>Beispiel:</a:t>
            </a:r>
            <a:endParaRPr lang="de-DE" u="sng" dirty="0"/>
          </a:p>
          <a:p>
            <a:r>
              <a:rPr lang="de-DE" dirty="0"/>
              <a:t>Dietrich, K. (1984). Vermitteln Spielreihen Spielfähigkeit? [Elektronische Version]. </a:t>
            </a:r>
            <a:r>
              <a:rPr lang="de-DE" dirty="0" err="1" smtClean="0"/>
              <a:t>sportpädagogik</a:t>
            </a:r>
            <a:r>
              <a:rPr lang="de-DE" dirty="0"/>
              <a:t>, 1, 19-21.</a:t>
            </a:r>
          </a:p>
          <a:p>
            <a:endParaRPr lang="de-DE" dirty="0" smtClean="0"/>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2678204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109728" indent="0">
              <a:buNone/>
            </a:pPr>
            <a:r>
              <a:rPr lang="de-DE" i="1" dirty="0" smtClean="0"/>
              <a:t>Abweichung hinsichtlich der Formatierung oder Seitenangabe:</a:t>
            </a:r>
          </a:p>
          <a:p>
            <a:r>
              <a:rPr lang="de-DE" dirty="0" smtClean="0"/>
              <a:t>Zusätzlich erfolgt die Angabe des Zugriffs</a:t>
            </a:r>
            <a:endParaRPr lang="de-DE" dirty="0"/>
          </a:p>
          <a:p>
            <a:pPr marL="109728" indent="0">
              <a:buNone/>
            </a:pPr>
            <a:r>
              <a:rPr lang="de-DE" u="sng" dirty="0"/>
              <a:t>Allgemeine Form: </a:t>
            </a:r>
          </a:p>
          <a:p>
            <a:r>
              <a:rPr lang="de-DE" dirty="0"/>
              <a:t>Autor, A. A. (JJJJ). Titel des Werkes. </a:t>
            </a:r>
            <a:r>
              <a:rPr lang="de-DE" i="1" dirty="0"/>
              <a:t>[Quelle des schriftlichen Werkes]. </a:t>
            </a:r>
            <a:r>
              <a:rPr lang="de-DE" dirty="0"/>
              <a:t>Zugriff am TT. MM. JJJJ unter Adresse der Homepage. </a:t>
            </a:r>
          </a:p>
          <a:p>
            <a:pPr marL="109728" indent="0">
              <a:buNone/>
            </a:pPr>
            <a:r>
              <a:rPr lang="de-DE" u="sng" dirty="0"/>
              <a:t>Beispiel: </a:t>
            </a:r>
          </a:p>
          <a:p>
            <a:r>
              <a:rPr lang="de-DE" dirty="0"/>
              <a:t>Hildebrandt – </a:t>
            </a:r>
            <a:r>
              <a:rPr lang="de-DE" dirty="0" err="1"/>
              <a:t>Stramann</a:t>
            </a:r>
            <a:r>
              <a:rPr lang="de-DE" dirty="0"/>
              <a:t>, R. &amp; </a:t>
            </a:r>
            <a:r>
              <a:rPr lang="de-DE" dirty="0" err="1"/>
              <a:t>Laging</a:t>
            </a:r>
            <a:r>
              <a:rPr lang="de-DE" dirty="0"/>
              <a:t>, R. (2006). Bewegte Schule – den ganzen Tag? [</a:t>
            </a:r>
            <a:r>
              <a:rPr lang="de-DE" i="1" dirty="0" smtClean="0"/>
              <a:t>Elektronische </a:t>
            </a:r>
            <a:r>
              <a:rPr lang="de-DE" i="1" dirty="0"/>
              <a:t>Version</a:t>
            </a:r>
            <a:r>
              <a:rPr lang="de-DE" dirty="0"/>
              <a:t>] Zugriff am 10.10.2008 unter http://</a:t>
            </a:r>
            <a:r>
              <a:rPr lang="de-DE" dirty="0" smtClean="0"/>
              <a:t>www.unimarburg.de/fb21/ifsm/ganztagsschule/vortraege/bewegte-schule-ganztag</a:t>
            </a:r>
            <a:r>
              <a:rPr lang="de-DE" dirty="0"/>
              <a:t>.</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444776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109728" indent="0">
              <a:buNone/>
            </a:pPr>
            <a:r>
              <a:rPr lang="de-DE" i="1" u="sng" dirty="0"/>
              <a:t>WWW-Seiten:</a:t>
            </a:r>
          </a:p>
          <a:p>
            <a:r>
              <a:rPr lang="de-DE" dirty="0"/>
              <a:t>Hier ist auf eine genaue Datumsangabe zu achten. </a:t>
            </a:r>
            <a:endParaRPr lang="de-DE" dirty="0" smtClean="0"/>
          </a:p>
          <a:p>
            <a:r>
              <a:rPr lang="de-DE" dirty="0" smtClean="0"/>
              <a:t>Datum des Zugriffs und Datum der Erstellung </a:t>
            </a:r>
            <a:endParaRPr lang="de-DE" dirty="0"/>
          </a:p>
          <a:p>
            <a:r>
              <a:rPr lang="de-DE" dirty="0" smtClean="0"/>
              <a:t>Die </a:t>
            </a:r>
            <a:r>
              <a:rPr lang="de-DE" dirty="0"/>
              <a:t>Angabe läuft unter folgendem Schema: Jahr, Tag (als Zahl), Punkt und Monat (</a:t>
            </a:r>
            <a:r>
              <a:rPr lang="de-DE" dirty="0" smtClean="0"/>
              <a:t>ausgeschrieben</a:t>
            </a:r>
            <a:r>
              <a:rPr lang="de-DE" dirty="0"/>
              <a:t>).</a:t>
            </a:r>
          </a:p>
          <a:p>
            <a:pPr marL="109728" indent="0">
              <a:buNone/>
            </a:pPr>
            <a:r>
              <a:rPr lang="de-DE" u="sng" dirty="0"/>
              <a:t>Allgemeine Form: </a:t>
            </a:r>
          </a:p>
          <a:p>
            <a:r>
              <a:rPr lang="de-DE" dirty="0"/>
              <a:t>Autor, A. A. &amp; Autor, B. B. (JJJJ, TT. MM). </a:t>
            </a:r>
            <a:r>
              <a:rPr lang="de-DE" i="1" dirty="0"/>
              <a:t>Titel des Werkes</a:t>
            </a:r>
            <a:r>
              <a:rPr lang="de-DE" dirty="0"/>
              <a:t>. Zugriff am TT. MM. JJJJ unter Adresse der Homepage.</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1847404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u="sng" dirty="0"/>
              <a:t>Beispiel: </a:t>
            </a:r>
          </a:p>
          <a:p>
            <a:r>
              <a:rPr lang="de-DE" dirty="0"/>
              <a:t>Kretschmer, J. (2000, 04. Juli). </a:t>
            </a:r>
            <a:r>
              <a:rPr lang="de-DE" i="1" dirty="0"/>
              <a:t>Können Kinder wirklich nicht mehr rückwärts laufen? Eine Untersuchung zur motorischen Leistungsfähigkeit von Grundschulkindern in Hamburg.</a:t>
            </a:r>
            <a:r>
              <a:rPr lang="de-DE" dirty="0"/>
              <a:t> Zugriff am 8. Mai 2002 unter http://www.erzwiss.uni-hamburg.de/Projekte/Kknrl/ index.htm.</a:t>
            </a:r>
          </a:p>
          <a:p>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372248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u="sng" dirty="0" smtClean="0"/>
              <a:t>Hermeneutik</a:t>
            </a:r>
          </a:p>
          <a:p>
            <a:r>
              <a:rPr lang="de-DE" dirty="0" smtClean="0"/>
              <a:t>Verweist auf </a:t>
            </a:r>
            <a:r>
              <a:rPr lang="de-DE" dirty="0"/>
              <a:t>eine </a:t>
            </a:r>
            <a:r>
              <a:rPr lang="de-DE" dirty="0" smtClean="0"/>
              <a:t>Wissenschaft, </a:t>
            </a:r>
            <a:r>
              <a:rPr lang="de-DE" dirty="0"/>
              <a:t>die sich mit der Auslegung von z.B. Texten befasst </a:t>
            </a:r>
            <a:endParaRPr lang="de-DE" dirty="0" smtClean="0"/>
          </a:p>
          <a:p>
            <a:r>
              <a:rPr lang="de-DE" dirty="0" smtClean="0"/>
              <a:t>„</a:t>
            </a:r>
            <a:r>
              <a:rPr lang="de-DE" dirty="0" err="1" smtClean="0"/>
              <a:t>hermeneuin</a:t>
            </a:r>
            <a:r>
              <a:rPr lang="de-DE" dirty="0" smtClean="0"/>
              <a:t>“= Aussagen</a:t>
            </a:r>
            <a:r>
              <a:rPr lang="de-DE" dirty="0"/>
              <a:t>, auslegen und </a:t>
            </a:r>
            <a:r>
              <a:rPr lang="de-DE" dirty="0" smtClean="0"/>
              <a:t>übersehen</a:t>
            </a:r>
          </a:p>
          <a:p>
            <a:r>
              <a:rPr lang="de-DE" dirty="0" smtClean="0"/>
              <a:t>Sachverhalte </a:t>
            </a:r>
            <a:r>
              <a:rPr lang="de-DE" dirty="0"/>
              <a:t>sollen von anderen verstanden, ausgelegt und gedeutet werden. </a:t>
            </a:r>
            <a:endParaRPr lang="de-DE" dirty="0" smtClean="0"/>
          </a:p>
          <a:p>
            <a:r>
              <a:rPr lang="de-DE" dirty="0" smtClean="0"/>
              <a:t>Die </a:t>
            </a:r>
            <a:r>
              <a:rPr lang="de-DE" dirty="0"/>
              <a:t>Hermeneutik wird als Kunst der Auslegung </a:t>
            </a:r>
            <a:r>
              <a:rPr lang="de-DE" dirty="0" smtClean="0"/>
              <a:t>definiert</a:t>
            </a:r>
            <a:endParaRPr lang="de-DE" dirty="0"/>
          </a:p>
        </p:txBody>
      </p:sp>
      <p:sp>
        <p:nvSpPr>
          <p:cNvPr id="3" name="Titel 2"/>
          <p:cNvSpPr>
            <a:spLocks noGrp="1"/>
          </p:cNvSpPr>
          <p:nvPr>
            <p:ph type="title"/>
          </p:nvPr>
        </p:nvSpPr>
        <p:spPr/>
        <p:txBody>
          <a:bodyPr>
            <a:normAutofit fontScale="90000"/>
          </a:bodyPr>
          <a:lstStyle/>
          <a:p>
            <a:r>
              <a:rPr lang="de-DE" dirty="0" smtClean="0"/>
              <a:t>Verfahren </a:t>
            </a:r>
            <a:r>
              <a:rPr lang="de-DE" dirty="0"/>
              <a:t>wissenschaftlichen Arbeitens</a:t>
            </a:r>
          </a:p>
        </p:txBody>
      </p:sp>
    </p:spTree>
    <p:extLst>
      <p:ext uri="{BB962C8B-B14F-4D97-AF65-F5344CB8AC3E}">
        <p14:creationId xmlns:p14="http://schemas.microsoft.com/office/powerpoint/2010/main" val="4091659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i="1" u="sng" dirty="0" smtClean="0"/>
              <a:t>Nach dem Litertaturverzeichnis erfolgen</a:t>
            </a:r>
          </a:p>
          <a:p>
            <a:r>
              <a:rPr lang="de-DE" dirty="0" smtClean="0"/>
              <a:t>Abbildungsverzeichnis</a:t>
            </a:r>
          </a:p>
          <a:p>
            <a:r>
              <a:rPr lang="de-DE" dirty="0" smtClean="0"/>
              <a:t>Tabellenverzeichnis</a:t>
            </a:r>
          </a:p>
          <a:p>
            <a:r>
              <a:rPr lang="de-DE" dirty="0" smtClean="0"/>
              <a:t>Anhang</a:t>
            </a:r>
          </a:p>
          <a:p>
            <a:r>
              <a:rPr lang="de-DE" dirty="0" smtClean="0"/>
              <a:t>Eidesstattliche Erklärung</a:t>
            </a:r>
            <a:endParaRPr lang="de-DE" dirty="0"/>
          </a:p>
        </p:txBody>
      </p:sp>
      <p:sp>
        <p:nvSpPr>
          <p:cNvPr id="3" name="Titel 2"/>
          <p:cNvSpPr>
            <a:spLocks noGrp="1"/>
          </p:cNvSpPr>
          <p:nvPr>
            <p:ph type="title"/>
          </p:nvPr>
        </p:nvSpPr>
        <p:spPr/>
        <p:txBody>
          <a:bodyPr/>
          <a:lstStyle/>
          <a:p>
            <a:r>
              <a:rPr lang="de-DE" dirty="0"/>
              <a:t>6) Literaturverzeichnis</a:t>
            </a:r>
          </a:p>
        </p:txBody>
      </p:sp>
    </p:spTree>
    <p:extLst>
      <p:ext uri="{BB962C8B-B14F-4D97-AF65-F5344CB8AC3E}">
        <p14:creationId xmlns:p14="http://schemas.microsoft.com/office/powerpoint/2010/main" val="77055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09728" indent="0">
              <a:buNone/>
            </a:pPr>
            <a:r>
              <a:rPr lang="de-DE" sz="2800" dirty="0">
                <a:solidFill>
                  <a:srgbClr val="000000"/>
                </a:solidFill>
                <a:latin typeface="Arial"/>
              </a:rPr>
              <a:t>Flick, U. (2010). </a:t>
            </a:r>
            <a:r>
              <a:rPr lang="de-DE" sz="2800" i="1" dirty="0">
                <a:solidFill>
                  <a:srgbClr val="000000"/>
                </a:solidFill>
                <a:latin typeface="Arial"/>
              </a:rPr>
              <a:t>Qualitative Sozialforschung. Eine </a:t>
            </a:r>
            <a:r>
              <a:rPr lang="de-DE" sz="2800" i="1" dirty="0" smtClean="0">
                <a:solidFill>
                  <a:srgbClr val="000000"/>
                </a:solidFill>
                <a:latin typeface="Arial"/>
              </a:rPr>
              <a:t>  	Einführung </a:t>
            </a:r>
            <a:r>
              <a:rPr lang="de-DE" sz="2800" dirty="0">
                <a:solidFill>
                  <a:srgbClr val="000000"/>
                </a:solidFill>
                <a:latin typeface="Arial"/>
              </a:rPr>
              <a:t>(3. Aufl.).Reinbek: Rowohlt </a:t>
            </a:r>
            <a:r>
              <a:rPr lang="de-DE" sz="2800" dirty="0" smtClean="0">
                <a:solidFill>
                  <a:srgbClr val="000000"/>
                </a:solidFill>
                <a:latin typeface="Arial"/>
              </a:rPr>
              <a:t>	Taschenbuch-Verlag</a:t>
            </a:r>
            <a:r>
              <a:rPr lang="de-DE" sz="2800" dirty="0">
                <a:solidFill>
                  <a:srgbClr val="000000"/>
                </a:solidFill>
                <a:latin typeface="Arial"/>
              </a:rPr>
              <a:t>. </a:t>
            </a:r>
            <a:endParaRPr lang="de-DE" sz="2800" dirty="0" smtClean="0">
              <a:solidFill>
                <a:srgbClr val="000000"/>
              </a:solidFill>
              <a:latin typeface="Arial"/>
            </a:endParaRPr>
          </a:p>
          <a:p>
            <a:pPr marL="109728" indent="0">
              <a:buNone/>
            </a:pPr>
            <a:r>
              <a:rPr lang="de-DE" sz="2800" dirty="0">
                <a:solidFill>
                  <a:srgbClr val="000000"/>
                </a:solidFill>
                <a:latin typeface="Arial"/>
              </a:rPr>
              <a:t>Konrad, K. (2011). </a:t>
            </a:r>
            <a:r>
              <a:rPr lang="de-DE" sz="2800" i="1" dirty="0">
                <a:solidFill>
                  <a:srgbClr val="000000"/>
                </a:solidFill>
                <a:latin typeface="Arial"/>
              </a:rPr>
              <a:t>Mündliche und schriftliche </a:t>
            </a:r>
            <a:r>
              <a:rPr lang="de-DE" sz="2800" i="1" dirty="0" smtClean="0">
                <a:solidFill>
                  <a:srgbClr val="000000"/>
                </a:solidFill>
                <a:latin typeface="Arial"/>
              </a:rPr>
              <a:t>	Befragung- </a:t>
            </a:r>
            <a:r>
              <a:rPr lang="de-DE" sz="2800" i="1" dirty="0">
                <a:solidFill>
                  <a:srgbClr val="000000"/>
                </a:solidFill>
                <a:latin typeface="Arial"/>
              </a:rPr>
              <a:t>Ein Lehrbuch </a:t>
            </a:r>
            <a:r>
              <a:rPr lang="de-DE" sz="2800" dirty="0">
                <a:solidFill>
                  <a:srgbClr val="000000"/>
                </a:solidFill>
                <a:latin typeface="Arial"/>
              </a:rPr>
              <a:t>(7., korrigierte </a:t>
            </a:r>
            <a:r>
              <a:rPr lang="de-DE" sz="2800" dirty="0" smtClean="0">
                <a:solidFill>
                  <a:srgbClr val="000000"/>
                </a:solidFill>
                <a:latin typeface="Arial"/>
              </a:rPr>
              <a:t>	Auflage</a:t>
            </a:r>
            <a:r>
              <a:rPr lang="de-DE" sz="2800" dirty="0">
                <a:solidFill>
                  <a:srgbClr val="000000"/>
                </a:solidFill>
                <a:latin typeface="Arial"/>
              </a:rPr>
              <a:t>). </a:t>
            </a:r>
            <a:r>
              <a:rPr lang="de-DE" sz="2800" dirty="0" smtClean="0">
                <a:solidFill>
                  <a:srgbClr val="000000"/>
                </a:solidFill>
                <a:latin typeface="Arial"/>
              </a:rPr>
              <a:t>Landau</a:t>
            </a:r>
            <a:r>
              <a:rPr lang="de-DE" sz="2800" dirty="0">
                <a:solidFill>
                  <a:srgbClr val="000000"/>
                </a:solidFill>
                <a:latin typeface="Arial"/>
              </a:rPr>
              <a:t>: Verlag Empirische </a:t>
            </a:r>
            <a:r>
              <a:rPr lang="de-DE" sz="2800" dirty="0" smtClean="0">
                <a:solidFill>
                  <a:srgbClr val="000000"/>
                </a:solidFill>
                <a:latin typeface="Arial"/>
              </a:rPr>
              <a:t>	Pädagogik</a:t>
            </a:r>
            <a:r>
              <a:rPr lang="de-DE" sz="2800" dirty="0">
                <a:solidFill>
                  <a:srgbClr val="000000"/>
                </a:solidFill>
                <a:latin typeface="Arial"/>
              </a:rPr>
              <a:t>. </a:t>
            </a:r>
            <a:endParaRPr lang="de-DE" sz="2800" dirty="0" smtClean="0">
              <a:solidFill>
                <a:srgbClr val="000000"/>
              </a:solidFill>
              <a:latin typeface="Arial"/>
            </a:endParaRPr>
          </a:p>
          <a:p>
            <a:pPr marL="109728" indent="0">
              <a:buNone/>
            </a:pPr>
            <a:r>
              <a:rPr lang="de-DE" sz="2800" dirty="0">
                <a:solidFill>
                  <a:srgbClr val="000000"/>
                </a:solidFill>
                <a:latin typeface="Arial"/>
              </a:rPr>
              <a:t>Lamnek, S. (2010). </a:t>
            </a:r>
            <a:r>
              <a:rPr lang="de-DE" sz="2800" i="1" dirty="0">
                <a:solidFill>
                  <a:srgbClr val="000000"/>
                </a:solidFill>
                <a:latin typeface="Arial"/>
              </a:rPr>
              <a:t>Qualitative Sozialforschung </a:t>
            </a:r>
            <a:r>
              <a:rPr lang="de-DE" sz="2800" i="1" dirty="0" smtClean="0">
                <a:solidFill>
                  <a:srgbClr val="000000"/>
                </a:solidFill>
                <a:latin typeface="Arial"/>
              </a:rPr>
              <a:t>	</a:t>
            </a:r>
            <a:r>
              <a:rPr lang="de-DE" sz="2800" dirty="0" smtClean="0">
                <a:solidFill>
                  <a:srgbClr val="000000"/>
                </a:solidFill>
                <a:latin typeface="Arial"/>
              </a:rPr>
              <a:t>(5</a:t>
            </a:r>
            <a:r>
              <a:rPr lang="de-DE" sz="2800" dirty="0">
                <a:solidFill>
                  <a:srgbClr val="000000"/>
                </a:solidFill>
                <a:latin typeface="Arial"/>
              </a:rPr>
              <a:t>. Aufl.). Weinheim; Basel: Beltz Verlag. </a:t>
            </a:r>
            <a:endParaRPr lang="de-DE" sz="2800" dirty="0" smtClean="0">
              <a:solidFill>
                <a:srgbClr val="000000"/>
              </a:solidFill>
              <a:latin typeface="Arial"/>
            </a:endParaRPr>
          </a:p>
        </p:txBody>
      </p:sp>
      <p:sp>
        <p:nvSpPr>
          <p:cNvPr id="3" name="Titel 2"/>
          <p:cNvSpPr>
            <a:spLocks noGrp="1"/>
          </p:cNvSpPr>
          <p:nvPr>
            <p:ph type="title"/>
          </p:nvPr>
        </p:nvSpPr>
        <p:spPr/>
        <p:txBody>
          <a:bodyPr>
            <a:normAutofit/>
          </a:bodyPr>
          <a:lstStyle/>
          <a:p>
            <a:r>
              <a:rPr lang="de-DE" dirty="0" smtClean="0"/>
              <a:t>7) Literaturtipps</a:t>
            </a:r>
            <a:endParaRPr lang="de-DE" dirty="0"/>
          </a:p>
        </p:txBody>
      </p:sp>
    </p:spTree>
    <p:extLst>
      <p:ext uri="{BB962C8B-B14F-4D97-AF65-F5344CB8AC3E}">
        <p14:creationId xmlns:p14="http://schemas.microsoft.com/office/powerpoint/2010/main" val="236475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Qualitative Methoden</a:t>
            </a:r>
          </a:p>
          <a:p>
            <a:r>
              <a:rPr lang="de-DE" dirty="0" smtClean="0"/>
              <a:t>Quantitative Methoden</a:t>
            </a:r>
          </a:p>
          <a:p>
            <a:pPr marL="109728" indent="0">
              <a:buNone/>
            </a:pPr>
            <a:endParaRPr lang="de-DE" dirty="0"/>
          </a:p>
          <a:p>
            <a:pPr marL="109728" indent="0">
              <a:buNone/>
            </a:pPr>
            <a:r>
              <a:rPr lang="de-DE" dirty="0" smtClean="0"/>
              <a:t>Gruppenarbeit!</a:t>
            </a:r>
            <a:endParaRPr lang="de-DE" dirty="0"/>
          </a:p>
        </p:txBody>
      </p:sp>
      <p:sp>
        <p:nvSpPr>
          <p:cNvPr id="3" name="Titel 2"/>
          <p:cNvSpPr>
            <a:spLocks noGrp="1"/>
          </p:cNvSpPr>
          <p:nvPr>
            <p:ph type="title"/>
          </p:nvPr>
        </p:nvSpPr>
        <p:spPr/>
        <p:txBody>
          <a:bodyPr>
            <a:normAutofit fontScale="90000"/>
          </a:bodyPr>
          <a:lstStyle/>
          <a:p>
            <a:r>
              <a:rPr lang="de-DE" dirty="0" smtClean="0"/>
              <a:t>Verfahren, wissenschaftlichen Arbeitens</a:t>
            </a:r>
            <a:endParaRPr lang="de-DE" dirty="0"/>
          </a:p>
        </p:txBody>
      </p:sp>
    </p:spTree>
    <p:extLst>
      <p:ext uri="{BB962C8B-B14F-4D97-AF65-F5344CB8AC3E}">
        <p14:creationId xmlns:p14="http://schemas.microsoft.com/office/powerpoint/2010/main" val="67240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Universitätsbibliothek (</a:t>
            </a:r>
            <a:r>
              <a:rPr lang="de-DE" dirty="0">
                <a:hlinkClick r:id="rId2"/>
              </a:rPr>
              <a:t>http://</a:t>
            </a:r>
            <a:r>
              <a:rPr lang="de-DE" dirty="0" smtClean="0">
                <a:hlinkClick r:id="rId2"/>
              </a:rPr>
              <a:t>www.biblio.tu-bs.de</a:t>
            </a:r>
            <a:r>
              <a:rPr lang="de-DE" dirty="0" smtClean="0"/>
              <a:t>)</a:t>
            </a:r>
          </a:p>
          <a:p>
            <a:r>
              <a:rPr lang="de-DE" dirty="0" smtClean="0"/>
              <a:t>Seminarbibliothek Sport</a:t>
            </a:r>
          </a:p>
          <a:p>
            <a:r>
              <a:rPr lang="de-DE" dirty="0" smtClean="0"/>
              <a:t>Bibliothek für Sozialwissenschaften (Campus Nord, Gebäude 97, )</a:t>
            </a:r>
          </a:p>
          <a:p>
            <a:r>
              <a:rPr lang="de-DE" dirty="0" smtClean="0"/>
              <a:t>Seminarbibliothek Pädagogik (Campus Nord, Gebäude 97, Raum 004)</a:t>
            </a:r>
          </a:p>
          <a:p>
            <a:r>
              <a:rPr lang="de-DE" dirty="0" smtClean="0"/>
              <a:t>Online Datenbank: </a:t>
            </a:r>
            <a:r>
              <a:rPr lang="de-DE" dirty="0" smtClean="0">
                <a:hlinkClick r:id="rId3"/>
              </a:rPr>
              <a:t>www.bisp-datenbanken.de</a:t>
            </a:r>
            <a:endParaRPr lang="de-DE" dirty="0" smtClean="0"/>
          </a:p>
          <a:p>
            <a:r>
              <a:rPr lang="de-DE" dirty="0" smtClean="0"/>
              <a:t>Fernleihe</a:t>
            </a:r>
            <a:endParaRPr lang="de-DE" dirty="0"/>
          </a:p>
        </p:txBody>
      </p:sp>
      <p:sp>
        <p:nvSpPr>
          <p:cNvPr id="3" name="Titel 2"/>
          <p:cNvSpPr>
            <a:spLocks noGrp="1"/>
          </p:cNvSpPr>
          <p:nvPr>
            <p:ph type="title"/>
          </p:nvPr>
        </p:nvSpPr>
        <p:spPr/>
        <p:txBody>
          <a:bodyPr>
            <a:normAutofit fontScale="90000"/>
          </a:bodyPr>
          <a:lstStyle/>
          <a:p>
            <a:r>
              <a:rPr lang="de-DE" dirty="0" smtClean="0"/>
              <a:t>2) Woher bekomme ich Literatur?</a:t>
            </a:r>
            <a:endParaRPr lang="de-DE" dirty="0"/>
          </a:p>
        </p:txBody>
      </p:sp>
    </p:spTree>
    <p:extLst>
      <p:ext uri="{BB962C8B-B14F-4D97-AF65-F5344CB8AC3E}">
        <p14:creationId xmlns:p14="http://schemas.microsoft.com/office/powerpoint/2010/main" val="1067201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3187</Words>
  <Application>Microsoft Office PowerPoint</Application>
  <PresentationFormat>Bildschirmpräsentation (4:3)</PresentationFormat>
  <Paragraphs>533</Paragraphs>
  <Slides>71</Slides>
  <Notes>0</Notes>
  <HiddenSlides>0</HiddenSlides>
  <MMClips>0</MMClips>
  <ScaleCrop>false</ScaleCrop>
  <HeadingPairs>
    <vt:vector size="4" baseType="variant">
      <vt:variant>
        <vt:lpstr>Design</vt:lpstr>
      </vt:variant>
      <vt:variant>
        <vt:i4>1</vt:i4>
      </vt:variant>
      <vt:variant>
        <vt:lpstr>Folientitel</vt:lpstr>
      </vt:variant>
      <vt:variant>
        <vt:i4>71</vt:i4>
      </vt:variant>
    </vt:vector>
  </HeadingPairs>
  <TitlesOfParts>
    <vt:vector size="72" baseType="lpstr">
      <vt:lpstr>Deimos</vt:lpstr>
      <vt:lpstr>Wissenschaftliches Arbeiten</vt:lpstr>
      <vt:lpstr>Aufbau des Seminars</vt:lpstr>
      <vt:lpstr>Gliederung</vt:lpstr>
      <vt:lpstr>1) Wissenschaftliches Arbeiten</vt:lpstr>
      <vt:lpstr>Ansprüche an das wissenschaftliche Arbeiten</vt:lpstr>
      <vt:lpstr>Ansprüche an das wissenschaftliche Arbeiten</vt:lpstr>
      <vt:lpstr>Verfahren wissenschaftlichen Arbeitens</vt:lpstr>
      <vt:lpstr>Verfahren, wissenschaftlichen Arbeitens</vt:lpstr>
      <vt:lpstr>2) Woher bekomme ich Literatur?</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3) Aufbau und Strukturierung der Arbeit</vt:lpstr>
      <vt:lpstr>4) Formale Kriterien</vt:lpstr>
      <vt:lpstr>4) Formale Kriterien</vt:lpstr>
      <vt:lpstr>4) Formale Kriterien</vt:lpstr>
      <vt:lpstr>4) Formale Kriterien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5) Zitieren</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6) Literaturverzeichnis</vt:lpstr>
      <vt:lpstr>7) Literaturtipps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Wissenschaftliches Arbeiten</dc:title>
  <dc:creator>Rode</dc:creator>
  <cp:lastModifiedBy>Rode</cp:lastModifiedBy>
  <cp:revision>48</cp:revision>
  <dcterms:created xsi:type="dcterms:W3CDTF">2013-01-23T10:31:27Z</dcterms:created>
  <dcterms:modified xsi:type="dcterms:W3CDTF">2013-02-07T10:56:36Z</dcterms:modified>
</cp:coreProperties>
</file>