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5B3"/>
    <a:srgbClr val="E97389"/>
    <a:srgbClr val="A61A35"/>
    <a:srgbClr val="B01C38"/>
    <a:srgbClr val="000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109" autoAdjust="0"/>
  </p:normalViewPr>
  <p:slideViewPr>
    <p:cSldViewPr>
      <p:cViewPr varScale="1">
        <p:scale>
          <a:sx n="148" d="100"/>
          <a:sy n="148" d="100"/>
        </p:scale>
        <p:origin x="738" y="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18A96-65CE-4798-AFB6-E416A8447900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15D33-A0A8-4D85-B57E-ADF0B78814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05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15D33-A0A8-4D85-B57E-ADF0B788149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D8BA-6C01-4529-B80E-5A2EEA6518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C9DA-A218-4C15-908C-7FFEF5EEEF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27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D8BA-6C01-4529-B80E-5A2EEA6518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C9DA-A218-4C15-908C-7FFEF5EEEF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07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D8BA-6C01-4529-B80E-5A2EEA6518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C9DA-A218-4C15-908C-7FFEF5EEEF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35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D8BA-6C01-4529-B80E-5A2EEA6518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C9DA-A218-4C15-908C-7FFEF5EEEF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98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D8BA-6C01-4529-B80E-5A2EEA6518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C9DA-A218-4C15-908C-7FFEF5EEEF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13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D8BA-6C01-4529-B80E-5A2EEA6518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C9DA-A218-4C15-908C-7FFEF5EEEF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92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D8BA-6C01-4529-B80E-5A2EEA6518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C9DA-A218-4C15-908C-7FFEF5EEEF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52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D8BA-6C01-4529-B80E-5A2EEA6518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C9DA-A218-4C15-908C-7FFEF5EEEF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86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D8BA-6C01-4529-B80E-5A2EEA6518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C9DA-A218-4C15-908C-7FFEF5EEEF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04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D8BA-6C01-4529-B80E-5A2EEA6518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C9DA-A218-4C15-908C-7FFEF5EEEF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00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D8BA-6C01-4529-B80E-5A2EEA6518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C9DA-A218-4C15-908C-7FFEF5EEEF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23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BD8BA-6C01-4529-B80E-5A2EEA65184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5C9DA-A218-4C15-908C-7FFEF5EEEF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9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8.jpeg"/><Relationship Id="rId12" Type="http://schemas.openxmlformats.org/officeDocument/2006/relationships/image" Target="../media/image13.emf"/><Relationship Id="rId1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hyperlink" Target="mailto:jan.stoebe@tu-braunschweig.d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2.jp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hyperlink" Target="mailto:p.nowitzki@tu-braunschweig.de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6BA1197D-11A4-40C5-884B-8562F340B417}"/>
              </a:ext>
            </a:extLst>
          </p:cNvPr>
          <p:cNvSpPr/>
          <p:nvPr/>
        </p:nvSpPr>
        <p:spPr>
          <a:xfrm>
            <a:off x="0" y="-8992"/>
            <a:ext cx="2785044" cy="984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B8A59FCF-E22E-4FA3-98BB-4031E1FEC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73" y="1124744"/>
            <a:ext cx="10252007" cy="5586602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84A9962-013D-4137-AC8F-C7CFCEA4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9372"/>
            <a:ext cx="2584665" cy="965987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879DA6C8-9B81-4E51-852E-9DBCC1703524}"/>
              </a:ext>
            </a:extLst>
          </p:cNvPr>
          <p:cNvSpPr/>
          <p:nvPr/>
        </p:nvSpPr>
        <p:spPr>
          <a:xfrm>
            <a:off x="8472264" y="-8992"/>
            <a:ext cx="3719736" cy="984352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41772D-9082-42B4-8773-C9F4AEE64E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96860" y="200955"/>
            <a:ext cx="2089898" cy="491741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BDB6D561-BF9C-43A3-99F3-99C041D85599}"/>
              </a:ext>
            </a:extLst>
          </p:cNvPr>
          <p:cNvSpPr/>
          <p:nvPr/>
        </p:nvSpPr>
        <p:spPr>
          <a:xfrm>
            <a:off x="2519628" y="-8991"/>
            <a:ext cx="7104763" cy="984352"/>
          </a:xfrm>
          <a:prstGeom prst="parallelogram">
            <a:avLst/>
          </a:prstGeom>
          <a:solidFill>
            <a:srgbClr val="A61A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D56D413-A6EE-4D05-9A81-9E4757E1C611}"/>
              </a:ext>
            </a:extLst>
          </p:cNvPr>
          <p:cNvSpPr txBox="1"/>
          <p:nvPr/>
        </p:nvSpPr>
        <p:spPr>
          <a:xfrm>
            <a:off x="2827999" y="-55818"/>
            <a:ext cx="6436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</a:t>
            </a:r>
            <a:r>
              <a:rPr lang="de-DE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Excursion</a:t>
            </a:r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Munich</a:t>
            </a:r>
            <a:b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26 – May 28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AAE07F-19B3-46BB-8537-190FB4897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8574" y="227287"/>
            <a:ext cx="1211364" cy="49174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78E9FA7-B790-4EA9-865A-36A2641C6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72464" y="6165304"/>
            <a:ext cx="1136339" cy="26737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C4A64A7-70A0-46E6-A121-3CB6E307E5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53743" y="5948466"/>
            <a:ext cx="534161" cy="2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3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>
            <a:extLst>
              <a:ext uri="{FF2B5EF4-FFF2-40B4-BE49-F238E27FC236}">
                <a16:creationId xmlns:a16="http://schemas.microsoft.com/office/drawing/2014/main" id="{008AA294-6FFD-3B7C-7A72-6E8AB373DA96}"/>
              </a:ext>
            </a:extLst>
          </p:cNvPr>
          <p:cNvSpPr/>
          <p:nvPr/>
        </p:nvSpPr>
        <p:spPr>
          <a:xfrm>
            <a:off x="0" y="-8992"/>
            <a:ext cx="2785044" cy="984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6C17458-F934-446D-95C6-7FEC7F33D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9372"/>
            <a:ext cx="2584665" cy="965987"/>
          </a:xfrm>
          <a:prstGeom prst="rect">
            <a:avLst/>
          </a:prstGeom>
        </p:spPr>
      </p:pic>
      <p:sp>
        <p:nvSpPr>
          <p:cNvPr id="32" name="Parallelogramm 31">
            <a:extLst>
              <a:ext uri="{FF2B5EF4-FFF2-40B4-BE49-F238E27FC236}">
                <a16:creationId xmlns:a16="http://schemas.microsoft.com/office/drawing/2014/main" id="{5F794522-8BEB-E421-6F0A-E298B6A6D3DC}"/>
              </a:ext>
            </a:extLst>
          </p:cNvPr>
          <p:cNvSpPr/>
          <p:nvPr/>
        </p:nvSpPr>
        <p:spPr>
          <a:xfrm>
            <a:off x="8472264" y="-8992"/>
            <a:ext cx="3719736" cy="984352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310D0DA-1966-BF0E-247E-3079218B7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96860" y="200955"/>
            <a:ext cx="2089898" cy="491741"/>
          </a:xfrm>
          <a:prstGeom prst="rect">
            <a:avLst/>
          </a:prstGeom>
        </p:spPr>
      </p:pic>
      <p:pic>
        <p:nvPicPr>
          <p:cNvPr id="11" name="Picture 6" descr="http://www.dice.at/images_/christian_doppler_ins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28" y="2703733"/>
            <a:ext cx="2024979" cy="14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4793423" y="1078530"/>
            <a:ext cx="732304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de-DE" sz="2000" b="1" dirty="0"/>
              <a:t>      </a:t>
            </a:r>
            <a:r>
              <a:rPr lang="de-DE" sz="2400" b="1" dirty="0"/>
              <a:t>Limited </a:t>
            </a:r>
            <a:r>
              <a:rPr lang="de-DE" sz="2400" b="1" dirty="0" err="1"/>
              <a:t>Capacity</a:t>
            </a:r>
            <a:r>
              <a:rPr lang="de-DE" sz="2400" b="1" dirty="0"/>
              <a:t>: </a:t>
            </a:r>
            <a:r>
              <a:rPr lang="de-DE" sz="2400" i="1" dirty="0" err="1"/>
              <a:t>Only</a:t>
            </a:r>
            <a:r>
              <a:rPr lang="de-DE" sz="2400" i="1" dirty="0"/>
              <a:t> 25 </a:t>
            </a:r>
            <a:r>
              <a:rPr lang="de-DE" sz="2400" i="1" dirty="0" err="1"/>
              <a:t>spots</a:t>
            </a:r>
            <a:r>
              <a:rPr lang="de-DE" sz="2400" i="1" dirty="0"/>
              <a:t> </a:t>
            </a:r>
            <a:r>
              <a:rPr lang="de-DE" sz="2400" i="1" dirty="0" err="1"/>
              <a:t>available</a:t>
            </a:r>
            <a:r>
              <a:rPr lang="de-DE" sz="2400" i="1" dirty="0"/>
              <a:t>!</a:t>
            </a:r>
          </a:p>
          <a:p>
            <a:pPr>
              <a:spcAft>
                <a:spcPts val="600"/>
              </a:spcAft>
            </a:pPr>
            <a:r>
              <a:rPr lang="de-DE" sz="2400" b="1" dirty="0"/>
              <a:t>     </a:t>
            </a:r>
            <a:r>
              <a:rPr lang="de-DE" sz="2400" b="1" dirty="0" err="1"/>
              <a:t>Partially</a:t>
            </a:r>
            <a:r>
              <a:rPr lang="de-DE" sz="2400" b="1" dirty="0"/>
              <a:t> </a:t>
            </a:r>
            <a:r>
              <a:rPr lang="de-DE" sz="2400" b="1" dirty="0" err="1"/>
              <a:t>funded</a:t>
            </a:r>
            <a:r>
              <a:rPr lang="de-DE" sz="2400" b="1" dirty="0"/>
              <a:t> </a:t>
            </a:r>
            <a:r>
              <a:rPr lang="de-DE" sz="2400" b="1" dirty="0" err="1"/>
              <a:t>by</a:t>
            </a:r>
            <a:r>
              <a:rPr lang="de-DE" sz="2400" b="1" dirty="0"/>
              <a:t> SQM: </a:t>
            </a:r>
            <a:r>
              <a:rPr lang="en-US" sz="2400" i="1" dirty="0"/>
              <a:t>Train tickets (ICE), hotel accommodation, partial catering covered! (bring 60€)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     Target Audience:</a:t>
            </a:r>
            <a:r>
              <a:rPr lang="en-US" sz="2400" dirty="0"/>
              <a:t> </a:t>
            </a:r>
            <a:r>
              <a:rPr lang="en-US" sz="2400" i="1" dirty="0"/>
              <a:t>Students interested in RF/analog IC</a:t>
            </a:r>
            <a:br>
              <a:rPr lang="en-US" sz="2400" i="1" dirty="0"/>
            </a:br>
            <a:r>
              <a:rPr lang="en-US" sz="2400" i="1" dirty="0"/>
              <a:t>design, network technologies, and hardware engineering</a:t>
            </a:r>
            <a:endParaRPr lang="de-DE" sz="2400" b="1" i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de-DE" sz="2000" b="1" dirty="0"/>
          </a:p>
          <a:p>
            <a:endParaRPr lang="de-DE" sz="2000" b="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7109299-2BDE-4C4D-A98E-B3C6858B45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6" y="3429000"/>
            <a:ext cx="1220558" cy="49514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3BF9E94-274F-4FD1-BD17-DB14489B66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39" y="1979264"/>
            <a:ext cx="1732355" cy="64264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11EFE54-5C63-6F91-B84A-AC1BDBB256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12" y="3522674"/>
            <a:ext cx="2577826" cy="17185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9D3909-9E3A-B893-B6BD-703E813F0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04335"/>
            <a:ext cx="1936731" cy="214015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99" y="1123444"/>
            <a:ext cx="1756433" cy="77399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66A48B6-6236-55CE-8C38-0ABE0ACC937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4" y="4786340"/>
            <a:ext cx="2311627" cy="165409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E48FBEE-85A1-54E5-7F78-23D3532F4A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61" y="4381950"/>
            <a:ext cx="3121300" cy="203151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906CDEB-4B03-DB62-AADF-AAA4AC40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80" y="4324372"/>
            <a:ext cx="984353" cy="9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arallelogramm 30">
            <a:extLst>
              <a:ext uri="{FF2B5EF4-FFF2-40B4-BE49-F238E27FC236}">
                <a16:creationId xmlns:a16="http://schemas.microsoft.com/office/drawing/2014/main" id="{04690846-6BB6-CF6E-9675-662A98F16802}"/>
              </a:ext>
            </a:extLst>
          </p:cNvPr>
          <p:cNvSpPr/>
          <p:nvPr/>
        </p:nvSpPr>
        <p:spPr>
          <a:xfrm>
            <a:off x="2519628" y="-8991"/>
            <a:ext cx="7104763" cy="984352"/>
          </a:xfrm>
          <a:prstGeom prst="parallelogram">
            <a:avLst/>
          </a:prstGeom>
          <a:solidFill>
            <a:srgbClr val="A61A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BFEC7CED-5243-4051-169B-F9F4599305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08574" y="227287"/>
            <a:ext cx="1211364" cy="491742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6F9979F3-53BD-4BC3-37F9-E95F7E88D293}"/>
              </a:ext>
            </a:extLst>
          </p:cNvPr>
          <p:cNvSpPr txBox="1"/>
          <p:nvPr/>
        </p:nvSpPr>
        <p:spPr>
          <a:xfrm>
            <a:off x="2827999" y="-55818"/>
            <a:ext cx="6436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</a:t>
            </a:r>
            <a:r>
              <a:rPr lang="de-DE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Excursion</a:t>
            </a:r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Munich</a:t>
            </a:r>
            <a:b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26 – May 28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6DC8AB4-EF65-F774-9DCD-5A7019EDAC2F}"/>
              </a:ext>
            </a:extLst>
          </p:cNvPr>
          <p:cNvSpPr txBox="1"/>
          <p:nvPr/>
        </p:nvSpPr>
        <p:spPr>
          <a:xfrm>
            <a:off x="4743470" y="1090531"/>
            <a:ext cx="39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</a:rPr>
              <a:t>✘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98D8EF20-6C34-92F8-34E5-0A915E1A9AC1}"/>
              </a:ext>
            </a:extLst>
          </p:cNvPr>
          <p:cNvSpPr txBox="1"/>
          <p:nvPr/>
        </p:nvSpPr>
        <p:spPr>
          <a:xfrm>
            <a:off x="4716830" y="1528387"/>
            <a:ext cx="4472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2800" b="1" dirty="0">
                <a:solidFill>
                  <a:srgbClr val="C00000"/>
                </a:solidFill>
                <a:latin typeface="+mj-lt"/>
              </a:rPr>
              <a:t> </a:t>
            </a:r>
            <a:endParaRPr lang="de-DE" sz="28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33" name="Grafik 1032">
            <a:extLst>
              <a:ext uri="{FF2B5EF4-FFF2-40B4-BE49-F238E27FC236}">
                <a16:creationId xmlns:a16="http://schemas.microsoft.com/office/drawing/2014/main" id="{2C67F13D-0CFE-721D-DD1F-86C8BA31C5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54063" y="3212976"/>
            <a:ext cx="5697923" cy="304174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716830" y="6184161"/>
            <a:ext cx="723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err="1"/>
              <a:t>Contacts</a:t>
            </a:r>
            <a:r>
              <a:rPr lang="de-DE" sz="2000" b="1" dirty="0"/>
              <a:t>:  Paul Nowitzki, </a:t>
            </a:r>
            <a:r>
              <a:rPr lang="de-DE" sz="2000" b="1" dirty="0">
                <a:hlinkClick r:id="rId19"/>
              </a:rPr>
              <a:t>p.nowitzki@tu-braunschweig.de</a:t>
            </a:r>
            <a:r>
              <a:rPr lang="de-DE" sz="2000" b="1" dirty="0"/>
              <a:t> </a:t>
            </a:r>
          </a:p>
          <a:p>
            <a:pPr algn="r"/>
            <a:r>
              <a:rPr lang="de-DE" sz="2000" b="1" dirty="0"/>
              <a:t>Jan Stoebe, </a:t>
            </a:r>
            <a:r>
              <a:rPr lang="de-DE" sz="2000" b="1" dirty="0">
                <a:hlinkClick r:id="rId20"/>
              </a:rPr>
              <a:t>jan.stoebe@tu-braunschweig.de</a:t>
            </a:r>
            <a:r>
              <a:rPr lang="de-DE" sz="2000" b="1" dirty="0"/>
              <a:t> </a:t>
            </a:r>
          </a:p>
        </p:txBody>
      </p:sp>
      <p:pic>
        <p:nvPicPr>
          <p:cNvPr id="1039" name="Grafik 1038">
            <a:extLst>
              <a:ext uri="{FF2B5EF4-FFF2-40B4-BE49-F238E27FC236}">
                <a16:creationId xmlns:a16="http://schemas.microsoft.com/office/drawing/2014/main" id="{CF4C007D-5A40-FFED-47BD-56EB0BCBC31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42029" y="2352948"/>
            <a:ext cx="288032" cy="35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6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FDB1C4B-53E3-4219-B6A3-490B6EA17908}"/>
              </a:ext>
            </a:extLst>
          </p:cNvPr>
          <p:cNvSpPr/>
          <p:nvPr/>
        </p:nvSpPr>
        <p:spPr>
          <a:xfrm>
            <a:off x="0" y="-8992"/>
            <a:ext cx="2785044" cy="984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AAF723-59C9-431B-8112-0966988A4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 err="1"/>
              <a:t>How</a:t>
            </a:r>
            <a:r>
              <a:rPr lang="de-DE" sz="3600" b="1" dirty="0"/>
              <a:t> </a:t>
            </a:r>
            <a:r>
              <a:rPr lang="de-DE" sz="3600" b="1" dirty="0" err="1"/>
              <a:t>to</a:t>
            </a:r>
            <a:r>
              <a:rPr lang="de-DE" sz="3600" b="1" dirty="0"/>
              <a:t> </a:t>
            </a:r>
            <a:r>
              <a:rPr lang="de-DE" sz="3600" b="1" dirty="0" err="1"/>
              <a:t>register</a:t>
            </a:r>
            <a:r>
              <a:rPr lang="de-DE" sz="3600" b="1" dirty="0"/>
              <a:t>?</a:t>
            </a:r>
            <a:endParaRPr lang="de-DE" dirty="0"/>
          </a:p>
          <a:p>
            <a:r>
              <a:rPr lang="de-DE" dirty="0"/>
              <a:t>27.04.2026 at 11:00</a:t>
            </a:r>
          </a:p>
          <a:p>
            <a:r>
              <a:rPr lang="de-DE" dirty="0" err="1"/>
              <a:t>IfN</a:t>
            </a:r>
            <a:r>
              <a:rPr lang="de-DE" dirty="0"/>
              <a:t>, </a:t>
            </a:r>
            <a:r>
              <a:rPr lang="de-DE" dirty="0" err="1"/>
              <a:t>Schleinitzstr</a:t>
            </a:r>
            <a:r>
              <a:rPr lang="de-DE" dirty="0"/>
              <a:t>. 22, Room 232B</a:t>
            </a:r>
          </a:p>
          <a:p>
            <a:r>
              <a:rPr lang="de-DE" dirty="0"/>
              <a:t>Bring 60€ in cash</a:t>
            </a:r>
          </a:p>
          <a:p>
            <a:r>
              <a:rPr lang="de-DE" dirty="0"/>
              <a:t>First </a:t>
            </a:r>
            <a:r>
              <a:rPr lang="de-DE" dirty="0" err="1"/>
              <a:t>come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served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4A9962-013D-4137-AC8F-C7CFCEA49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9372"/>
            <a:ext cx="2584665" cy="965987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879DA6C8-9B81-4E51-852E-9DBCC1703524}"/>
              </a:ext>
            </a:extLst>
          </p:cNvPr>
          <p:cNvSpPr/>
          <p:nvPr/>
        </p:nvSpPr>
        <p:spPr>
          <a:xfrm>
            <a:off x="8472264" y="-8992"/>
            <a:ext cx="3719736" cy="984352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41772D-9082-42B4-8773-C9F4AEE64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6860" y="200955"/>
            <a:ext cx="2089898" cy="491741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BDB6D561-BF9C-43A3-99F3-99C041D85599}"/>
              </a:ext>
            </a:extLst>
          </p:cNvPr>
          <p:cNvSpPr/>
          <p:nvPr/>
        </p:nvSpPr>
        <p:spPr>
          <a:xfrm>
            <a:off x="2519628" y="-8991"/>
            <a:ext cx="7104763" cy="984352"/>
          </a:xfrm>
          <a:prstGeom prst="parallelogram">
            <a:avLst/>
          </a:prstGeom>
          <a:solidFill>
            <a:srgbClr val="A61A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D56D413-A6EE-4D05-9A81-9E4757E1C611}"/>
              </a:ext>
            </a:extLst>
          </p:cNvPr>
          <p:cNvSpPr txBox="1"/>
          <p:nvPr/>
        </p:nvSpPr>
        <p:spPr>
          <a:xfrm>
            <a:off x="2827999" y="-55818"/>
            <a:ext cx="6436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</a:t>
            </a:r>
            <a:r>
              <a:rPr lang="de-DE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Excursion</a:t>
            </a:r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Munich</a:t>
            </a:r>
            <a:b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26 – May 28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CA331BA-7DB4-4A12-8745-661824D288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8574" y="227287"/>
            <a:ext cx="1211364" cy="4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0210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TUBS_1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Breitbild</PresentationFormat>
  <Paragraphs>16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</vt:vector>
  </TitlesOfParts>
  <Company>LTE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Exkursion Linz 02.02.2012</dc:title>
  <dc:creator>Benjamin Laemmle</dc:creator>
  <cp:lastModifiedBy>Paul Nowitzki</cp:lastModifiedBy>
  <cp:revision>48</cp:revision>
  <dcterms:created xsi:type="dcterms:W3CDTF">2012-01-24T12:30:43Z</dcterms:created>
  <dcterms:modified xsi:type="dcterms:W3CDTF">2026-04-14T08:42:36Z</dcterms:modified>
</cp:coreProperties>
</file>