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3" r:id="rId2"/>
    <p:sldId id="274" r:id="rId3"/>
    <p:sldId id="275" r:id="rId4"/>
  </p:sldIdLst>
  <p:sldSz cx="6858000" cy="9906000" type="A4"/>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A"/>
    <a:srgbClr val="ACC13A"/>
    <a:srgbClr val="711C2F"/>
    <a:srgbClr val="E16D00"/>
    <a:srgbClr val="00709B"/>
    <a:srgbClr val="66B4D3"/>
    <a:srgbClr val="C6A4AC"/>
    <a:srgbClr val="BE1E3C"/>
    <a:srgbClr val="E12D3E"/>
    <a:srgbClr val="EE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2232" y="3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D9395CA-00B7-46B8-BEA4-E3ECAD4891C0}" type="datetimeFigureOut">
              <a:rPr lang="de-DE" smtClean="0"/>
              <a:t>11.10.2019</a:t>
            </a:fld>
            <a:endParaRPr lang="de-DE"/>
          </a:p>
        </p:txBody>
      </p:sp>
      <p:sp>
        <p:nvSpPr>
          <p:cNvPr id="4" name="Folienbildplatzhalt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2F27335-3721-4CF0-889F-B45E928CE28A}" type="slidenum">
              <a:rPr lang="de-DE" smtClean="0"/>
              <a:t>‹Nr.›</a:t>
            </a:fld>
            <a:endParaRPr lang="de-DE"/>
          </a:p>
        </p:txBody>
      </p:sp>
    </p:spTree>
    <p:extLst>
      <p:ext uri="{BB962C8B-B14F-4D97-AF65-F5344CB8AC3E}">
        <p14:creationId xmlns:p14="http://schemas.microsoft.com/office/powerpoint/2010/main" val="22467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1</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2</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3"/>
            <a:ext cx="5829300" cy="2123369"/>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1"/>
            <a:ext cx="1543050" cy="845220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42900" y="396701"/>
            <a:ext cx="4514850" cy="845220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2"/>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1" y="394406"/>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1"/>
            <a:ext cx="4114800" cy="818622"/>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82C998F6-A7A8-4A9E-A54D-253BDDBB79ED}" type="datetimeFigureOut">
              <a:rPr lang="de-DE" smtClean="0"/>
              <a:pPr/>
              <a:t>11.10.2019</a:t>
            </a:fld>
            <a:endParaRPr lang="de-DE"/>
          </a:p>
        </p:txBody>
      </p:sp>
      <p:sp>
        <p:nvSpPr>
          <p:cNvPr id="5" name="Fußzeilenplatzhalt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5357A87-6C30-4308-A82F-AC04FEE7CA58}"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6929D60-B7FE-40CC-837C-8A1094F2CE17}"/>
              </a:ext>
            </a:extLst>
          </p:cNvPr>
          <p:cNvSpPr/>
          <p:nvPr/>
        </p:nvSpPr>
        <p:spPr>
          <a:xfrm>
            <a:off x="-25882" y="704528"/>
            <a:ext cx="6883882"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Picture 2" descr="C:\Users\Annika\Pictures\AOS-Logo\FILES\PRINT\universitat_and_AOS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82" y="768008"/>
            <a:ext cx="2878818" cy="737137"/>
          </a:xfrm>
          <a:prstGeom prst="rect">
            <a:avLst/>
          </a:prstGeom>
          <a:noFill/>
          <a:extLst>
            <a:ext uri="{909E8E84-426E-40DD-AFC4-6F175D3DCCD1}">
              <a14:hiddenFill xmlns:a14="http://schemas.microsoft.com/office/drawing/2010/main">
                <a:solidFill>
                  <a:srgbClr val="FFFFFF"/>
                </a:solidFill>
              </a14:hiddenFill>
            </a:ext>
          </a:extLst>
        </p:spPr>
      </p:pic>
      <p:pic>
        <p:nvPicPr>
          <p:cNvPr id="6" name="Grafik 5">
            <a:extLst>
              <a:ext uri="{FF2B5EF4-FFF2-40B4-BE49-F238E27FC236}">
                <a16:creationId xmlns:a16="http://schemas.microsoft.com/office/drawing/2014/main" id="{4D4ED647-754E-41B4-B6E8-8F49CE8884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7112" y="768008"/>
            <a:ext cx="2197449" cy="737137"/>
          </a:xfrm>
          <a:prstGeom prst="rect">
            <a:avLst/>
          </a:prstGeom>
        </p:spPr>
      </p:pic>
      <p:pic>
        <p:nvPicPr>
          <p:cNvPr id="8" name="Grafik 7">
            <a:extLst>
              <a:ext uri="{FF2B5EF4-FFF2-40B4-BE49-F238E27FC236}">
                <a16:creationId xmlns:a16="http://schemas.microsoft.com/office/drawing/2014/main" id="{A226E720-02D9-46A8-B4D3-54F906AB9D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00" y="1736747"/>
            <a:ext cx="4841717" cy="3228774"/>
          </a:xfrm>
          <a:prstGeom prst="rect">
            <a:avLst/>
          </a:prstGeom>
          <a:ln w="28575">
            <a:solidFill>
              <a:schemeClr val="bg1"/>
            </a:solidFill>
          </a:ln>
        </p:spPr>
      </p:pic>
      <p:sp>
        <p:nvSpPr>
          <p:cNvPr id="9" name="Rechteck 8">
            <a:extLst>
              <a:ext uri="{FF2B5EF4-FFF2-40B4-BE49-F238E27FC236}">
                <a16:creationId xmlns:a16="http://schemas.microsoft.com/office/drawing/2014/main" id="{8F561B03-EC82-4435-9874-B9FE781F9441}"/>
              </a:ext>
            </a:extLst>
          </p:cNvPr>
          <p:cNvSpPr/>
          <p:nvPr/>
        </p:nvSpPr>
        <p:spPr>
          <a:xfrm>
            <a:off x="1021083" y="4111087"/>
            <a:ext cx="4815833" cy="779444"/>
          </a:xfrm>
          <a:prstGeom prst="rect">
            <a:avLst/>
          </a:prstGeom>
        </p:spPr>
        <p:txBody>
          <a:bodyPr wrap="square">
            <a:spAutoFit/>
          </a:bodyPr>
          <a:lstStyle/>
          <a:p>
            <a:pPr algn="ctr">
              <a:lnSpc>
                <a:spcPct val="115000"/>
              </a:lnSpc>
              <a:spcAft>
                <a:spcPts val="0"/>
              </a:spcAft>
            </a:pPr>
            <a:r>
              <a:rPr lang="es-ES" sz="2000" b="1" dirty="0">
                <a:solidFill>
                  <a:schemeClr val="bg1"/>
                </a:solidFill>
                <a:ea typeface="Calibri" panose="020F0502020204030204" pitchFamily="34" charset="0"/>
                <a:cs typeface="Times New Roman" panose="02020603050405020304" pitchFamily="18" charset="0"/>
              </a:rPr>
              <a:t>Qué debes saber sobre tu participación en el programa SCOUT</a:t>
            </a:r>
            <a:endParaRPr lang="de-DE"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2" name="Gruppieren 11">
            <a:extLst>
              <a:ext uri="{FF2B5EF4-FFF2-40B4-BE49-F238E27FC236}">
                <a16:creationId xmlns:a16="http://schemas.microsoft.com/office/drawing/2014/main" id="{71E74289-6D99-4374-8BA4-6D59A7E95FE1}"/>
              </a:ext>
            </a:extLst>
          </p:cNvPr>
          <p:cNvGrpSpPr/>
          <p:nvPr/>
        </p:nvGrpSpPr>
        <p:grpSpPr>
          <a:xfrm>
            <a:off x="0" y="9067412"/>
            <a:ext cx="6858000" cy="713036"/>
            <a:chOff x="0" y="9067412"/>
            <a:chExt cx="6858000" cy="713036"/>
          </a:xfrm>
        </p:grpSpPr>
        <p:sp>
          <p:nvSpPr>
            <p:cNvPr id="13" name="Rechteck 12">
              <a:extLst>
                <a:ext uri="{FF2B5EF4-FFF2-40B4-BE49-F238E27FC236}">
                  <a16:creationId xmlns:a16="http://schemas.microsoft.com/office/drawing/2014/main" id="{F84A292C-7DF5-40A0-91B9-F6DEA09CF51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FCD23ACE-DC16-49B7-8BB6-DC6F54BCF652}"/>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15" name="Picture 165" descr="TUBraunschweig_CO_Master_RGB">
              <a:extLst>
                <a:ext uri="{FF2B5EF4-FFF2-40B4-BE49-F238E27FC236}">
                  <a16:creationId xmlns:a16="http://schemas.microsoft.com/office/drawing/2014/main" id="{481AAFD0-6BBE-40CE-B140-D75C1AF7E9B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uppieren 2">
            <a:extLst>
              <a:ext uri="{FF2B5EF4-FFF2-40B4-BE49-F238E27FC236}">
                <a16:creationId xmlns:a16="http://schemas.microsoft.com/office/drawing/2014/main" id="{0BBE439E-96A7-4F2A-8D08-671653962B29}"/>
              </a:ext>
            </a:extLst>
          </p:cNvPr>
          <p:cNvGrpSpPr/>
          <p:nvPr/>
        </p:nvGrpSpPr>
        <p:grpSpPr>
          <a:xfrm>
            <a:off x="368660" y="5133646"/>
            <a:ext cx="6120680" cy="3765643"/>
            <a:chOff x="368660" y="5108468"/>
            <a:chExt cx="6120680" cy="3765643"/>
          </a:xfrm>
        </p:grpSpPr>
        <p:sp>
          <p:nvSpPr>
            <p:cNvPr id="16" name="Rechteck 15">
              <a:extLst>
                <a:ext uri="{FF2B5EF4-FFF2-40B4-BE49-F238E27FC236}">
                  <a16:creationId xmlns:a16="http://schemas.microsoft.com/office/drawing/2014/main" id="{556F83E3-0698-4B24-997A-301BB6CF0DCB}"/>
                </a:ext>
              </a:extLst>
            </p:cNvPr>
            <p:cNvSpPr/>
            <p:nvPr/>
          </p:nvSpPr>
          <p:spPr>
            <a:xfrm>
              <a:off x="368660" y="5108468"/>
              <a:ext cx="6120680" cy="3765643"/>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9DDCECF4-777D-4B82-8809-7F23AFCCABA8}"/>
                </a:ext>
              </a:extLst>
            </p:cNvPr>
            <p:cNvSpPr/>
            <p:nvPr/>
          </p:nvSpPr>
          <p:spPr>
            <a:xfrm>
              <a:off x="476672" y="5146233"/>
              <a:ext cx="5904656" cy="3477747"/>
            </a:xfrm>
            <a:prstGeom prst="rect">
              <a:avLst/>
            </a:prstGeom>
            <a:noFill/>
            <a:ln w="28575">
              <a:noFill/>
            </a:ln>
          </p:spPr>
          <p:txBody>
            <a:bodyPr wrap="square">
              <a:spAutoFit/>
            </a:bodyPr>
            <a:lstStyle/>
            <a:p>
              <a:pPr>
                <a:lnSpc>
                  <a:spcPct val="115000"/>
                </a:lnSpc>
                <a:spcAft>
                  <a:spcPts val="0"/>
                </a:spcAft>
              </a:pPr>
              <a:r>
                <a:rPr lang="es-ES" sz="1200" dirty="0">
                  <a:ea typeface="Calibri" panose="020F0502020204030204" pitchFamily="34" charset="0"/>
                  <a:cs typeface="Arial" panose="020B0604020202020204" pitchFamily="34" charset="0"/>
                </a:rPr>
                <a:t>Apreciado estudiante de intercambio:</a:t>
              </a:r>
            </a:p>
            <a:p>
              <a:pPr>
                <a:lnSpc>
                  <a:spcPct val="115000"/>
                </a:lnSpc>
                <a:spcAft>
                  <a:spcPts val="0"/>
                </a:spcAft>
              </a:pPr>
              <a:endParaRPr lang="es-ES" sz="1200" dirty="0">
                <a:ea typeface="Calibri" panose="020F0502020204030204" pitchFamily="34" charset="0"/>
                <a:cs typeface="Arial" panose="020B0604020202020204" pitchFamily="34" charset="0"/>
              </a:endParaRPr>
            </a:p>
            <a:p>
              <a:pPr>
                <a:lnSpc>
                  <a:spcPct val="115000"/>
                </a:lnSpc>
                <a:spcAft>
                  <a:spcPts val="0"/>
                </a:spcAft>
              </a:pPr>
              <a:r>
                <a:rPr lang="es-ES" sz="1200" dirty="0">
                  <a:ea typeface="Calibri" panose="020F0502020204030204" pitchFamily="34" charset="0"/>
                  <a:cs typeface="Arial" panose="020B0604020202020204" pitchFamily="34" charset="0"/>
                </a:rPr>
                <a:t>Nos complace darte la bienvenida al programa SCOUT. En los siguientes párrafos encontrarás información sobre el programa Scout, la estructura del semestre y tus tareas como alumno internacional en el marco de esta iniciativa.</a:t>
              </a:r>
            </a:p>
            <a:p>
              <a:pPr>
                <a:lnSpc>
                  <a:spcPct val="115000"/>
                </a:lnSpc>
                <a:spcAft>
                  <a:spcPts val="0"/>
                </a:spcAft>
              </a:pPr>
              <a:r>
                <a:rPr lang="es-ES" sz="1200" dirty="0">
                  <a:ea typeface="Calibri" panose="020F0502020204030204" pitchFamily="34" charset="0"/>
                  <a:cs typeface="Arial" panose="020B0604020202020204" pitchFamily="34" charset="0"/>
                </a:rPr>
                <a:t> </a:t>
              </a:r>
            </a:p>
            <a:p>
              <a:pPr>
                <a:lnSpc>
                  <a:spcPct val="115000"/>
                </a:lnSpc>
                <a:spcAft>
                  <a:spcPts val="0"/>
                </a:spcAft>
              </a:pPr>
              <a:r>
                <a:rPr lang="es-ES" sz="1200" dirty="0">
                  <a:ea typeface="Calibri" panose="020F0502020204030204" pitchFamily="34" charset="0"/>
                  <a:cs typeface="Arial" panose="020B0604020202020204" pitchFamily="34" charset="0"/>
                </a:rPr>
                <a:t>El programa SCOUT, que tiene como objetivo acompañar e interconectar a estudiantes locales e internacionales de la Universidad Técnica de Braunschweig, asigna un estudiante internacional a cada estudiante local (scout). Estas parejas, conocidas también como tándems, deberán realizar tareas conjuntas a lo largo del semestre. Cuando quedéis, es muy importante que intercambiéis experiencias y opiniones para conocer la cultura de cada uno. Seréis un tándem durante todo el semestre, lo que os brindará la oportunidad de aprender mucho el uno del otro. Esperamos que surjan conversaciones interesantes, que cuentes muchas historias de tu país de origen y que aprendas mucho sobre Alemania de la mano de tu scout. Para que todo vaya sobre ruedas, esperamos un trato respetuoso por ambas partes.</a:t>
              </a:r>
            </a:p>
          </p:txBody>
        </p:sp>
      </p:grpSp>
    </p:spTree>
    <p:extLst>
      <p:ext uri="{BB962C8B-B14F-4D97-AF65-F5344CB8AC3E}">
        <p14:creationId xmlns:p14="http://schemas.microsoft.com/office/powerpoint/2010/main" val="237311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3" name="Gruppieren 12">
            <a:extLst>
              <a:ext uri="{FF2B5EF4-FFF2-40B4-BE49-F238E27FC236}">
                <a16:creationId xmlns:a16="http://schemas.microsoft.com/office/drawing/2014/main" id="{DEC649BD-1044-48A4-86D4-C7EF286C9CF0}"/>
              </a:ext>
            </a:extLst>
          </p:cNvPr>
          <p:cNvGrpSpPr/>
          <p:nvPr/>
        </p:nvGrpSpPr>
        <p:grpSpPr>
          <a:xfrm>
            <a:off x="0" y="9067412"/>
            <a:ext cx="6858000" cy="713036"/>
            <a:chOff x="0" y="9067412"/>
            <a:chExt cx="6858000" cy="713036"/>
          </a:xfrm>
        </p:grpSpPr>
        <p:sp>
          <p:nvSpPr>
            <p:cNvPr id="17" name="Rechteck 16">
              <a:extLst>
                <a:ext uri="{FF2B5EF4-FFF2-40B4-BE49-F238E27FC236}">
                  <a16:creationId xmlns:a16="http://schemas.microsoft.com/office/drawing/2014/main" id="{8526953D-E3C1-4730-9D33-C810A64DBBC2}"/>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1BAAB43-9025-4814-A8FA-DEF62A24353E}"/>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25" name="Picture 165" descr="TUBraunschweig_CO_Master_RGB">
              <a:extLst>
                <a:ext uri="{FF2B5EF4-FFF2-40B4-BE49-F238E27FC236}">
                  <a16:creationId xmlns:a16="http://schemas.microsoft.com/office/drawing/2014/main" id="{4AB7F35A-CD03-451A-85F4-8CD3443684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 name="Gruppieren 26">
            <a:extLst>
              <a:ext uri="{FF2B5EF4-FFF2-40B4-BE49-F238E27FC236}">
                <a16:creationId xmlns:a16="http://schemas.microsoft.com/office/drawing/2014/main" id="{C554651D-1F3B-4E18-A9A8-BA2A503D9A69}"/>
              </a:ext>
            </a:extLst>
          </p:cNvPr>
          <p:cNvGrpSpPr/>
          <p:nvPr/>
        </p:nvGrpSpPr>
        <p:grpSpPr>
          <a:xfrm>
            <a:off x="368660" y="9067412"/>
            <a:ext cx="2197449" cy="737137"/>
            <a:chOff x="419836" y="8793467"/>
            <a:chExt cx="2197449" cy="737137"/>
          </a:xfrm>
        </p:grpSpPr>
        <p:sp>
          <p:nvSpPr>
            <p:cNvPr id="28" name="Rechteck 27">
              <a:extLst>
                <a:ext uri="{FF2B5EF4-FFF2-40B4-BE49-F238E27FC236}">
                  <a16:creationId xmlns:a16="http://schemas.microsoft.com/office/drawing/2014/main" id="{35FF7E2B-0183-44E0-B292-B45E5EA7C047}"/>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362BB484-8112-4C94-BEA1-5E911608F4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7168" name="Gruppieren 7167">
            <a:extLst>
              <a:ext uri="{FF2B5EF4-FFF2-40B4-BE49-F238E27FC236}">
                <a16:creationId xmlns:a16="http://schemas.microsoft.com/office/drawing/2014/main" id="{422CBE7D-0A03-4B84-A317-B966D66600A9}"/>
              </a:ext>
            </a:extLst>
          </p:cNvPr>
          <p:cNvGrpSpPr/>
          <p:nvPr/>
        </p:nvGrpSpPr>
        <p:grpSpPr>
          <a:xfrm>
            <a:off x="1902452" y="1303820"/>
            <a:ext cx="4968000" cy="716991"/>
            <a:chOff x="1902452" y="1117457"/>
            <a:chExt cx="4968000" cy="716991"/>
          </a:xfrm>
        </p:grpSpPr>
        <p:sp>
          <p:nvSpPr>
            <p:cNvPr id="2" name="Rechteck 1">
              <a:extLst>
                <a:ext uri="{FF2B5EF4-FFF2-40B4-BE49-F238E27FC236}">
                  <a16:creationId xmlns:a16="http://schemas.microsoft.com/office/drawing/2014/main" id="{CA0D18D2-6D38-4F4D-A469-5196C67E76E9}"/>
                </a:ext>
              </a:extLst>
            </p:cNvPr>
            <p:cNvSpPr/>
            <p:nvPr/>
          </p:nvSpPr>
          <p:spPr>
            <a:xfrm>
              <a:off x="1942260" y="1117457"/>
              <a:ext cx="4888384" cy="504625"/>
            </a:xfrm>
            <a:prstGeom prst="rect">
              <a:avLst/>
            </a:prstGeom>
            <a:noFill/>
            <a:ln w="28575">
              <a:noFill/>
            </a:ln>
          </p:spPr>
          <p:txBody>
            <a:bodyPr wrap="square">
              <a:spAutoFit/>
            </a:bodyPr>
            <a:lstStyle/>
            <a:p>
              <a:pPr lvl="0" algn="just">
                <a:lnSpc>
                  <a:spcPct val="115000"/>
                </a:lnSpc>
                <a:spcAft>
                  <a:spcPts val="0"/>
                </a:spcAft>
              </a:pPr>
              <a:r>
                <a:rPr lang="es-ES" sz="1200" b="1" u="sng" dirty="0">
                  <a:ea typeface="Calibri" panose="020F0502020204030204" pitchFamily="34" charset="0"/>
                  <a:cs typeface="Times New Roman" panose="02020603050405020304" pitchFamily="18" charset="0"/>
                </a:rPr>
                <a:t>Pistoletazo de salida: </a:t>
              </a:r>
              <a:r>
                <a:rPr lang="es-ES" sz="1200" dirty="0">
                  <a:ea typeface="Calibri" panose="020F0502020204030204" pitchFamily="34" charset="0"/>
                  <a:cs typeface="Times New Roman" panose="02020603050405020304" pitchFamily="18" charset="0"/>
                </a:rPr>
                <a:t>empezamos en octubre (primer semestre)/abril (segundo semestre) con un acto de bienvenida donde conocerás a tu scout.</a:t>
              </a: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hteck 31">
              <a:extLst>
                <a:ext uri="{FF2B5EF4-FFF2-40B4-BE49-F238E27FC236}">
                  <a16:creationId xmlns:a16="http://schemas.microsoft.com/office/drawing/2014/main" id="{F40B8406-7C3A-4E73-B930-0116CE83B174}"/>
                </a:ext>
              </a:extLst>
            </p:cNvPr>
            <p:cNvSpPr/>
            <p:nvPr/>
          </p:nvSpPr>
          <p:spPr>
            <a:xfrm>
              <a:off x="1902452" y="1117457"/>
              <a:ext cx="4968000" cy="71699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1" name="Gruppieren 30">
            <a:extLst>
              <a:ext uri="{FF2B5EF4-FFF2-40B4-BE49-F238E27FC236}">
                <a16:creationId xmlns:a16="http://schemas.microsoft.com/office/drawing/2014/main" id="{E1D05152-BD57-404F-B06D-B20B5AA202A7}"/>
              </a:ext>
            </a:extLst>
          </p:cNvPr>
          <p:cNvGrpSpPr/>
          <p:nvPr/>
        </p:nvGrpSpPr>
        <p:grpSpPr>
          <a:xfrm>
            <a:off x="-7370" y="2341810"/>
            <a:ext cx="4968000" cy="2676259"/>
            <a:chOff x="-7370" y="2164854"/>
            <a:chExt cx="4968000" cy="2676259"/>
          </a:xfrm>
        </p:grpSpPr>
        <p:sp>
          <p:nvSpPr>
            <p:cNvPr id="3" name="Rechteck 2">
              <a:extLst>
                <a:ext uri="{FF2B5EF4-FFF2-40B4-BE49-F238E27FC236}">
                  <a16:creationId xmlns:a16="http://schemas.microsoft.com/office/drawing/2014/main" id="{72B7E77C-B6F7-4838-9F23-03489C76E39B}"/>
                </a:ext>
              </a:extLst>
            </p:cNvPr>
            <p:cNvSpPr/>
            <p:nvPr/>
          </p:nvSpPr>
          <p:spPr>
            <a:xfrm>
              <a:off x="32438" y="2164854"/>
              <a:ext cx="4888384" cy="2492990"/>
            </a:xfrm>
            <a:prstGeom prst="rect">
              <a:avLst/>
            </a:prstGeom>
            <a:noFill/>
            <a:ln w="28575">
              <a:noFill/>
            </a:ln>
          </p:spPr>
          <p:txBody>
            <a:bodyPr wrap="square">
              <a:spAutoFit/>
            </a:bodyPr>
            <a:lstStyle/>
            <a:p>
              <a:pPr marL="72000" lvl="0" algn="just"/>
              <a:r>
                <a:rPr lang="es-ES" sz="1200" b="1" u="sng" dirty="0"/>
                <a:t>Encuentros temáticos individuales: </a:t>
              </a:r>
              <a:r>
                <a:rPr lang="es-ES" sz="1200" dirty="0"/>
                <a:t>en estos cinco encuentros temáticos individuales con tu scout, repartidos a lo largo del semestre, podréis intercambiar diferentes aspectos culturales. Estas reuniones ya están estructuradas, lo que os permitirá contar de inicio con varias ideas y sugerencias. Además, podréis realizar pequeñas tareas y juegos que también hemos preparado para vosotros. Si se os ocurre cualquier otro tema fuera del guion, no dudéis en sacarlo. Tendréis la oportunidad de conoceros y podrás descubrir las diferencias que existen entre las universidades alemanas y las de tu país. Por si esto fuera poco, podréis hablar sobre las diferencias y similitudes culturales en torno al concepto de la amistad. Además, podréis contar qué es lo que os resulta más fácil o difícil cuando viajáis al extranjero. Para concluir, compartiréis cuáles son vuestros planes de futuro en Alemania o en cualquier otro país.</a:t>
              </a:r>
              <a:endParaRPr lang="de-DE" sz="1200" dirty="0"/>
            </a:p>
          </p:txBody>
        </p:sp>
        <p:sp>
          <p:nvSpPr>
            <p:cNvPr id="33" name="Rechteck 32">
              <a:extLst>
                <a:ext uri="{FF2B5EF4-FFF2-40B4-BE49-F238E27FC236}">
                  <a16:creationId xmlns:a16="http://schemas.microsoft.com/office/drawing/2014/main" id="{85045A86-03FB-46E7-BB86-C08B1F3FD30E}"/>
                </a:ext>
              </a:extLst>
            </p:cNvPr>
            <p:cNvSpPr/>
            <p:nvPr/>
          </p:nvSpPr>
          <p:spPr>
            <a:xfrm>
              <a:off x="-7370" y="2166252"/>
              <a:ext cx="4968000" cy="267486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6" name="Gruppieren 25">
            <a:extLst>
              <a:ext uri="{FF2B5EF4-FFF2-40B4-BE49-F238E27FC236}">
                <a16:creationId xmlns:a16="http://schemas.microsoft.com/office/drawing/2014/main" id="{B5D3AAB2-BB48-4591-B81A-6182E5D77553}"/>
              </a:ext>
            </a:extLst>
          </p:cNvPr>
          <p:cNvGrpSpPr/>
          <p:nvPr/>
        </p:nvGrpSpPr>
        <p:grpSpPr>
          <a:xfrm>
            <a:off x="1902452" y="5340465"/>
            <a:ext cx="4968000" cy="2415918"/>
            <a:chOff x="1902452" y="5164800"/>
            <a:chExt cx="4968000" cy="2415918"/>
          </a:xfrm>
        </p:grpSpPr>
        <p:sp>
          <p:nvSpPr>
            <p:cNvPr id="4" name="Rechteck 3">
              <a:extLst>
                <a:ext uri="{FF2B5EF4-FFF2-40B4-BE49-F238E27FC236}">
                  <a16:creationId xmlns:a16="http://schemas.microsoft.com/office/drawing/2014/main" id="{0453B8E8-F758-46FB-AB61-235524CCD430}"/>
                </a:ext>
              </a:extLst>
            </p:cNvPr>
            <p:cNvSpPr/>
            <p:nvPr/>
          </p:nvSpPr>
          <p:spPr>
            <a:xfrm>
              <a:off x="1942260" y="5164800"/>
              <a:ext cx="4888384" cy="2415918"/>
            </a:xfrm>
            <a:prstGeom prst="rect">
              <a:avLst/>
            </a:prstGeom>
            <a:noFill/>
            <a:ln w="28575">
              <a:noFill/>
            </a:ln>
          </p:spPr>
          <p:txBody>
            <a:bodyPr wrap="square">
              <a:spAutoFit/>
            </a:bodyPr>
            <a:lstStyle/>
            <a:p>
              <a:pPr lvl="0" algn="just">
                <a:lnSpc>
                  <a:spcPct val="115000"/>
                </a:lnSpc>
                <a:spcAft>
                  <a:spcPts val="0"/>
                </a:spcAft>
              </a:pPr>
              <a:r>
                <a:rPr lang="es-ES" sz="1200" b="1" u="sng" dirty="0">
                  <a:ea typeface="Calibri" panose="020F0502020204030204" pitchFamily="34" charset="0"/>
                  <a:cs typeface="Times New Roman" panose="02020603050405020304" pitchFamily="18" charset="0"/>
                </a:rPr>
                <a:t>Actividades de ocio: </a:t>
              </a:r>
              <a:r>
                <a:rPr lang="es-ES" sz="1200" dirty="0">
                  <a:ea typeface="Calibri" panose="020F0502020204030204" pitchFamily="34" charset="0"/>
                  <a:cs typeface="Times New Roman" panose="02020603050405020304" pitchFamily="18" charset="0"/>
                </a:rPr>
                <a:t>además de los encuentros con una estructura predefinida, tendréis la oportunidad de conoceros mejor en un entorno más distendido. Como parte del programa, os tocará realizar al menos cuatro actividades de ocio juntos. Podéis organizarlas por vuestra cuenta o incluso realizarlas en grupo junto con otros tándems. Tú y tu tándem decidiréis qué actividades os apetecen más: en invierno os podéis acercar al mercado navideño y en verano siempre es buena idea salir a tomar un helado. Nosotros ofrecemos varias actividades en las que podéis participar junto con otros tándems. Al final del semestre, deberéis escribir de forma conjunta una memoria de unas dos páginas en la que reflexionéis sobre las actividades realizadas.</a:t>
              </a: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hteck 33">
              <a:extLst>
                <a:ext uri="{FF2B5EF4-FFF2-40B4-BE49-F238E27FC236}">
                  <a16:creationId xmlns:a16="http://schemas.microsoft.com/office/drawing/2014/main" id="{A612C835-C280-4652-9653-EE2F63880452}"/>
                </a:ext>
              </a:extLst>
            </p:cNvPr>
            <p:cNvSpPr/>
            <p:nvPr/>
          </p:nvSpPr>
          <p:spPr>
            <a:xfrm>
              <a:off x="1902452" y="5185656"/>
              <a:ext cx="4968000" cy="237420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14">
            <a:extLst>
              <a:ext uri="{FF2B5EF4-FFF2-40B4-BE49-F238E27FC236}">
                <a16:creationId xmlns:a16="http://schemas.microsoft.com/office/drawing/2014/main" id="{1B0F668B-5930-46CC-B8E1-B7BDAFBFD333}"/>
              </a:ext>
            </a:extLst>
          </p:cNvPr>
          <p:cNvGrpSpPr/>
          <p:nvPr/>
        </p:nvGrpSpPr>
        <p:grpSpPr>
          <a:xfrm>
            <a:off x="-14188" y="8077381"/>
            <a:ext cx="4968000" cy="842348"/>
            <a:chOff x="-14188" y="7880308"/>
            <a:chExt cx="4968000" cy="842348"/>
          </a:xfrm>
        </p:grpSpPr>
        <p:sp>
          <p:nvSpPr>
            <p:cNvPr id="21" name="Rechteck 20">
              <a:extLst>
                <a:ext uri="{FF2B5EF4-FFF2-40B4-BE49-F238E27FC236}">
                  <a16:creationId xmlns:a16="http://schemas.microsoft.com/office/drawing/2014/main" id="{E1CE6EE0-63A8-4626-A741-066D91958CBE}"/>
                </a:ext>
              </a:extLst>
            </p:cNvPr>
            <p:cNvSpPr/>
            <p:nvPr/>
          </p:nvSpPr>
          <p:spPr>
            <a:xfrm>
              <a:off x="20994" y="7891659"/>
              <a:ext cx="4897636" cy="830997"/>
            </a:xfrm>
            <a:prstGeom prst="rect">
              <a:avLst/>
            </a:prstGeom>
            <a:noFill/>
            <a:ln w="28575">
              <a:noFill/>
            </a:ln>
          </p:spPr>
          <p:txBody>
            <a:bodyPr wrap="square">
              <a:spAutoFit/>
            </a:bodyPr>
            <a:lstStyle/>
            <a:p>
              <a:pPr lvl="0"/>
              <a:r>
                <a:rPr lang="es-ES" sz="1200" b="1" u="sng" dirty="0">
                  <a:cs typeface="Times New Roman" panose="02020603050405020304" pitchFamily="18" charset="0"/>
                </a:rPr>
                <a:t>Sesión de reflexión: </a:t>
              </a:r>
              <a:r>
                <a:rPr lang="es-ES" sz="1200" dirty="0">
                  <a:cs typeface="Times New Roman" panose="02020603050405020304" pitchFamily="18" charset="0"/>
                </a:rPr>
                <a:t>además, participarás en una sesión de reflexión con otros estudiantes internacionales. Nuestro objetivo es reflexionar sobre vuestra experiencia y hablar sobre lo que habéis aprendido durante el programa SCOUT.</a:t>
              </a:r>
              <a:r>
                <a:rPr lang="de-DE" sz="1200" dirty="0">
                  <a:cs typeface="Times New Roman" panose="02020603050405020304" pitchFamily="18" charset="0"/>
                </a:rPr>
                <a:t>.</a:t>
              </a:r>
            </a:p>
          </p:txBody>
        </p:sp>
        <p:sp>
          <p:nvSpPr>
            <p:cNvPr id="35" name="Rechteck 34">
              <a:extLst>
                <a:ext uri="{FF2B5EF4-FFF2-40B4-BE49-F238E27FC236}">
                  <a16:creationId xmlns:a16="http://schemas.microsoft.com/office/drawing/2014/main" id="{13C7E300-2E31-499C-B280-7D53B8B820B2}"/>
                </a:ext>
              </a:extLst>
            </p:cNvPr>
            <p:cNvSpPr/>
            <p:nvPr/>
          </p:nvSpPr>
          <p:spPr>
            <a:xfrm>
              <a:off x="-14188" y="7880308"/>
              <a:ext cx="4968000" cy="8423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0" name="Gruppieren 39">
            <a:extLst>
              <a:ext uri="{FF2B5EF4-FFF2-40B4-BE49-F238E27FC236}">
                <a16:creationId xmlns:a16="http://schemas.microsoft.com/office/drawing/2014/main" id="{8F442110-6C38-43FD-9110-CBC22F5E8E99}"/>
              </a:ext>
            </a:extLst>
          </p:cNvPr>
          <p:cNvGrpSpPr/>
          <p:nvPr/>
        </p:nvGrpSpPr>
        <p:grpSpPr>
          <a:xfrm>
            <a:off x="-10886" y="388563"/>
            <a:ext cx="4988926" cy="716991"/>
            <a:chOff x="1515650" y="199962"/>
            <a:chExt cx="3567081" cy="716991"/>
          </a:xfrm>
        </p:grpSpPr>
        <p:sp>
          <p:nvSpPr>
            <p:cNvPr id="41" name="Rechteck 40">
              <a:extLst>
                <a:ext uri="{FF2B5EF4-FFF2-40B4-BE49-F238E27FC236}">
                  <a16:creationId xmlns:a16="http://schemas.microsoft.com/office/drawing/2014/main" id="{D475CA7A-0F63-413B-AE0B-67CE6257E050}"/>
                </a:ext>
              </a:extLst>
            </p:cNvPr>
            <p:cNvSpPr/>
            <p:nvPr/>
          </p:nvSpPr>
          <p:spPr>
            <a:xfrm>
              <a:off x="1515650" y="199962"/>
              <a:ext cx="3567081" cy="716991"/>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F705244D-A3B8-4C85-9344-2ED4F608F77B}"/>
                </a:ext>
              </a:extLst>
            </p:cNvPr>
            <p:cNvSpPr/>
            <p:nvPr/>
          </p:nvSpPr>
          <p:spPr>
            <a:xfrm>
              <a:off x="1515650" y="327625"/>
              <a:ext cx="3567081" cy="292259"/>
            </a:xfrm>
            <a:prstGeom prst="rect">
              <a:avLst/>
            </a:prstGeom>
            <a:noFill/>
            <a:ln w="28575">
              <a:noFill/>
            </a:ln>
          </p:spPr>
          <p:txBody>
            <a:bodyPr wrap="square">
              <a:spAutoFit/>
            </a:bodyPr>
            <a:lstStyle/>
            <a:p>
              <a:pPr>
                <a:lnSpc>
                  <a:spcPct val="115000"/>
                </a:lnSpc>
                <a:spcAft>
                  <a:spcPts val="0"/>
                </a:spcAft>
              </a:pPr>
              <a:r>
                <a:rPr lang="es-ES" sz="1200" dirty="0">
                  <a:ea typeface="Calibri" panose="020F0502020204030204" pitchFamily="34" charset="0"/>
                  <a:cs typeface="Times New Roman" panose="02020603050405020304" pitchFamily="18" charset="0"/>
                </a:rPr>
                <a:t>Como tándem, deberéis prestar atención a los siguientes </a:t>
              </a:r>
              <a:r>
                <a:rPr lang="es-ES" sz="1200" b="1" dirty="0">
                  <a:ea typeface="Calibri" panose="020F0502020204030204" pitchFamily="34" charset="0"/>
                  <a:cs typeface="Times New Roman" panose="02020603050405020304" pitchFamily="18" charset="0"/>
                </a:rPr>
                <a:t>seis puntos clave</a:t>
              </a:r>
              <a:r>
                <a:rPr lang="es-ES" sz="1200" dirty="0">
                  <a:ea typeface="Calibri" panose="020F0502020204030204" pitchFamily="34" charset="0"/>
                  <a:cs typeface="Times New Roman" panose="02020603050405020304" pitchFamily="18" charset="0"/>
                </a:rPr>
                <a:t>:</a:t>
              </a:r>
              <a:endParaRPr lang="de-DE" sz="1200" dirty="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47298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9" name="Gruppieren 18">
            <a:extLst>
              <a:ext uri="{FF2B5EF4-FFF2-40B4-BE49-F238E27FC236}">
                <a16:creationId xmlns:a16="http://schemas.microsoft.com/office/drawing/2014/main" id="{F169B374-699D-492F-B85D-FD2A7EA6CF4B}"/>
              </a:ext>
            </a:extLst>
          </p:cNvPr>
          <p:cNvGrpSpPr/>
          <p:nvPr/>
        </p:nvGrpSpPr>
        <p:grpSpPr>
          <a:xfrm>
            <a:off x="0" y="9067412"/>
            <a:ext cx="6858000" cy="713036"/>
            <a:chOff x="0" y="9067412"/>
            <a:chExt cx="6858000" cy="713036"/>
          </a:xfrm>
        </p:grpSpPr>
        <p:sp>
          <p:nvSpPr>
            <p:cNvPr id="4" name="Rechteck 3">
              <a:extLst>
                <a:ext uri="{FF2B5EF4-FFF2-40B4-BE49-F238E27FC236}">
                  <a16:creationId xmlns:a16="http://schemas.microsoft.com/office/drawing/2014/main" id="{707CC062-BFE5-4037-AFE5-9DC70621560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924A234-70D0-438A-8D53-92EB010B2F06}"/>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6" name="Picture 165" descr="TUBraunschweig_CO_Master_RGB">
              <a:extLst>
                <a:ext uri="{FF2B5EF4-FFF2-40B4-BE49-F238E27FC236}">
                  <a16:creationId xmlns:a16="http://schemas.microsoft.com/office/drawing/2014/main" id="{5624336F-F5DF-4946-B7A4-F5CABA65EC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 name="Gruppieren 23">
            <a:extLst>
              <a:ext uri="{FF2B5EF4-FFF2-40B4-BE49-F238E27FC236}">
                <a16:creationId xmlns:a16="http://schemas.microsoft.com/office/drawing/2014/main" id="{08A08460-DA6D-486C-8665-48BC601CDE76}"/>
              </a:ext>
            </a:extLst>
          </p:cNvPr>
          <p:cNvGrpSpPr/>
          <p:nvPr/>
        </p:nvGrpSpPr>
        <p:grpSpPr>
          <a:xfrm>
            <a:off x="368660" y="3178342"/>
            <a:ext cx="6120680" cy="2916179"/>
            <a:chOff x="368660" y="3436022"/>
            <a:chExt cx="6120680" cy="2916179"/>
          </a:xfrm>
        </p:grpSpPr>
        <p:sp>
          <p:nvSpPr>
            <p:cNvPr id="23" name="Rechteck 22">
              <a:extLst>
                <a:ext uri="{FF2B5EF4-FFF2-40B4-BE49-F238E27FC236}">
                  <a16:creationId xmlns:a16="http://schemas.microsoft.com/office/drawing/2014/main" id="{BF7206E7-9BFE-47A4-B8A1-CADAF17BB252}"/>
                </a:ext>
              </a:extLst>
            </p:cNvPr>
            <p:cNvSpPr/>
            <p:nvPr/>
          </p:nvSpPr>
          <p:spPr>
            <a:xfrm>
              <a:off x="368660" y="3436022"/>
              <a:ext cx="6120680" cy="2786612"/>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F866A6EB-696A-4BBC-ABC4-EC82FC1E526A}"/>
                </a:ext>
              </a:extLst>
            </p:cNvPr>
            <p:cNvSpPr/>
            <p:nvPr/>
          </p:nvSpPr>
          <p:spPr>
            <a:xfrm>
              <a:off x="476672" y="3511552"/>
              <a:ext cx="5904656" cy="2840649"/>
            </a:xfrm>
            <a:prstGeom prst="rect">
              <a:avLst/>
            </a:prstGeom>
            <a:noFill/>
            <a:ln w="28575">
              <a:noFill/>
            </a:ln>
          </p:spPr>
          <p:txBody>
            <a:bodyPr wrap="square">
              <a:spAutoFit/>
            </a:bodyPr>
            <a:lstStyle/>
            <a:p>
              <a:pPr algn="ctr">
                <a:lnSpc>
                  <a:spcPct val="115000"/>
                </a:lnSpc>
                <a:spcAft>
                  <a:spcPts val="0"/>
                </a:spcAft>
              </a:pPr>
              <a:r>
                <a:rPr lang="es-ES" sz="1200" dirty="0">
                  <a:ea typeface="Times New Roman" panose="02020603050405020304" pitchFamily="18" charset="0"/>
                  <a:cs typeface="Times New Roman" panose="02020603050405020304" pitchFamily="18" charset="0"/>
                </a:rPr>
                <a:t>Si finalizas el programa SCOUT con éxito, obtendrás 2 créditos ECTS en función de tus estudios. Ten en cuenta que las modalidades de transferencia de créditos deben acordarse directamente con la facultad o el departamento que corresponda.</a:t>
              </a:r>
            </a:p>
            <a:p>
              <a:pPr algn="ctr">
                <a:lnSpc>
                  <a:spcPct val="115000"/>
                </a:lnSpc>
                <a:spcAft>
                  <a:spcPts val="0"/>
                </a:spcAft>
              </a:pPr>
              <a:endParaRPr lang="es-ES" sz="1200" dirty="0">
                <a:ea typeface="Times New Roman" panose="02020603050405020304" pitchFamily="18" charset="0"/>
                <a:cs typeface="Times New Roman" panose="02020603050405020304" pitchFamily="18" charset="0"/>
              </a:endParaRPr>
            </a:p>
            <a:p>
              <a:pPr algn="ctr">
                <a:lnSpc>
                  <a:spcPct val="115000"/>
                </a:lnSpc>
                <a:spcAft>
                  <a:spcPts val="0"/>
                </a:spcAft>
              </a:pPr>
              <a:r>
                <a:rPr lang="es-ES" sz="1200" dirty="0">
                  <a:ea typeface="Times New Roman" panose="02020603050405020304" pitchFamily="18" charset="0"/>
                  <a:cs typeface="Times New Roman" panose="02020603050405020304" pitchFamily="18" charset="0"/>
                </a:rPr>
                <a:t>Si tienes algún problema o te surgen dudas, puedes ponerte en contacto con nosotros en cualquier momento. Envíanos un mensaje a scout@tu-bs.de e intentaremos ayudarte en todo lo que podamos.</a:t>
              </a:r>
            </a:p>
            <a:p>
              <a:pPr algn="ctr">
                <a:lnSpc>
                  <a:spcPct val="115000"/>
                </a:lnSpc>
                <a:spcAft>
                  <a:spcPts val="0"/>
                </a:spcAft>
              </a:pPr>
              <a:endParaRPr lang="es-ES" sz="1200" dirty="0">
                <a:ea typeface="Times New Roman" panose="02020603050405020304" pitchFamily="18" charset="0"/>
                <a:cs typeface="Times New Roman" panose="02020603050405020304" pitchFamily="18" charset="0"/>
              </a:endParaRPr>
            </a:p>
            <a:p>
              <a:pPr algn="ctr">
                <a:lnSpc>
                  <a:spcPct val="115000"/>
                </a:lnSpc>
                <a:spcAft>
                  <a:spcPts val="0"/>
                </a:spcAft>
              </a:pPr>
              <a:r>
                <a:rPr lang="es-ES" sz="1200" dirty="0">
                  <a:ea typeface="Times New Roman" panose="02020603050405020304" pitchFamily="18" charset="0"/>
                  <a:cs typeface="Times New Roman" panose="02020603050405020304" pitchFamily="18" charset="0"/>
                </a:rPr>
                <a:t>Esperamos que el semestre sea de lo más provechoso.</a:t>
              </a:r>
            </a:p>
            <a:p>
              <a:pPr algn="ctr">
                <a:lnSpc>
                  <a:spcPct val="115000"/>
                </a:lnSpc>
                <a:spcAft>
                  <a:spcPts val="0"/>
                </a:spcAft>
              </a:pPr>
              <a:endParaRPr lang="es-ES" sz="1200" dirty="0">
                <a:ea typeface="Times New Roman" panose="02020603050405020304" pitchFamily="18" charset="0"/>
                <a:cs typeface="Times New Roman" panose="02020603050405020304" pitchFamily="18" charset="0"/>
              </a:endParaRPr>
            </a:p>
            <a:p>
              <a:pPr algn="ctr">
                <a:lnSpc>
                  <a:spcPct val="115000"/>
                </a:lnSpc>
                <a:spcAft>
                  <a:spcPts val="0"/>
                </a:spcAft>
              </a:pPr>
              <a:r>
                <a:rPr lang="es-ES" sz="1200" dirty="0">
                  <a:ea typeface="Times New Roman" panose="02020603050405020304" pitchFamily="18" charset="0"/>
                  <a:cs typeface="Times New Roman" panose="02020603050405020304" pitchFamily="18" charset="0"/>
                </a:rPr>
                <a:t>Saludos,</a:t>
              </a:r>
            </a:p>
            <a:p>
              <a:pPr algn="ctr">
                <a:lnSpc>
                  <a:spcPct val="115000"/>
                </a:lnSpc>
                <a:spcAft>
                  <a:spcPts val="0"/>
                </a:spcAft>
              </a:pPr>
              <a:r>
                <a:rPr lang="es-ES" sz="1200" dirty="0">
                  <a:ea typeface="Times New Roman" panose="02020603050405020304" pitchFamily="18" charset="0"/>
                  <a:cs typeface="Times New Roman" panose="02020603050405020304" pitchFamily="18" charset="0"/>
                </a:rPr>
                <a:t>El equipo del programa SCOUT</a:t>
              </a:r>
            </a:p>
            <a:p>
              <a:pPr>
                <a:lnSpc>
                  <a:spcPct val="115000"/>
                </a:lnSpc>
                <a:spcAft>
                  <a:spcPts val="0"/>
                </a:spcAft>
              </a:pP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4" name="Gruppieren 33">
            <a:extLst>
              <a:ext uri="{FF2B5EF4-FFF2-40B4-BE49-F238E27FC236}">
                <a16:creationId xmlns:a16="http://schemas.microsoft.com/office/drawing/2014/main" id="{680D513D-5786-4CA0-8733-4761430D36DB}"/>
              </a:ext>
            </a:extLst>
          </p:cNvPr>
          <p:cNvGrpSpPr/>
          <p:nvPr/>
        </p:nvGrpSpPr>
        <p:grpSpPr>
          <a:xfrm>
            <a:off x="377278" y="6265221"/>
            <a:ext cx="6112062" cy="2631490"/>
            <a:chOff x="377278" y="6385703"/>
            <a:chExt cx="6112062" cy="2631490"/>
          </a:xfrm>
        </p:grpSpPr>
        <p:sp>
          <p:nvSpPr>
            <p:cNvPr id="12" name="Rechteck 11">
              <a:extLst>
                <a:ext uri="{FF2B5EF4-FFF2-40B4-BE49-F238E27FC236}">
                  <a16:creationId xmlns:a16="http://schemas.microsoft.com/office/drawing/2014/main" id="{6918FC59-08CA-4AC4-BA78-C21412F0D1F2}"/>
                </a:ext>
              </a:extLst>
            </p:cNvPr>
            <p:cNvSpPr/>
            <p:nvPr/>
          </p:nvSpPr>
          <p:spPr>
            <a:xfrm>
              <a:off x="377278" y="6385703"/>
              <a:ext cx="2867392" cy="2631490"/>
            </a:xfrm>
            <a:prstGeom prst="rect">
              <a:avLst/>
            </a:prstGeom>
          </p:spPr>
          <p:txBody>
            <a:bodyPr wrap="square">
              <a:spAutoFit/>
            </a:bodyPr>
            <a:lstStyle/>
            <a:p>
              <a:r>
                <a:rPr lang="de-DE" sz="1000" b="1" dirty="0">
                  <a:solidFill>
                    <a:schemeClr val="bg1"/>
                  </a:solidFill>
                </a:rPr>
                <a:t>Kontakt</a:t>
              </a:r>
            </a:p>
            <a:p>
              <a:r>
                <a:rPr lang="de-DE" sz="1000" dirty="0">
                  <a:solidFill>
                    <a:schemeClr val="bg1"/>
                  </a:solidFill>
                </a:rPr>
                <a:t>© Technische Universität Braunschweig</a:t>
              </a:r>
            </a:p>
            <a:p>
              <a:r>
                <a:rPr lang="de-DE" sz="1000" dirty="0">
                  <a:solidFill>
                    <a:schemeClr val="bg1"/>
                  </a:solidFill>
                </a:rPr>
                <a:t>Abteil. für Arbeits-, Organisations- und Sozialpsychologie</a:t>
              </a:r>
            </a:p>
            <a:p>
              <a:r>
                <a:rPr lang="de-DE" sz="1000" dirty="0">
                  <a:solidFill>
                    <a:schemeClr val="bg1"/>
                  </a:solidFill>
                </a:rPr>
                <a:t>Univ.-Prof. Dr. Simone Kauffeld</a:t>
              </a:r>
            </a:p>
            <a:p>
              <a:r>
                <a:rPr lang="de-DE" sz="1000" dirty="0">
                  <a:solidFill>
                    <a:schemeClr val="bg1"/>
                  </a:solidFill>
                </a:rPr>
                <a:t>Spielmannstraße 19</a:t>
              </a:r>
            </a:p>
            <a:p>
              <a:r>
                <a:rPr lang="de-DE" sz="1000" dirty="0">
                  <a:solidFill>
                    <a:schemeClr val="bg1"/>
                  </a:solidFill>
                </a:rPr>
                <a:t>38106 Braunschweig</a:t>
              </a:r>
            </a:p>
            <a:p>
              <a:r>
                <a:rPr lang="de-DE" sz="1000" dirty="0">
                  <a:solidFill>
                    <a:schemeClr val="bg1"/>
                  </a:solidFill>
                </a:rPr>
                <a:t> +49 531 391-2547</a:t>
              </a:r>
            </a:p>
            <a:p>
              <a:r>
                <a:rPr lang="de-DE" sz="1000" dirty="0">
                  <a:solidFill>
                    <a:schemeClr val="bg1"/>
                  </a:solidFill>
                </a:rPr>
                <a:t> scout@tu-braunschweig.de</a:t>
              </a:r>
            </a:p>
            <a:p>
              <a:r>
                <a:rPr lang="de-DE" sz="1000" dirty="0">
                  <a:solidFill>
                    <a:schemeClr val="bg1"/>
                  </a:solidFill>
                </a:rPr>
                <a:t> www.tu-braunschweig.de/scout</a:t>
              </a:r>
            </a:p>
            <a:p>
              <a:pPr>
                <a:spcBef>
                  <a:spcPts val="600"/>
                </a:spcBef>
              </a:pPr>
              <a:r>
                <a:rPr lang="de-DE" sz="1000" b="1" dirty="0">
                  <a:solidFill>
                    <a:srgbClr val="FFFFFF"/>
                  </a:solidFill>
                  <a:latin typeface="NexusSansPro-Bold"/>
                </a:rPr>
                <a:t>In Kooperation mit</a:t>
              </a:r>
            </a:p>
            <a:p>
              <a:r>
                <a:rPr lang="de-DE" sz="1000" dirty="0">
                  <a:solidFill>
                    <a:srgbClr val="FFFFFF"/>
                  </a:solidFill>
                  <a:latin typeface="NexusSansPro-Regular"/>
                </a:rPr>
                <a:t>Technische Universität Braunschweig</a:t>
              </a:r>
            </a:p>
            <a:p>
              <a:r>
                <a:rPr lang="de-DE" sz="1000" dirty="0">
                  <a:solidFill>
                    <a:srgbClr val="FFFFFF"/>
                  </a:solidFill>
                  <a:latin typeface="NexusSansPro-Regular"/>
                </a:rPr>
                <a:t>International Office</a:t>
              </a:r>
            </a:p>
            <a:p>
              <a:r>
                <a:rPr lang="de-DE" sz="1000" dirty="0">
                  <a:solidFill>
                    <a:srgbClr val="FFFFFF"/>
                  </a:solidFill>
                  <a:latin typeface="NexusSansPro-Regular"/>
                </a:rPr>
                <a:t>Dr. Astrid Sebastian</a:t>
              </a:r>
            </a:p>
            <a:p>
              <a:r>
                <a:rPr lang="de-DE" sz="1000" dirty="0" err="1">
                  <a:solidFill>
                    <a:srgbClr val="FFFFFF"/>
                  </a:solidFill>
                  <a:latin typeface="NexusSansPro-Regular"/>
                </a:rPr>
                <a:t>Bültenweg</a:t>
              </a:r>
              <a:r>
                <a:rPr lang="de-DE" sz="1000" dirty="0">
                  <a:solidFill>
                    <a:srgbClr val="FFFFFF"/>
                  </a:solidFill>
                  <a:latin typeface="NexusSansPro-Regular"/>
                </a:rPr>
                <a:t> 74/75</a:t>
              </a:r>
            </a:p>
            <a:p>
              <a:r>
                <a:rPr lang="de-DE" sz="1000" dirty="0">
                  <a:solidFill>
                    <a:srgbClr val="FFFFFF"/>
                  </a:solidFill>
                  <a:latin typeface="NexusSansPro-Regular"/>
                </a:rPr>
                <a:t>38106 Braunschweig</a:t>
              </a:r>
              <a:endParaRPr lang="de-DE" sz="1000" dirty="0"/>
            </a:p>
          </p:txBody>
        </p:sp>
        <p:pic>
          <p:nvPicPr>
            <p:cNvPr id="18" name="Grafik 17">
              <a:extLst>
                <a:ext uri="{FF2B5EF4-FFF2-40B4-BE49-F238E27FC236}">
                  <a16:creationId xmlns:a16="http://schemas.microsoft.com/office/drawing/2014/main" id="{1F27F48E-8CF6-4C8A-AE05-4AA57191A5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390"/>
            <a:stretch/>
          </p:blipFill>
          <p:spPr>
            <a:xfrm>
              <a:off x="2636911" y="6385703"/>
              <a:ext cx="3852429" cy="2631154"/>
            </a:xfrm>
            <a:prstGeom prst="rect">
              <a:avLst/>
            </a:prstGeom>
            <a:ln w="28575">
              <a:solidFill>
                <a:schemeClr val="bg1"/>
              </a:solidFill>
            </a:ln>
          </p:spPr>
        </p:pic>
      </p:grpSp>
      <p:grpSp>
        <p:nvGrpSpPr>
          <p:cNvPr id="22" name="Gruppieren 21">
            <a:extLst>
              <a:ext uri="{FF2B5EF4-FFF2-40B4-BE49-F238E27FC236}">
                <a16:creationId xmlns:a16="http://schemas.microsoft.com/office/drawing/2014/main" id="{EEE864F0-DAE3-46D2-B3B4-BCA4D5FC1983}"/>
              </a:ext>
            </a:extLst>
          </p:cNvPr>
          <p:cNvGrpSpPr/>
          <p:nvPr/>
        </p:nvGrpSpPr>
        <p:grpSpPr>
          <a:xfrm>
            <a:off x="368660" y="9067412"/>
            <a:ext cx="2197449" cy="737137"/>
            <a:chOff x="419836" y="8793467"/>
            <a:chExt cx="2197449" cy="737137"/>
          </a:xfrm>
        </p:grpSpPr>
        <p:sp>
          <p:nvSpPr>
            <p:cNvPr id="21" name="Rechteck 20">
              <a:extLst>
                <a:ext uri="{FF2B5EF4-FFF2-40B4-BE49-F238E27FC236}">
                  <a16:creationId xmlns:a16="http://schemas.microsoft.com/office/drawing/2014/main" id="{FBB39FEC-B0EA-4358-BE55-1CB90B2A7931}"/>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Grafik 19">
              <a:extLst>
                <a:ext uri="{FF2B5EF4-FFF2-40B4-BE49-F238E27FC236}">
                  <a16:creationId xmlns:a16="http://schemas.microsoft.com/office/drawing/2014/main" id="{C8C43789-4C38-4596-A1BE-7E65F272AA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29" name="Gruppieren 28">
            <a:extLst>
              <a:ext uri="{FF2B5EF4-FFF2-40B4-BE49-F238E27FC236}">
                <a16:creationId xmlns:a16="http://schemas.microsoft.com/office/drawing/2014/main" id="{29ACBFBB-9562-411D-AACF-94ADFADFC6A4}"/>
              </a:ext>
            </a:extLst>
          </p:cNvPr>
          <p:cNvGrpSpPr/>
          <p:nvPr/>
        </p:nvGrpSpPr>
        <p:grpSpPr>
          <a:xfrm>
            <a:off x="0" y="1228822"/>
            <a:ext cx="4968000" cy="1778820"/>
            <a:chOff x="0" y="1354728"/>
            <a:chExt cx="4968000" cy="1778820"/>
          </a:xfrm>
        </p:grpSpPr>
        <p:sp>
          <p:nvSpPr>
            <p:cNvPr id="17" name="Rechteck 16">
              <a:extLst>
                <a:ext uri="{FF2B5EF4-FFF2-40B4-BE49-F238E27FC236}">
                  <a16:creationId xmlns:a16="http://schemas.microsoft.com/office/drawing/2014/main" id="{5D4411F2-6BC7-4F5F-ACA7-EDE9DF080A7D}"/>
                </a:ext>
              </a:extLst>
            </p:cNvPr>
            <p:cNvSpPr/>
            <p:nvPr/>
          </p:nvSpPr>
          <p:spPr>
            <a:xfrm>
              <a:off x="35182" y="1354728"/>
              <a:ext cx="4897636" cy="1354089"/>
            </a:xfrm>
            <a:prstGeom prst="rect">
              <a:avLst/>
            </a:prstGeom>
            <a:noFill/>
            <a:ln w="28575">
              <a:noFill/>
            </a:ln>
          </p:spPr>
          <p:txBody>
            <a:bodyPr wrap="square">
              <a:spAutoFit/>
            </a:bodyPr>
            <a:lstStyle/>
            <a:p>
              <a:pPr marL="72000" algn="just">
                <a:lnSpc>
                  <a:spcPct val="115000"/>
                </a:lnSpc>
                <a:spcAft>
                  <a:spcPts val="0"/>
                </a:spcAft>
              </a:pPr>
              <a:r>
                <a:rPr lang="es-ES" sz="1200" b="1" u="sng" dirty="0"/>
                <a:t>Apoyo a la investigación: </a:t>
              </a:r>
              <a:r>
                <a:rPr lang="es-ES" sz="1200" dirty="0"/>
                <a:t>el programa SCOUT se apoya en gran parte en la investigación. Los cuestionarios cumplimentados por los estudiantes locales e internacionales nos permiten evaluar y mejorar el programa de manera continua. Además, queremos averiguar de qué manera influye el programa, entre otros aspectos, en el desarrollo de las competencias interculturales y en los círculos sociales de los participantes.</a:t>
              </a:r>
              <a:endParaRPr lang="de-DE" sz="1200" dirty="0"/>
            </a:p>
          </p:txBody>
        </p:sp>
        <p:sp>
          <p:nvSpPr>
            <p:cNvPr id="26" name="Rechteck 25">
              <a:extLst>
                <a:ext uri="{FF2B5EF4-FFF2-40B4-BE49-F238E27FC236}">
                  <a16:creationId xmlns:a16="http://schemas.microsoft.com/office/drawing/2014/main" id="{54F88EAA-83CD-46D8-9298-DC05636B6CD1}"/>
                </a:ext>
              </a:extLst>
            </p:cNvPr>
            <p:cNvSpPr/>
            <p:nvPr/>
          </p:nvSpPr>
          <p:spPr>
            <a:xfrm>
              <a:off x="0" y="1354728"/>
              <a:ext cx="4968000" cy="1778820"/>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0" name="Gruppieren 29">
            <a:extLst>
              <a:ext uri="{FF2B5EF4-FFF2-40B4-BE49-F238E27FC236}">
                <a16:creationId xmlns:a16="http://schemas.microsoft.com/office/drawing/2014/main" id="{987A94CC-843A-4D09-8A5C-B538FD69D909}"/>
              </a:ext>
            </a:extLst>
          </p:cNvPr>
          <p:cNvGrpSpPr/>
          <p:nvPr/>
        </p:nvGrpSpPr>
        <p:grpSpPr>
          <a:xfrm>
            <a:off x="1890000" y="258311"/>
            <a:ext cx="4968000" cy="799811"/>
            <a:chOff x="1890000" y="258311"/>
            <a:chExt cx="4968000" cy="799811"/>
          </a:xfrm>
        </p:grpSpPr>
        <p:sp>
          <p:nvSpPr>
            <p:cNvPr id="16" name="Rechteck 15">
              <a:extLst>
                <a:ext uri="{FF2B5EF4-FFF2-40B4-BE49-F238E27FC236}">
                  <a16:creationId xmlns:a16="http://schemas.microsoft.com/office/drawing/2014/main" id="{7FBCB0E3-DF0C-414E-912A-9089C44F60B8}"/>
                </a:ext>
              </a:extLst>
            </p:cNvPr>
            <p:cNvSpPr/>
            <p:nvPr/>
          </p:nvSpPr>
          <p:spPr>
            <a:xfrm>
              <a:off x="1925182" y="338009"/>
              <a:ext cx="4897636" cy="646331"/>
            </a:xfrm>
            <a:prstGeom prst="rect">
              <a:avLst/>
            </a:prstGeom>
            <a:noFill/>
            <a:ln w="28575">
              <a:noFill/>
            </a:ln>
          </p:spPr>
          <p:txBody>
            <a:bodyPr wrap="square">
              <a:spAutoFit/>
            </a:bodyPr>
            <a:lstStyle/>
            <a:p>
              <a:pPr lvl="0" algn="just"/>
              <a:r>
                <a:rPr lang="es-ES" sz="1200" b="1" u="sng" dirty="0"/>
                <a:t>Acto de clausura: </a:t>
              </a:r>
              <a:r>
                <a:rPr lang="es-ES" sz="1200" dirty="0"/>
                <a:t>al final del semestre celebraremos un acto de clausura con todos los participantes, donde tendréis la oportunidad de hablar sobre vuestras experiencias. </a:t>
              </a:r>
              <a:endParaRPr lang="de-DE" sz="1200" dirty="0"/>
            </a:p>
          </p:txBody>
        </p:sp>
        <p:sp>
          <p:nvSpPr>
            <p:cNvPr id="27" name="Rechteck 26">
              <a:extLst>
                <a:ext uri="{FF2B5EF4-FFF2-40B4-BE49-F238E27FC236}">
                  <a16:creationId xmlns:a16="http://schemas.microsoft.com/office/drawing/2014/main" id="{B4D4C3DD-9889-4009-9949-5B4A7CE1D957}"/>
                </a:ext>
              </a:extLst>
            </p:cNvPr>
            <p:cNvSpPr/>
            <p:nvPr/>
          </p:nvSpPr>
          <p:spPr>
            <a:xfrm>
              <a:off x="1890000" y="258311"/>
              <a:ext cx="4968000" cy="79981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484150833"/>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803</Words>
  <Application>Microsoft Office PowerPoint</Application>
  <PresentationFormat>A4-Papier (210 x 297 mm)</PresentationFormat>
  <Paragraphs>38</Paragraphs>
  <Slides>3</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NexusSansPro-Bold</vt:lpstr>
      <vt:lpstr>NexusSansPro-Regular</vt:lpstr>
      <vt:lpstr>Larissa-Design</vt:lpstr>
      <vt:lpstr>PowerPoint-Präsentation</vt:lpstr>
      <vt:lpstr>PowerPoint-Präsentation</vt:lpstr>
      <vt:lpstr>PowerPoint-Präsentation</vt:lpstr>
    </vt:vector>
  </TitlesOfParts>
  <Company>Ostfalia Hochschule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nin</dc:creator>
  <cp:lastModifiedBy>Lina Brieske</cp:lastModifiedBy>
  <cp:revision>65</cp:revision>
  <cp:lastPrinted>2015-03-13T13:46:10Z</cp:lastPrinted>
  <dcterms:created xsi:type="dcterms:W3CDTF">2015-03-09T14:06:52Z</dcterms:created>
  <dcterms:modified xsi:type="dcterms:W3CDTF">2019-10-11T09:18:50Z</dcterms:modified>
</cp:coreProperties>
</file>