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3" r:id="rId2"/>
    <p:sldId id="274" r:id="rId3"/>
    <p:sldId id="275" r:id="rId4"/>
  </p:sldIdLst>
  <p:sldSz cx="6858000" cy="9906000" type="A4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82A"/>
    <a:srgbClr val="ACC13A"/>
    <a:srgbClr val="711C2F"/>
    <a:srgbClr val="E16D00"/>
    <a:srgbClr val="00709B"/>
    <a:srgbClr val="66B4D3"/>
    <a:srgbClr val="C6A4AC"/>
    <a:srgbClr val="BE1E3C"/>
    <a:srgbClr val="E12D3E"/>
    <a:srgbClr val="EE20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2232" y="3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9395CA-00B7-46B8-BEA4-E3ECAD4891C0}" type="datetimeFigureOut">
              <a:rPr lang="de-DE" smtClean="0"/>
              <a:t>11.10.2019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F27335-3721-4CF0-889F-B45E928CE2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6716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D50B05-0205-443D-8A31-6978F9CC43BF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D50B05-0205-443D-8A31-6978F9CC43BF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998F6-A7A8-4A9E-A54D-253BDDBB79ED}" type="datetimeFigureOut">
              <a:rPr lang="de-DE" smtClean="0"/>
              <a:pPr/>
              <a:t>11.10.2019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57A87-6C30-4308-A82F-AC04FEE7CA5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998F6-A7A8-4A9E-A54D-253BDDBB79ED}" type="datetimeFigureOut">
              <a:rPr lang="de-DE" smtClean="0"/>
              <a:pPr/>
              <a:t>11.10.2019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57A87-6C30-4308-A82F-AC04FEE7CA5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998F6-A7A8-4A9E-A54D-253BDDBB79ED}" type="datetimeFigureOut">
              <a:rPr lang="de-DE" smtClean="0"/>
              <a:pPr/>
              <a:t>11.10.2019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57A87-6C30-4308-A82F-AC04FEE7CA5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998F6-A7A8-4A9E-A54D-253BDDBB79ED}" type="datetimeFigureOut">
              <a:rPr lang="de-DE" smtClean="0"/>
              <a:pPr/>
              <a:t>11.10.2019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57A87-6C30-4308-A82F-AC04FEE7CA5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998F6-A7A8-4A9E-A54D-253BDDBB79ED}" type="datetimeFigureOut">
              <a:rPr lang="de-DE" smtClean="0"/>
              <a:pPr/>
              <a:t>11.10.2019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57A87-6C30-4308-A82F-AC04FEE7CA5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998F6-A7A8-4A9E-A54D-253BDDBB79ED}" type="datetimeFigureOut">
              <a:rPr lang="de-DE" smtClean="0"/>
              <a:pPr/>
              <a:t>11.10.2019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57A87-6C30-4308-A82F-AC04FEE7CA5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998F6-A7A8-4A9E-A54D-253BDDBB79ED}" type="datetimeFigureOut">
              <a:rPr lang="de-DE" smtClean="0"/>
              <a:pPr/>
              <a:t>11.10.2019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57A87-6C30-4308-A82F-AC04FEE7CA5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998F6-A7A8-4A9E-A54D-253BDDBB79ED}" type="datetimeFigureOut">
              <a:rPr lang="de-DE" smtClean="0"/>
              <a:pPr/>
              <a:t>11.10.2019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57A87-6C30-4308-A82F-AC04FEE7CA5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998F6-A7A8-4A9E-A54D-253BDDBB79ED}" type="datetimeFigureOut">
              <a:rPr lang="de-DE" smtClean="0"/>
              <a:pPr/>
              <a:t>11.10.2019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57A87-6C30-4308-A82F-AC04FEE7CA5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998F6-A7A8-4A9E-A54D-253BDDBB79ED}" type="datetimeFigureOut">
              <a:rPr lang="de-DE" smtClean="0"/>
              <a:pPr/>
              <a:t>11.10.2019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57A87-6C30-4308-A82F-AC04FEE7CA5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998F6-A7A8-4A9E-A54D-253BDDBB79ED}" type="datetimeFigureOut">
              <a:rPr lang="de-DE" smtClean="0"/>
              <a:pPr/>
              <a:t>11.10.2019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57A87-6C30-4308-A82F-AC04FEE7CA5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998F6-A7A8-4A9E-A54D-253BDDBB79ED}" type="datetimeFigureOut">
              <a:rPr lang="de-DE" smtClean="0"/>
              <a:pPr/>
              <a:t>11.10.2019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57A87-6C30-4308-A82F-AC04FEE7CA5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CC1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D6929D60-B7FE-40CC-837C-8A1094F2CE17}"/>
              </a:ext>
            </a:extLst>
          </p:cNvPr>
          <p:cNvSpPr/>
          <p:nvPr/>
        </p:nvSpPr>
        <p:spPr>
          <a:xfrm>
            <a:off x="-25882" y="704528"/>
            <a:ext cx="6883882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Picture 2" descr="C:\Users\Annika\Pictures\AOS-Logo\FILES\PRINT\universitat_and_AOS_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882" y="768008"/>
            <a:ext cx="2878818" cy="737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4D4ED647-754E-41B4-B6E8-8F49CE8884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7112" y="768008"/>
            <a:ext cx="2197449" cy="737137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A226E720-02D9-46A8-B4D3-54F906AB9D8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0" y="1736748"/>
            <a:ext cx="4841717" cy="3228774"/>
          </a:xfrm>
          <a:prstGeom prst="rect">
            <a:avLst/>
          </a:prstGeom>
          <a:ln w="28575">
            <a:solidFill>
              <a:schemeClr val="bg1"/>
            </a:solidFill>
          </a:ln>
        </p:spPr>
      </p:pic>
      <p:sp>
        <p:nvSpPr>
          <p:cNvPr id="9" name="Rechteck 8">
            <a:extLst>
              <a:ext uri="{FF2B5EF4-FFF2-40B4-BE49-F238E27FC236}">
                <a16:creationId xmlns:a16="http://schemas.microsoft.com/office/drawing/2014/main" id="{8F561B03-EC82-4435-9874-B9FE781F9441}"/>
              </a:ext>
            </a:extLst>
          </p:cNvPr>
          <p:cNvSpPr/>
          <p:nvPr/>
        </p:nvSpPr>
        <p:spPr>
          <a:xfrm>
            <a:off x="1837532" y="4207589"/>
            <a:ext cx="3182936" cy="7774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Информация о твоем участии в SCOUT</a:t>
            </a:r>
            <a:endParaRPr lang="de-DE" sz="14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71E74289-6D99-4374-8BA4-6D59A7E95FE1}"/>
              </a:ext>
            </a:extLst>
          </p:cNvPr>
          <p:cNvGrpSpPr/>
          <p:nvPr/>
        </p:nvGrpSpPr>
        <p:grpSpPr>
          <a:xfrm>
            <a:off x="0" y="9067412"/>
            <a:ext cx="6858000" cy="713036"/>
            <a:chOff x="0" y="9067412"/>
            <a:chExt cx="6858000" cy="713036"/>
          </a:xfrm>
        </p:grpSpPr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F84A292C-7DF5-40A0-91B9-F6DEA09CF517}"/>
                </a:ext>
              </a:extLst>
            </p:cNvPr>
            <p:cNvSpPr/>
            <p:nvPr/>
          </p:nvSpPr>
          <p:spPr>
            <a:xfrm>
              <a:off x="4564" y="9067412"/>
              <a:ext cx="6853436" cy="7130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FCD23ACE-DC16-49B7-8BB6-DC6F54BCF652}"/>
                </a:ext>
              </a:extLst>
            </p:cNvPr>
            <p:cNvSpPr/>
            <p:nvPr/>
          </p:nvSpPr>
          <p:spPr bwMode="auto">
            <a:xfrm>
              <a:off x="0" y="9142943"/>
              <a:ext cx="6489340" cy="561975"/>
            </a:xfrm>
            <a:prstGeom prst="rect">
              <a:avLst/>
            </a:prstGeom>
            <a:solidFill>
              <a:srgbClr val="BE1E3C"/>
            </a:solidFill>
            <a:ln w="9525" cap="flat" cmpd="sng" algn="ctr">
              <a:solidFill>
                <a:srgbClr val="BE1E3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10429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5" name="Picture 165" descr="TUBraunschweig_CO_Master_RGB">
              <a:extLst>
                <a:ext uri="{FF2B5EF4-FFF2-40B4-BE49-F238E27FC236}">
                  <a16:creationId xmlns:a16="http://schemas.microsoft.com/office/drawing/2014/main" id="{481AAFD0-6BBE-40CE-B140-D75C1AF7E9B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8040" y="9142942"/>
              <a:ext cx="1511300" cy="561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0BBE439E-96A7-4F2A-8D08-671653962B29}"/>
              </a:ext>
            </a:extLst>
          </p:cNvPr>
          <p:cNvGrpSpPr/>
          <p:nvPr/>
        </p:nvGrpSpPr>
        <p:grpSpPr>
          <a:xfrm>
            <a:off x="368660" y="5133646"/>
            <a:ext cx="6120680" cy="3765643"/>
            <a:chOff x="368660" y="5108468"/>
            <a:chExt cx="6120680" cy="3765643"/>
          </a:xfrm>
        </p:grpSpPr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556F83E3-0698-4B24-997A-301BB6CF0DCB}"/>
                </a:ext>
              </a:extLst>
            </p:cNvPr>
            <p:cNvSpPr/>
            <p:nvPr/>
          </p:nvSpPr>
          <p:spPr>
            <a:xfrm>
              <a:off x="368660" y="5108468"/>
              <a:ext cx="6120680" cy="3765643"/>
            </a:xfrm>
            <a:prstGeom prst="rect">
              <a:avLst/>
            </a:prstGeom>
            <a:solidFill>
              <a:srgbClr val="FFC82A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9DDCECF4-777D-4B82-8809-7F23AFCCABA8}"/>
                </a:ext>
              </a:extLst>
            </p:cNvPr>
            <p:cNvSpPr/>
            <p:nvPr/>
          </p:nvSpPr>
          <p:spPr>
            <a:xfrm>
              <a:off x="476672" y="5146233"/>
              <a:ext cx="5904656" cy="3690113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200" dirty="0">
                  <a:ea typeface="Calibri" panose="020F0502020204030204" pitchFamily="34" charset="0"/>
                  <a:cs typeface="Arial" panose="020B0604020202020204" pitchFamily="34" charset="0"/>
                </a:rPr>
                <a:t>Дорогой международный участник (участница)!</a:t>
              </a: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endParaRPr lang="ru-RU" sz="1200" dirty="0"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200" dirty="0">
                  <a:ea typeface="Calibri" panose="020F0502020204030204" pitchFamily="34" charset="0"/>
                  <a:cs typeface="Arial" panose="020B0604020202020204" pitchFamily="34" charset="0"/>
                </a:rPr>
                <a:t>Мы очень рады, что ты хочешь присоединиться к SCOUT! В этом письме мы кратко расскажем о программе SCOUT, о программе семестра и о твоих задачах в качестве международного участника SCOUT.</a:t>
              </a: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200" dirty="0"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200" dirty="0">
                  <a:ea typeface="Calibri" panose="020F0502020204030204" pitchFamily="34" charset="0"/>
                  <a:cs typeface="Arial" panose="020B0604020202020204" pitchFamily="34" charset="0"/>
                </a:rPr>
                <a:t>Программа SCOUT — это учебный курс, цель которого состоит в обеспечении сопровождения и взаимодействия зарубежных и местных студентов в Брауншвейгском техническом университете. Для реализации этой цели создаются тандемы: «местный студент / местная студентка (скаут) и зарубежный студент / зарубежная студентка (международный участник)» для совместного выполнения ряда заданий в течение семестра. Нам важно, чтобы на своих встречах вы обменивались знаниями для лучшего взаимопроникновения культур. Вы будете оставаться в тандемах в течение всего семестра и сможете многому научиться друг у друга. Мы надеемся, что между вами будет идти увлекательное общение, и ты сможешь рассказать о своей родине столько же, сколько узнаешь о Германии от своего скаута. Для того чтобы это стало возможным, мы рассчитываем на то, что вы проявите взаимное уважение.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3112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CC1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DEC649BD-1044-48A4-86D4-C7EF286C9CF0}"/>
              </a:ext>
            </a:extLst>
          </p:cNvPr>
          <p:cNvGrpSpPr/>
          <p:nvPr/>
        </p:nvGrpSpPr>
        <p:grpSpPr>
          <a:xfrm>
            <a:off x="0" y="9067412"/>
            <a:ext cx="6858000" cy="713036"/>
            <a:chOff x="0" y="9067412"/>
            <a:chExt cx="6858000" cy="713036"/>
          </a:xfrm>
        </p:grpSpPr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8526953D-E3C1-4730-9D33-C810A64DBBC2}"/>
                </a:ext>
              </a:extLst>
            </p:cNvPr>
            <p:cNvSpPr/>
            <p:nvPr/>
          </p:nvSpPr>
          <p:spPr>
            <a:xfrm>
              <a:off x="4564" y="9067412"/>
              <a:ext cx="6853436" cy="7130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Rechteck 23">
              <a:extLst>
                <a:ext uri="{FF2B5EF4-FFF2-40B4-BE49-F238E27FC236}">
                  <a16:creationId xmlns:a16="http://schemas.microsoft.com/office/drawing/2014/main" id="{B1BAAB43-9025-4814-A8FA-DEF62A24353E}"/>
                </a:ext>
              </a:extLst>
            </p:cNvPr>
            <p:cNvSpPr/>
            <p:nvPr/>
          </p:nvSpPr>
          <p:spPr bwMode="auto">
            <a:xfrm>
              <a:off x="0" y="9142943"/>
              <a:ext cx="6489340" cy="561975"/>
            </a:xfrm>
            <a:prstGeom prst="rect">
              <a:avLst/>
            </a:prstGeom>
            <a:solidFill>
              <a:srgbClr val="BE1E3C"/>
            </a:solidFill>
            <a:ln w="9525" cap="flat" cmpd="sng" algn="ctr">
              <a:solidFill>
                <a:srgbClr val="BE1E3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10429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5" name="Picture 165" descr="TUBraunschweig_CO_Master_RGB">
              <a:extLst>
                <a:ext uri="{FF2B5EF4-FFF2-40B4-BE49-F238E27FC236}">
                  <a16:creationId xmlns:a16="http://schemas.microsoft.com/office/drawing/2014/main" id="{4AB7F35A-CD03-451A-85F4-8CD3443684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8040" y="9142942"/>
              <a:ext cx="1511300" cy="561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7" name="Gruppieren 26">
            <a:extLst>
              <a:ext uri="{FF2B5EF4-FFF2-40B4-BE49-F238E27FC236}">
                <a16:creationId xmlns:a16="http://schemas.microsoft.com/office/drawing/2014/main" id="{C554651D-1F3B-4E18-A9A8-BA2A503D9A69}"/>
              </a:ext>
            </a:extLst>
          </p:cNvPr>
          <p:cNvGrpSpPr/>
          <p:nvPr/>
        </p:nvGrpSpPr>
        <p:grpSpPr>
          <a:xfrm>
            <a:off x="368660" y="9067412"/>
            <a:ext cx="2197449" cy="737137"/>
            <a:chOff x="419836" y="8793467"/>
            <a:chExt cx="2197449" cy="737137"/>
          </a:xfrm>
        </p:grpSpPr>
        <p:sp>
          <p:nvSpPr>
            <p:cNvPr id="28" name="Rechteck 27">
              <a:extLst>
                <a:ext uri="{FF2B5EF4-FFF2-40B4-BE49-F238E27FC236}">
                  <a16:creationId xmlns:a16="http://schemas.microsoft.com/office/drawing/2014/main" id="{35FF7E2B-0183-44E0-B292-B45E5EA7C047}"/>
                </a:ext>
              </a:extLst>
            </p:cNvPr>
            <p:cNvSpPr/>
            <p:nvPr/>
          </p:nvSpPr>
          <p:spPr>
            <a:xfrm>
              <a:off x="419836" y="8868122"/>
              <a:ext cx="2197449" cy="5878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9" name="Grafik 28">
              <a:extLst>
                <a:ext uri="{FF2B5EF4-FFF2-40B4-BE49-F238E27FC236}">
                  <a16:creationId xmlns:a16="http://schemas.microsoft.com/office/drawing/2014/main" id="{362BB484-8112-4C94-BEA1-5E911608F43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836" y="8793467"/>
              <a:ext cx="2197449" cy="737137"/>
            </a:xfrm>
            <a:prstGeom prst="rect">
              <a:avLst/>
            </a:prstGeom>
          </p:spPr>
        </p:pic>
      </p:grpSp>
      <p:grpSp>
        <p:nvGrpSpPr>
          <p:cNvPr id="7168" name="Gruppieren 7167">
            <a:extLst>
              <a:ext uri="{FF2B5EF4-FFF2-40B4-BE49-F238E27FC236}">
                <a16:creationId xmlns:a16="http://schemas.microsoft.com/office/drawing/2014/main" id="{422CBE7D-0A03-4B84-A317-B966D66600A9}"/>
              </a:ext>
            </a:extLst>
          </p:cNvPr>
          <p:cNvGrpSpPr/>
          <p:nvPr/>
        </p:nvGrpSpPr>
        <p:grpSpPr>
          <a:xfrm>
            <a:off x="1902452" y="1303820"/>
            <a:ext cx="4968000" cy="716991"/>
            <a:chOff x="1902452" y="1117457"/>
            <a:chExt cx="4968000" cy="716991"/>
          </a:xfrm>
        </p:grpSpPr>
        <p:sp>
          <p:nvSpPr>
            <p:cNvPr id="2" name="Rechteck 1">
              <a:extLst>
                <a:ext uri="{FF2B5EF4-FFF2-40B4-BE49-F238E27FC236}">
                  <a16:creationId xmlns:a16="http://schemas.microsoft.com/office/drawing/2014/main" id="{CA0D18D2-6D38-4F4D-A469-5196C67E76E9}"/>
                </a:ext>
              </a:extLst>
            </p:cNvPr>
            <p:cNvSpPr/>
            <p:nvPr/>
          </p:nvSpPr>
          <p:spPr>
            <a:xfrm>
              <a:off x="1942260" y="1117457"/>
              <a:ext cx="4888384" cy="716991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>
              <a:spAutoFit/>
            </a:bodyPr>
            <a:lstStyle/>
            <a:p>
              <a:pPr lvl="0" algn="just">
                <a:lnSpc>
                  <a:spcPct val="115000"/>
                </a:lnSpc>
                <a:spcAft>
                  <a:spcPts val="0"/>
                </a:spcAft>
              </a:pPr>
              <a:r>
                <a:rPr lang="ru-RU" sz="1200" b="1" u="sng" dirty="0">
                  <a:ea typeface="Calibri" panose="020F0502020204030204" pitchFamily="34" charset="0"/>
                  <a:cs typeface="Times New Roman" panose="02020603050405020304" pitchFamily="18" charset="0"/>
                </a:rPr>
                <a:t>Ознакомление: </a:t>
              </a:r>
              <a:r>
                <a:rPr lang="ru-RU" sz="1200" dirty="0">
                  <a:ea typeface="Calibri" panose="020F0502020204030204" pitchFamily="34" charset="0"/>
                  <a:cs typeface="Times New Roman" panose="02020603050405020304" pitchFamily="18" charset="0"/>
                </a:rPr>
                <a:t>мы начнем работу в апреле (летний семестр) / октябре (зимний семестр) с ознакомительного мероприятия, где ты сможешь познакомиться со своим скаутом.</a:t>
              </a:r>
              <a:endParaRPr lang="de-DE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Rechteck 31">
              <a:extLst>
                <a:ext uri="{FF2B5EF4-FFF2-40B4-BE49-F238E27FC236}">
                  <a16:creationId xmlns:a16="http://schemas.microsoft.com/office/drawing/2014/main" id="{F40B8406-7C3A-4E73-B930-0116CE83B174}"/>
                </a:ext>
              </a:extLst>
            </p:cNvPr>
            <p:cNvSpPr/>
            <p:nvPr/>
          </p:nvSpPr>
          <p:spPr>
            <a:xfrm>
              <a:off x="1902452" y="1117457"/>
              <a:ext cx="4968000" cy="716991"/>
            </a:xfrm>
            <a:prstGeom prst="rect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1" name="Gruppieren 30">
            <a:extLst>
              <a:ext uri="{FF2B5EF4-FFF2-40B4-BE49-F238E27FC236}">
                <a16:creationId xmlns:a16="http://schemas.microsoft.com/office/drawing/2014/main" id="{E1D05152-BD57-404F-B06D-B20B5AA202A7}"/>
              </a:ext>
            </a:extLst>
          </p:cNvPr>
          <p:cNvGrpSpPr/>
          <p:nvPr/>
        </p:nvGrpSpPr>
        <p:grpSpPr>
          <a:xfrm>
            <a:off x="-6605" y="2124281"/>
            <a:ext cx="5145427" cy="3013961"/>
            <a:chOff x="-7370" y="2135453"/>
            <a:chExt cx="4968000" cy="2862322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72B7E77C-B6F7-4838-9F23-03489C76E39B}"/>
                </a:ext>
              </a:extLst>
            </p:cNvPr>
            <p:cNvSpPr/>
            <p:nvPr/>
          </p:nvSpPr>
          <p:spPr>
            <a:xfrm>
              <a:off x="-993" y="2135453"/>
              <a:ext cx="4888384" cy="2862322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>
              <a:spAutoFit/>
            </a:bodyPr>
            <a:lstStyle/>
            <a:p>
              <a:pPr marL="72000" lvl="0" algn="just"/>
              <a:r>
                <a:rPr lang="ru-RU" sz="1200" b="1" u="sng" dirty="0"/>
                <a:t>индивидуальных тематических встреч: </a:t>
              </a:r>
              <a:r>
                <a:rPr lang="ru-RU" sz="1200" dirty="0"/>
                <a:t>в ходе этих 5 индивидуальных тематических встреч, которые будут проводиться в течение всего семестра, ты сможешь обсудить со своим скаутом самые разные культурные аспекты. Структура этих встреч будет известна заблаговременно — это даст вам возможность разработать множество инициатив и идей для своих бесед. Вам также предстоит принять участие в совместном выполнении небольших заданий и игр. Кроме того, вы всегда можете предложить собственные темы для обсуждения и разговоров. У вас будет возможность познакомиться друг с другом и выяснить, чем отличаются университеты Германии и от вузов твоей родной страны. Кроме того, вы обсудите сходства и различия в понимании дружбы в ваших культурах. Вы также можете поговорить о простых и сложных аспектах зарубежных путешествий. В заключение вы вместе обсудите то, как выглядит планирование будущего в Германии или в другой стране.</a:t>
              </a:r>
              <a:endParaRPr lang="de-DE" sz="1200" dirty="0"/>
            </a:p>
          </p:txBody>
        </p:sp>
        <p:sp>
          <p:nvSpPr>
            <p:cNvPr id="33" name="Rechteck 32">
              <a:extLst>
                <a:ext uri="{FF2B5EF4-FFF2-40B4-BE49-F238E27FC236}">
                  <a16:creationId xmlns:a16="http://schemas.microsoft.com/office/drawing/2014/main" id="{85045A86-03FB-46E7-BB86-C08B1F3FD30E}"/>
                </a:ext>
              </a:extLst>
            </p:cNvPr>
            <p:cNvSpPr/>
            <p:nvPr/>
          </p:nvSpPr>
          <p:spPr>
            <a:xfrm>
              <a:off x="-7370" y="2166252"/>
              <a:ext cx="4968000" cy="2674861"/>
            </a:xfrm>
            <a:prstGeom prst="rect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B5D3AAB2-BB48-4591-B81A-6182E5D77553}"/>
              </a:ext>
            </a:extLst>
          </p:cNvPr>
          <p:cNvGrpSpPr/>
          <p:nvPr/>
        </p:nvGrpSpPr>
        <p:grpSpPr>
          <a:xfrm>
            <a:off x="1416997" y="5116349"/>
            <a:ext cx="5441003" cy="3637913"/>
            <a:chOff x="1913533" y="5031849"/>
            <a:chExt cx="5022462" cy="3145431"/>
          </a:xfrm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0453B8E8-F758-46FB-AB61-235524CCD430}"/>
                </a:ext>
              </a:extLst>
            </p:cNvPr>
            <p:cNvSpPr/>
            <p:nvPr/>
          </p:nvSpPr>
          <p:spPr>
            <a:xfrm>
              <a:off x="1963940" y="5124265"/>
              <a:ext cx="4888384" cy="3053015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>
              <a:spAutoFit/>
            </a:bodyPr>
            <a:lstStyle/>
            <a:p>
              <a:pPr lvl="0" algn="just">
                <a:lnSpc>
                  <a:spcPct val="115000"/>
                </a:lnSpc>
                <a:spcAft>
                  <a:spcPts val="0"/>
                </a:spcAft>
              </a:pPr>
              <a:r>
                <a:rPr lang="ru-RU" sz="1200" b="1" u="sng" dirty="0">
                  <a:ea typeface="Calibri" panose="020F0502020204030204" pitchFamily="34" charset="0"/>
                  <a:cs typeface="Times New Roman" panose="02020603050405020304" pitchFamily="18" charset="0"/>
                </a:rPr>
                <a:t>досуговых мероприятия: </a:t>
              </a:r>
              <a:r>
                <a:rPr lang="ru-RU" sz="1200" dirty="0">
                  <a:ea typeface="Calibri" panose="020F0502020204030204" pitchFamily="34" charset="0"/>
                  <a:cs typeface="Times New Roman" panose="02020603050405020304" pitchFamily="18" charset="0"/>
                </a:rPr>
                <a:t>помимо заранее организованных встреч в тандемах невозможно не обойтись и без досуговых мероприятий, в ходе которых вы сможете лучше узнать культурные особенности стран друг друга. В рамках программы вы должны будете провести не менее 4 досуговых мероприятий. Вы сможете организовать их в индивидуальном порядке и совместно провести их с другими тандемами. В рамках своего тандема вы сможете обсудить, что конкретно вы будете делать вместе. Например, зимой можно посетить Рождественский рынок, а летом — полакомиться мороженым. Мы также готовы предложить вашему вниманию несколько мероприятий. Вы можете принять в них участие вместе с другими тандемами. В конце семестра вы вместе должны будете составить отчет размером около двух страниц на тему «Документация и размышления о наших досуговых мероприятиях».</a:t>
              </a:r>
              <a:endParaRPr lang="de-DE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Rechteck 33">
              <a:extLst>
                <a:ext uri="{FF2B5EF4-FFF2-40B4-BE49-F238E27FC236}">
                  <a16:creationId xmlns:a16="http://schemas.microsoft.com/office/drawing/2014/main" id="{A612C835-C280-4652-9653-EE2F63880452}"/>
                </a:ext>
              </a:extLst>
            </p:cNvPr>
            <p:cNvSpPr/>
            <p:nvPr/>
          </p:nvSpPr>
          <p:spPr>
            <a:xfrm>
              <a:off x="1913533" y="5031849"/>
              <a:ext cx="5022462" cy="2374206"/>
            </a:xfrm>
            <a:prstGeom prst="rect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1B0F668B-5930-46CC-B8E1-B7BDAFBFD333}"/>
              </a:ext>
            </a:extLst>
          </p:cNvPr>
          <p:cNvGrpSpPr/>
          <p:nvPr/>
        </p:nvGrpSpPr>
        <p:grpSpPr>
          <a:xfrm>
            <a:off x="-14188" y="8077381"/>
            <a:ext cx="4968000" cy="842348"/>
            <a:chOff x="-14188" y="7880308"/>
            <a:chExt cx="4968000" cy="842348"/>
          </a:xfrm>
        </p:grpSpPr>
        <p:sp>
          <p:nvSpPr>
            <p:cNvPr id="21" name="Rechteck 20">
              <a:extLst>
                <a:ext uri="{FF2B5EF4-FFF2-40B4-BE49-F238E27FC236}">
                  <a16:creationId xmlns:a16="http://schemas.microsoft.com/office/drawing/2014/main" id="{E1CE6EE0-63A8-4626-A741-066D91958CBE}"/>
                </a:ext>
              </a:extLst>
            </p:cNvPr>
            <p:cNvSpPr/>
            <p:nvPr/>
          </p:nvSpPr>
          <p:spPr>
            <a:xfrm>
              <a:off x="20994" y="7891659"/>
              <a:ext cx="4897636" cy="83099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>
              <a:spAutoFit/>
            </a:bodyPr>
            <a:lstStyle/>
            <a:p>
              <a:pPr lvl="0"/>
              <a:r>
                <a:rPr lang="ru-RU" sz="1200" b="1" u="sng" dirty="0">
                  <a:cs typeface="Times New Roman" panose="02020603050405020304" pitchFamily="18" charset="0"/>
                </a:rPr>
                <a:t>Встречи-размышления: </a:t>
              </a:r>
              <a:r>
                <a:rPr lang="ru-RU" sz="1200" dirty="0">
                  <a:cs typeface="Times New Roman" panose="02020603050405020304" pitchFamily="18" charset="0"/>
                </a:rPr>
                <a:t>ты также будешь принимать участие во встречах-размышлениях с другими международными участниками. Мы хотели бы, чтобы на этих встречах вы обсудили полученный опыт и поделились информацией, полученной в рамках программы SCOUT.</a:t>
              </a:r>
              <a:endParaRPr lang="de-DE" sz="1200" dirty="0">
                <a:cs typeface="Times New Roman" panose="02020603050405020304" pitchFamily="18" charset="0"/>
              </a:endParaRPr>
            </a:p>
          </p:txBody>
        </p:sp>
        <p:sp>
          <p:nvSpPr>
            <p:cNvPr id="35" name="Rechteck 34">
              <a:extLst>
                <a:ext uri="{FF2B5EF4-FFF2-40B4-BE49-F238E27FC236}">
                  <a16:creationId xmlns:a16="http://schemas.microsoft.com/office/drawing/2014/main" id="{13C7E300-2E31-499C-B280-7D53B8B820B2}"/>
                </a:ext>
              </a:extLst>
            </p:cNvPr>
            <p:cNvSpPr/>
            <p:nvPr/>
          </p:nvSpPr>
          <p:spPr>
            <a:xfrm>
              <a:off x="-14188" y="7880308"/>
              <a:ext cx="4968000" cy="842347"/>
            </a:xfrm>
            <a:prstGeom prst="rect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0" name="Gruppieren 39">
            <a:extLst>
              <a:ext uri="{FF2B5EF4-FFF2-40B4-BE49-F238E27FC236}">
                <a16:creationId xmlns:a16="http://schemas.microsoft.com/office/drawing/2014/main" id="{8F442110-6C38-43FD-9110-CBC22F5E8E99}"/>
              </a:ext>
            </a:extLst>
          </p:cNvPr>
          <p:cNvGrpSpPr/>
          <p:nvPr/>
        </p:nvGrpSpPr>
        <p:grpSpPr>
          <a:xfrm>
            <a:off x="-10886" y="388563"/>
            <a:ext cx="4988926" cy="716991"/>
            <a:chOff x="1515650" y="199962"/>
            <a:chExt cx="3567081" cy="716991"/>
          </a:xfrm>
        </p:grpSpPr>
        <p:sp>
          <p:nvSpPr>
            <p:cNvPr id="41" name="Rechteck 40">
              <a:extLst>
                <a:ext uri="{FF2B5EF4-FFF2-40B4-BE49-F238E27FC236}">
                  <a16:creationId xmlns:a16="http://schemas.microsoft.com/office/drawing/2014/main" id="{D475CA7A-0F63-413B-AE0B-67CE6257E050}"/>
                </a:ext>
              </a:extLst>
            </p:cNvPr>
            <p:cNvSpPr/>
            <p:nvPr/>
          </p:nvSpPr>
          <p:spPr>
            <a:xfrm>
              <a:off x="1515650" y="199962"/>
              <a:ext cx="3567081" cy="716991"/>
            </a:xfrm>
            <a:prstGeom prst="rect">
              <a:avLst/>
            </a:prstGeom>
            <a:solidFill>
              <a:srgbClr val="FFC82A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Rechteck 41">
              <a:extLst>
                <a:ext uri="{FF2B5EF4-FFF2-40B4-BE49-F238E27FC236}">
                  <a16:creationId xmlns:a16="http://schemas.microsoft.com/office/drawing/2014/main" id="{F705244D-A3B8-4C85-9344-2ED4F608F77B}"/>
                </a:ext>
              </a:extLst>
            </p:cNvPr>
            <p:cNvSpPr/>
            <p:nvPr/>
          </p:nvSpPr>
          <p:spPr>
            <a:xfrm>
              <a:off x="1515650" y="327625"/>
              <a:ext cx="3567081" cy="461665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>
              <a:spAutoFit/>
            </a:bodyPr>
            <a:lstStyle/>
            <a:p>
              <a:pPr marL="72000" defTabSz="1042988"/>
              <a:r>
                <a:rPr lang="ru-RU" sz="1200" dirty="0">
                  <a:ea typeface="Calibri" panose="020F0502020204030204" pitchFamily="34" charset="0"/>
                </a:rPr>
                <a:t>В общей сложности, работая в тандеме, вы должны будете охватить описанные ниже </a:t>
              </a:r>
              <a:r>
                <a:rPr lang="ru-RU" sz="1200" b="1" dirty="0">
                  <a:ea typeface="Calibri" panose="020F0502020204030204" pitchFamily="34" charset="0"/>
                </a:rPr>
                <a:t>шесть элементов.</a:t>
              </a:r>
              <a:endParaRPr lang="de-DE" sz="1200" dirty="0"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72985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CC1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F169B374-699D-492F-B85D-FD2A7EA6CF4B}"/>
              </a:ext>
            </a:extLst>
          </p:cNvPr>
          <p:cNvGrpSpPr/>
          <p:nvPr/>
        </p:nvGrpSpPr>
        <p:grpSpPr>
          <a:xfrm>
            <a:off x="0" y="9067412"/>
            <a:ext cx="6858000" cy="713036"/>
            <a:chOff x="0" y="9067412"/>
            <a:chExt cx="6858000" cy="713036"/>
          </a:xfrm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707CC062-BFE5-4037-AFE5-9DC706215607}"/>
                </a:ext>
              </a:extLst>
            </p:cNvPr>
            <p:cNvSpPr/>
            <p:nvPr/>
          </p:nvSpPr>
          <p:spPr>
            <a:xfrm>
              <a:off x="4564" y="9067412"/>
              <a:ext cx="6853436" cy="7130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9924A234-70D0-438A-8D53-92EB010B2F06}"/>
                </a:ext>
              </a:extLst>
            </p:cNvPr>
            <p:cNvSpPr/>
            <p:nvPr/>
          </p:nvSpPr>
          <p:spPr bwMode="auto">
            <a:xfrm>
              <a:off x="0" y="9142943"/>
              <a:ext cx="6489340" cy="561975"/>
            </a:xfrm>
            <a:prstGeom prst="rect">
              <a:avLst/>
            </a:prstGeom>
            <a:solidFill>
              <a:srgbClr val="BE1E3C"/>
            </a:solidFill>
            <a:ln w="9525" cap="flat" cmpd="sng" algn="ctr">
              <a:solidFill>
                <a:srgbClr val="BE1E3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10429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6" name="Picture 165" descr="TUBraunschweig_CO_Master_RGB">
              <a:extLst>
                <a:ext uri="{FF2B5EF4-FFF2-40B4-BE49-F238E27FC236}">
                  <a16:creationId xmlns:a16="http://schemas.microsoft.com/office/drawing/2014/main" id="{5624336F-F5DF-4946-B7A4-F5CABA65EC0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8040" y="9142942"/>
              <a:ext cx="1511300" cy="561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4" name="Gruppieren 23">
            <a:extLst>
              <a:ext uri="{FF2B5EF4-FFF2-40B4-BE49-F238E27FC236}">
                <a16:creationId xmlns:a16="http://schemas.microsoft.com/office/drawing/2014/main" id="{08A08460-DA6D-486C-8665-48BC601CDE76}"/>
              </a:ext>
            </a:extLst>
          </p:cNvPr>
          <p:cNvGrpSpPr/>
          <p:nvPr/>
        </p:nvGrpSpPr>
        <p:grpSpPr>
          <a:xfrm>
            <a:off x="35182" y="3178342"/>
            <a:ext cx="6787636" cy="3502850"/>
            <a:chOff x="368660" y="3436022"/>
            <a:chExt cx="6120680" cy="3340911"/>
          </a:xfrm>
        </p:grpSpPr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BF7206E7-9BFE-47A4-B8A1-CADAF17BB252}"/>
                </a:ext>
              </a:extLst>
            </p:cNvPr>
            <p:cNvSpPr/>
            <p:nvPr/>
          </p:nvSpPr>
          <p:spPr>
            <a:xfrm>
              <a:off x="368660" y="3436022"/>
              <a:ext cx="6120680" cy="2786612"/>
            </a:xfrm>
            <a:prstGeom prst="rect">
              <a:avLst/>
            </a:prstGeom>
            <a:solidFill>
              <a:srgbClr val="FFC82A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F866A6EB-696A-4BBC-ABC4-EC82FC1E526A}"/>
                </a:ext>
              </a:extLst>
            </p:cNvPr>
            <p:cNvSpPr/>
            <p:nvPr/>
          </p:nvSpPr>
          <p:spPr>
            <a:xfrm>
              <a:off x="476672" y="3511552"/>
              <a:ext cx="5904656" cy="3265381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ru-RU" sz="120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Завершив работу над всеми перечисленными выше шестью элементами программы SCOUT, ты сможешь заработать 2 кредитных балла — в зависимости от учебного направления. Обрати внимание на то, что способы зачисления нужно будет согласовать непосредственно с соответствующим факультетом или учебным направлением.</a:t>
              </a: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endParaRPr lang="ru-RU" sz="1200" dirty="0"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ru-RU" sz="120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При возникновении каких-либо проблем или вопросов обязательно обращайся к нам, мы всегда готовы помочь: scout@tu-bs.de</a:t>
              </a: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endParaRPr lang="ru-RU" sz="1200" dirty="0"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ru-RU" sz="120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С нетерпением ждем возможности начать этот увлекательный семестр вместе с тобой и всеми остальными участниками!</a:t>
              </a: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endParaRPr lang="ru-RU" sz="1200" dirty="0"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ru-RU" sz="120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С пожеланиями всего наилучшего</a:t>
              </a: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ru-RU" sz="120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Твоя команда SCOUT</a:t>
              </a: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endParaRPr lang="de-DE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4" name="Gruppieren 33">
            <a:extLst>
              <a:ext uri="{FF2B5EF4-FFF2-40B4-BE49-F238E27FC236}">
                <a16:creationId xmlns:a16="http://schemas.microsoft.com/office/drawing/2014/main" id="{680D513D-5786-4CA0-8733-4761430D36DB}"/>
              </a:ext>
            </a:extLst>
          </p:cNvPr>
          <p:cNvGrpSpPr/>
          <p:nvPr/>
        </p:nvGrpSpPr>
        <p:grpSpPr>
          <a:xfrm>
            <a:off x="377278" y="6265221"/>
            <a:ext cx="6112062" cy="2631490"/>
            <a:chOff x="377278" y="6385703"/>
            <a:chExt cx="6112062" cy="2631490"/>
          </a:xfrm>
        </p:grpSpPr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6918FC59-08CA-4AC4-BA78-C21412F0D1F2}"/>
                </a:ext>
              </a:extLst>
            </p:cNvPr>
            <p:cNvSpPr/>
            <p:nvPr/>
          </p:nvSpPr>
          <p:spPr>
            <a:xfrm>
              <a:off x="377278" y="6385703"/>
              <a:ext cx="2867392" cy="26314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000" b="1" dirty="0">
                  <a:solidFill>
                    <a:schemeClr val="bg1"/>
                  </a:solidFill>
                </a:rPr>
                <a:t>Kontakt</a:t>
              </a:r>
            </a:p>
            <a:p>
              <a:r>
                <a:rPr lang="de-DE" sz="1000" dirty="0">
                  <a:solidFill>
                    <a:schemeClr val="bg1"/>
                  </a:solidFill>
                </a:rPr>
                <a:t>© Technische Universität Braunschweig</a:t>
              </a:r>
            </a:p>
            <a:p>
              <a:r>
                <a:rPr lang="de-DE" sz="1000" dirty="0">
                  <a:solidFill>
                    <a:schemeClr val="bg1"/>
                  </a:solidFill>
                </a:rPr>
                <a:t>Abteil. für Arbeits-, Organisations- und Sozialpsychologie</a:t>
              </a:r>
            </a:p>
            <a:p>
              <a:r>
                <a:rPr lang="de-DE" sz="1000" dirty="0">
                  <a:solidFill>
                    <a:schemeClr val="bg1"/>
                  </a:solidFill>
                </a:rPr>
                <a:t>Univ.-Prof. Dr. Simone Kauffeld</a:t>
              </a:r>
            </a:p>
            <a:p>
              <a:r>
                <a:rPr lang="de-DE" sz="1000" dirty="0">
                  <a:solidFill>
                    <a:schemeClr val="bg1"/>
                  </a:solidFill>
                </a:rPr>
                <a:t>Spielmannstraße 19</a:t>
              </a:r>
            </a:p>
            <a:p>
              <a:r>
                <a:rPr lang="de-DE" sz="1000" dirty="0">
                  <a:solidFill>
                    <a:schemeClr val="bg1"/>
                  </a:solidFill>
                </a:rPr>
                <a:t>38106 Braunschweig</a:t>
              </a:r>
            </a:p>
            <a:p>
              <a:r>
                <a:rPr lang="de-DE" sz="1000" dirty="0">
                  <a:solidFill>
                    <a:schemeClr val="bg1"/>
                  </a:solidFill>
                </a:rPr>
                <a:t> +49 531 391-2547</a:t>
              </a:r>
            </a:p>
            <a:p>
              <a:r>
                <a:rPr lang="de-DE" sz="1000" dirty="0">
                  <a:solidFill>
                    <a:schemeClr val="bg1"/>
                  </a:solidFill>
                </a:rPr>
                <a:t> scout@tu-braunschweig.de</a:t>
              </a:r>
            </a:p>
            <a:p>
              <a:r>
                <a:rPr lang="de-DE" sz="1000" dirty="0">
                  <a:solidFill>
                    <a:schemeClr val="bg1"/>
                  </a:solidFill>
                </a:rPr>
                <a:t> www.tu-braunschweig.de/scout</a:t>
              </a:r>
            </a:p>
            <a:p>
              <a:pPr>
                <a:spcBef>
                  <a:spcPts val="600"/>
                </a:spcBef>
              </a:pPr>
              <a:r>
                <a:rPr lang="de-DE" sz="1000" b="1" dirty="0">
                  <a:solidFill>
                    <a:srgbClr val="FFFFFF"/>
                  </a:solidFill>
                  <a:latin typeface="NexusSansPro-Bold"/>
                </a:rPr>
                <a:t>In Kooperation mit</a:t>
              </a:r>
            </a:p>
            <a:p>
              <a:r>
                <a:rPr lang="de-DE" sz="1000" dirty="0">
                  <a:solidFill>
                    <a:srgbClr val="FFFFFF"/>
                  </a:solidFill>
                  <a:latin typeface="NexusSansPro-Regular"/>
                </a:rPr>
                <a:t>Technische Universität Braunschweig</a:t>
              </a:r>
            </a:p>
            <a:p>
              <a:r>
                <a:rPr lang="de-DE" sz="1000" dirty="0">
                  <a:solidFill>
                    <a:srgbClr val="FFFFFF"/>
                  </a:solidFill>
                  <a:latin typeface="NexusSansPro-Regular"/>
                </a:rPr>
                <a:t>International Office</a:t>
              </a:r>
            </a:p>
            <a:p>
              <a:r>
                <a:rPr lang="de-DE" sz="1000" dirty="0">
                  <a:solidFill>
                    <a:srgbClr val="FFFFFF"/>
                  </a:solidFill>
                  <a:latin typeface="NexusSansPro-Regular"/>
                </a:rPr>
                <a:t>Dr. Astrid Sebastian</a:t>
              </a:r>
            </a:p>
            <a:p>
              <a:r>
                <a:rPr lang="de-DE" sz="1000" dirty="0" err="1">
                  <a:solidFill>
                    <a:srgbClr val="FFFFFF"/>
                  </a:solidFill>
                  <a:latin typeface="NexusSansPro-Regular"/>
                </a:rPr>
                <a:t>Bültenweg</a:t>
              </a:r>
              <a:r>
                <a:rPr lang="de-DE" sz="1000" dirty="0">
                  <a:solidFill>
                    <a:srgbClr val="FFFFFF"/>
                  </a:solidFill>
                  <a:latin typeface="NexusSansPro-Regular"/>
                </a:rPr>
                <a:t> 74/75</a:t>
              </a:r>
            </a:p>
            <a:p>
              <a:r>
                <a:rPr lang="de-DE" sz="1000" dirty="0">
                  <a:solidFill>
                    <a:srgbClr val="FFFFFF"/>
                  </a:solidFill>
                  <a:latin typeface="NexusSansPro-Regular"/>
                </a:rPr>
                <a:t>38106 Braunschweig</a:t>
              </a:r>
              <a:endParaRPr lang="de-DE" sz="1000" dirty="0"/>
            </a:p>
          </p:txBody>
        </p:sp>
        <p:pic>
          <p:nvPicPr>
            <p:cNvPr id="18" name="Grafik 17">
              <a:extLst>
                <a:ext uri="{FF2B5EF4-FFF2-40B4-BE49-F238E27FC236}">
                  <a16:creationId xmlns:a16="http://schemas.microsoft.com/office/drawing/2014/main" id="{1F27F48E-8CF6-4C8A-AE05-4AA57191A5C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90"/>
            <a:stretch/>
          </p:blipFill>
          <p:spPr>
            <a:xfrm>
              <a:off x="2636911" y="6385703"/>
              <a:ext cx="3852429" cy="2631154"/>
            </a:xfrm>
            <a:prstGeom prst="rect">
              <a:avLst/>
            </a:prstGeom>
            <a:ln w="28575">
              <a:solidFill>
                <a:schemeClr val="bg1"/>
              </a:solidFill>
            </a:ln>
          </p:spPr>
        </p:pic>
      </p:grp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EEE864F0-DAE3-46D2-B3B4-BCA4D5FC1983}"/>
              </a:ext>
            </a:extLst>
          </p:cNvPr>
          <p:cNvGrpSpPr/>
          <p:nvPr/>
        </p:nvGrpSpPr>
        <p:grpSpPr>
          <a:xfrm>
            <a:off x="368660" y="9067412"/>
            <a:ext cx="2197449" cy="737137"/>
            <a:chOff x="419836" y="8793467"/>
            <a:chExt cx="2197449" cy="737137"/>
          </a:xfrm>
        </p:grpSpPr>
        <p:sp>
          <p:nvSpPr>
            <p:cNvPr id="21" name="Rechteck 20">
              <a:extLst>
                <a:ext uri="{FF2B5EF4-FFF2-40B4-BE49-F238E27FC236}">
                  <a16:creationId xmlns:a16="http://schemas.microsoft.com/office/drawing/2014/main" id="{FBB39FEC-B0EA-4358-BE55-1CB90B2A7931}"/>
                </a:ext>
              </a:extLst>
            </p:cNvPr>
            <p:cNvSpPr/>
            <p:nvPr/>
          </p:nvSpPr>
          <p:spPr>
            <a:xfrm>
              <a:off x="419836" y="8868122"/>
              <a:ext cx="2197449" cy="5878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0" name="Grafik 19">
              <a:extLst>
                <a:ext uri="{FF2B5EF4-FFF2-40B4-BE49-F238E27FC236}">
                  <a16:creationId xmlns:a16="http://schemas.microsoft.com/office/drawing/2014/main" id="{C8C43789-4C38-4596-A1BE-7E65F272AAC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836" y="8793467"/>
              <a:ext cx="2197449" cy="737137"/>
            </a:xfrm>
            <a:prstGeom prst="rect">
              <a:avLst/>
            </a:prstGeom>
          </p:spPr>
        </p:pic>
      </p:grpSp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29ACBFBB-9562-411D-AACF-94ADFADFC6A4}"/>
              </a:ext>
            </a:extLst>
          </p:cNvPr>
          <p:cNvGrpSpPr/>
          <p:nvPr/>
        </p:nvGrpSpPr>
        <p:grpSpPr>
          <a:xfrm>
            <a:off x="0" y="1228822"/>
            <a:ext cx="4968000" cy="1778820"/>
            <a:chOff x="0" y="1354728"/>
            <a:chExt cx="4968000" cy="1778820"/>
          </a:xfrm>
        </p:grpSpPr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5D4411F2-6BC7-4F5F-ACA7-EDE9DF080A7D}"/>
                </a:ext>
              </a:extLst>
            </p:cNvPr>
            <p:cNvSpPr/>
            <p:nvPr/>
          </p:nvSpPr>
          <p:spPr>
            <a:xfrm>
              <a:off x="35182" y="1354728"/>
              <a:ext cx="4897636" cy="1566454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>
              <a:spAutoFit/>
            </a:bodyPr>
            <a:lstStyle/>
            <a:p>
              <a:pPr marL="72000" algn="just">
                <a:lnSpc>
                  <a:spcPct val="115000"/>
                </a:lnSpc>
                <a:spcAft>
                  <a:spcPts val="0"/>
                </a:spcAft>
              </a:pPr>
              <a:r>
                <a:rPr lang="ru-RU" sz="1200" b="1" u="sng" dirty="0"/>
                <a:t>Анкетное сопровождение: </a:t>
              </a:r>
              <a:r>
                <a:rPr lang="ru-RU" sz="1200" dirty="0"/>
                <a:t>программа SCOUT также будет иметь анкетное сопровождение. Заполняя на протяжении семестра разнообразные анкеты, зарубежные и местные студенты помогут нам в непрерывной оценке и совершенствовании программы. Кроме того, мы хотим понять, какое влияние оказывает программа, в частности, на развитие межкультурной компетенции ее участников и какое отражение она находит на страницах участников в социальных сетях.</a:t>
              </a:r>
              <a:endParaRPr lang="de-DE" sz="1200" dirty="0"/>
            </a:p>
          </p:txBody>
        </p:sp>
        <p:sp>
          <p:nvSpPr>
            <p:cNvPr id="26" name="Rechteck 25">
              <a:extLst>
                <a:ext uri="{FF2B5EF4-FFF2-40B4-BE49-F238E27FC236}">
                  <a16:creationId xmlns:a16="http://schemas.microsoft.com/office/drawing/2014/main" id="{54F88EAA-83CD-46D8-9298-DC05636B6CD1}"/>
                </a:ext>
              </a:extLst>
            </p:cNvPr>
            <p:cNvSpPr/>
            <p:nvPr/>
          </p:nvSpPr>
          <p:spPr>
            <a:xfrm>
              <a:off x="0" y="1354728"/>
              <a:ext cx="4968000" cy="1778820"/>
            </a:xfrm>
            <a:prstGeom prst="rect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0" name="Gruppieren 29">
            <a:extLst>
              <a:ext uri="{FF2B5EF4-FFF2-40B4-BE49-F238E27FC236}">
                <a16:creationId xmlns:a16="http://schemas.microsoft.com/office/drawing/2014/main" id="{987A94CC-843A-4D09-8A5C-B538FD69D909}"/>
              </a:ext>
            </a:extLst>
          </p:cNvPr>
          <p:cNvGrpSpPr/>
          <p:nvPr/>
        </p:nvGrpSpPr>
        <p:grpSpPr>
          <a:xfrm>
            <a:off x="1890000" y="258311"/>
            <a:ext cx="4968000" cy="970175"/>
            <a:chOff x="1890000" y="258311"/>
            <a:chExt cx="4968000" cy="910695"/>
          </a:xfrm>
        </p:grpSpPr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7FBCB0E3-DF0C-414E-912A-9089C44F60B8}"/>
                </a:ext>
              </a:extLst>
            </p:cNvPr>
            <p:cNvSpPr/>
            <p:nvPr/>
          </p:nvSpPr>
          <p:spPr>
            <a:xfrm>
              <a:off x="1925182" y="338009"/>
              <a:ext cx="4897636" cy="83099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>
              <a:spAutoFit/>
            </a:bodyPr>
            <a:lstStyle/>
            <a:p>
              <a:pPr lvl="0" algn="just"/>
              <a:r>
                <a:rPr lang="ru-RU" sz="1200" b="1" u="sng" dirty="0"/>
                <a:t>Заключительное мероприятие: </a:t>
              </a:r>
              <a:r>
                <a:rPr lang="ru-RU" sz="1200" dirty="0"/>
                <a:t>в конце семестра будет организована совместная заключительная встреча, где будут присутствовать все участники. Там вы сможете побеседовать друг с другом о полученном опыте. </a:t>
              </a:r>
              <a:endParaRPr lang="de-DE" sz="1200" dirty="0"/>
            </a:p>
          </p:txBody>
        </p:sp>
        <p:sp>
          <p:nvSpPr>
            <p:cNvPr id="27" name="Rechteck 26">
              <a:extLst>
                <a:ext uri="{FF2B5EF4-FFF2-40B4-BE49-F238E27FC236}">
                  <a16:creationId xmlns:a16="http://schemas.microsoft.com/office/drawing/2014/main" id="{B4D4C3DD-9889-4009-9949-5B4A7CE1D957}"/>
                </a:ext>
              </a:extLst>
            </p:cNvPr>
            <p:cNvSpPr/>
            <p:nvPr/>
          </p:nvSpPr>
          <p:spPr>
            <a:xfrm>
              <a:off x="1890000" y="258311"/>
              <a:ext cx="4968000" cy="799811"/>
            </a:xfrm>
            <a:prstGeom prst="rect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48415083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785</Words>
  <Application>Microsoft Office PowerPoint</Application>
  <PresentationFormat>A4-Papier (210 x 297 mm)</PresentationFormat>
  <Paragraphs>38</Paragraphs>
  <Slides>3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NexusSansPro-Bold</vt:lpstr>
      <vt:lpstr>NexusSansPro-Regular</vt:lpstr>
      <vt:lpstr>Larissa-Design</vt:lpstr>
      <vt:lpstr>PowerPoint-Präsentation</vt:lpstr>
      <vt:lpstr>PowerPoint-Präsentation</vt:lpstr>
      <vt:lpstr>PowerPoint-Präsentation</vt:lpstr>
    </vt:vector>
  </TitlesOfParts>
  <Company>Ostfalia Hochschule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nin</dc:creator>
  <cp:lastModifiedBy>Lina Brieske</cp:lastModifiedBy>
  <cp:revision>66</cp:revision>
  <cp:lastPrinted>2015-03-13T13:46:10Z</cp:lastPrinted>
  <dcterms:created xsi:type="dcterms:W3CDTF">2015-03-09T14:06:52Z</dcterms:created>
  <dcterms:modified xsi:type="dcterms:W3CDTF">2019-10-11T09:07:54Z</dcterms:modified>
</cp:coreProperties>
</file>