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3" r:id="rId2"/>
    <p:sldId id="274" r:id="rId3"/>
    <p:sldId id="275" r:id="rId4"/>
  </p:sldIdLst>
  <p:sldSz cx="6858000" cy="9906000" type="A4"/>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A"/>
    <a:srgbClr val="ACC13A"/>
    <a:srgbClr val="711C2F"/>
    <a:srgbClr val="E16D00"/>
    <a:srgbClr val="00709B"/>
    <a:srgbClr val="66B4D3"/>
    <a:srgbClr val="C6A4AC"/>
    <a:srgbClr val="BE1E3C"/>
    <a:srgbClr val="E12D3E"/>
    <a:srgbClr val="EE2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2232" y="3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D9395CA-00B7-46B8-BEA4-E3ECAD4891C0}" type="datetimeFigureOut">
              <a:rPr lang="de-DE" smtClean="0"/>
              <a:t>11.10.2019</a:t>
            </a:fld>
            <a:endParaRPr lang="de-DE"/>
          </a:p>
        </p:txBody>
      </p:sp>
      <p:sp>
        <p:nvSpPr>
          <p:cNvPr id="4" name="Folienbildplatzhalt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2F27335-3721-4CF0-889F-B45E928CE28A}" type="slidenum">
              <a:rPr lang="de-DE" smtClean="0"/>
              <a:t>‹Nr.›</a:t>
            </a:fld>
            <a:endParaRPr lang="de-DE"/>
          </a:p>
        </p:txBody>
      </p:sp>
    </p:spTree>
    <p:extLst>
      <p:ext uri="{BB962C8B-B14F-4D97-AF65-F5344CB8AC3E}">
        <p14:creationId xmlns:p14="http://schemas.microsoft.com/office/powerpoint/2010/main" val="224671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1</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2</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3"/>
            <a:ext cx="5829300" cy="2123369"/>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1"/>
            <a:ext cx="1543050" cy="845220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42900" y="396701"/>
            <a:ext cx="4514850" cy="845220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2"/>
            <a:ext cx="5829300" cy="196744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1" y="394406"/>
            <a:ext cx="2256235" cy="167851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1"/>
            <a:ext cx="4114800" cy="818622"/>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82C998F6-A7A8-4A9E-A54D-253BDDBB79ED}" type="datetimeFigureOut">
              <a:rPr lang="de-DE" smtClean="0"/>
              <a:pPr/>
              <a:t>11.10.2019</a:t>
            </a:fld>
            <a:endParaRPr lang="de-DE"/>
          </a:p>
        </p:txBody>
      </p:sp>
      <p:sp>
        <p:nvSpPr>
          <p:cNvPr id="5" name="Fußzeilenplatzhalt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5357A87-6C30-4308-A82F-AC04FEE7CA58}"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6929D60-B7FE-40CC-837C-8A1094F2CE17}"/>
              </a:ext>
            </a:extLst>
          </p:cNvPr>
          <p:cNvSpPr/>
          <p:nvPr/>
        </p:nvSpPr>
        <p:spPr>
          <a:xfrm>
            <a:off x="-25882" y="704528"/>
            <a:ext cx="6883882"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Picture 2" descr="C:\Users\Annika\Pictures\AOS-Logo\FILES\PRINT\universitat_and_AOS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82" y="768008"/>
            <a:ext cx="2878818" cy="737137"/>
          </a:xfrm>
          <a:prstGeom prst="rect">
            <a:avLst/>
          </a:prstGeom>
          <a:noFill/>
          <a:extLst>
            <a:ext uri="{909E8E84-426E-40DD-AFC4-6F175D3DCCD1}">
              <a14:hiddenFill xmlns:a14="http://schemas.microsoft.com/office/drawing/2010/main">
                <a:solidFill>
                  <a:srgbClr val="FFFFFF"/>
                </a:solidFill>
              </a14:hiddenFill>
            </a:ext>
          </a:extLst>
        </p:spPr>
      </p:pic>
      <p:pic>
        <p:nvPicPr>
          <p:cNvPr id="6" name="Grafik 5">
            <a:extLst>
              <a:ext uri="{FF2B5EF4-FFF2-40B4-BE49-F238E27FC236}">
                <a16:creationId xmlns:a16="http://schemas.microsoft.com/office/drawing/2014/main" id="{4D4ED647-754E-41B4-B6E8-8F49CE8884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37112" y="768008"/>
            <a:ext cx="2197449" cy="737137"/>
          </a:xfrm>
          <a:prstGeom prst="rect">
            <a:avLst/>
          </a:prstGeom>
        </p:spPr>
      </p:pic>
      <p:pic>
        <p:nvPicPr>
          <p:cNvPr id="8" name="Grafik 7">
            <a:extLst>
              <a:ext uri="{FF2B5EF4-FFF2-40B4-BE49-F238E27FC236}">
                <a16:creationId xmlns:a16="http://schemas.microsoft.com/office/drawing/2014/main" id="{A226E720-02D9-46A8-B4D3-54F906AB9D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2030" y="1695355"/>
            <a:ext cx="4841717" cy="3228774"/>
          </a:xfrm>
          <a:prstGeom prst="rect">
            <a:avLst/>
          </a:prstGeom>
          <a:ln w="28575">
            <a:solidFill>
              <a:schemeClr val="bg1"/>
            </a:solidFill>
          </a:ln>
        </p:spPr>
      </p:pic>
      <p:sp>
        <p:nvSpPr>
          <p:cNvPr id="9" name="Rechteck 8">
            <a:extLst>
              <a:ext uri="{FF2B5EF4-FFF2-40B4-BE49-F238E27FC236}">
                <a16:creationId xmlns:a16="http://schemas.microsoft.com/office/drawing/2014/main" id="{8F561B03-EC82-4435-9874-B9FE781F9441}"/>
              </a:ext>
            </a:extLst>
          </p:cNvPr>
          <p:cNvSpPr/>
          <p:nvPr/>
        </p:nvSpPr>
        <p:spPr>
          <a:xfrm>
            <a:off x="1443195" y="4111087"/>
            <a:ext cx="3999385" cy="779444"/>
          </a:xfrm>
          <a:prstGeom prst="rect">
            <a:avLst/>
          </a:prstGeom>
        </p:spPr>
        <p:txBody>
          <a:bodyPr wrap="square">
            <a:spAutoFit/>
          </a:bodyPr>
          <a:lstStyle/>
          <a:p>
            <a:pPr algn="ctr">
              <a:lnSpc>
                <a:spcPct val="115000"/>
              </a:lnSpc>
              <a:spcAft>
                <a:spcPts val="0"/>
              </a:spcAft>
            </a:pPr>
            <a:r>
              <a:rPr lang="fr-FR" sz="2000" b="1" dirty="0">
                <a:solidFill>
                  <a:schemeClr val="bg1"/>
                </a:solidFill>
                <a:ea typeface="Calibri" panose="020F0502020204030204" pitchFamily="34" charset="0"/>
                <a:cs typeface="Times New Roman" panose="02020603050405020304" pitchFamily="18" charset="0"/>
              </a:rPr>
              <a:t>Informations concernant ta participation au programme SCOUT</a:t>
            </a:r>
            <a:endParaRPr lang="de-DE"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2" name="Gruppieren 11">
            <a:extLst>
              <a:ext uri="{FF2B5EF4-FFF2-40B4-BE49-F238E27FC236}">
                <a16:creationId xmlns:a16="http://schemas.microsoft.com/office/drawing/2014/main" id="{71E74289-6D99-4374-8BA4-6D59A7E95FE1}"/>
              </a:ext>
            </a:extLst>
          </p:cNvPr>
          <p:cNvGrpSpPr/>
          <p:nvPr/>
        </p:nvGrpSpPr>
        <p:grpSpPr>
          <a:xfrm>
            <a:off x="0" y="9067412"/>
            <a:ext cx="6858000" cy="713036"/>
            <a:chOff x="0" y="9067412"/>
            <a:chExt cx="6858000" cy="713036"/>
          </a:xfrm>
        </p:grpSpPr>
        <p:sp>
          <p:nvSpPr>
            <p:cNvPr id="13" name="Rechteck 12">
              <a:extLst>
                <a:ext uri="{FF2B5EF4-FFF2-40B4-BE49-F238E27FC236}">
                  <a16:creationId xmlns:a16="http://schemas.microsoft.com/office/drawing/2014/main" id="{F84A292C-7DF5-40A0-91B9-F6DEA09CF51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FCD23ACE-DC16-49B7-8BB6-DC6F54BCF652}"/>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15" name="Picture 165" descr="TUBraunschweig_CO_Master_RGB">
              <a:extLst>
                <a:ext uri="{FF2B5EF4-FFF2-40B4-BE49-F238E27FC236}">
                  <a16:creationId xmlns:a16="http://schemas.microsoft.com/office/drawing/2014/main" id="{481AAFD0-6BBE-40CE-B140-D75C1AF7E9B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uppieren 2">
            <a:extLst>
              <a:ext uri="{FF2B5EF4-FFF2-40B4-BE49-F238E27FC236}">
                <a16:creationId xmlns:a16="http://schemas.microsoft.com/office/drawing/2014/main" id="{0BBE439E-96A7-4F2A-8D08-671653962B29}"/>
              </a:ext>
            </a:extLst>
          </p:cNvPr>
          <p:cNvGrpSpPr/>
          <p:nvPr/>
        </p:nvGrpSpPr>
        <p:grpSpPr>
          <a:xfrm>
            <a:off x="368659" y="5133646"/>
            <a:ext cx="6265901" cy="4004346"/>
            <a:chOff x="368660" y="5108468"/>
            <a:chExt cx="6120680" cy="3940244"/>
          </a:xfrm>
        </p:grpSpPr>
        <p:sp>
          <p:nvSpPr>
            <p:cNvPr id="16" name="Rechteck 15">
              <a:extLst>
                <a:ext uri="{FF2B5EF4-FFF2-40B4-BE49-F238E27FC236}">
                  <a16:creationId xmlns:a16="http://schemas.microsoft.com/office/drawing/2014/main" id="{556F83E3-0698-4B24-997A-301BB6CF0DCB}"/>
                </a:ext>
              </a:extLst>
            </p:cNvPr>
            <p:cNvSpPr/>
            <p:nvPr/>
          </p:nvSpPr>
          <p:spPr>
            <a:xfrm>
              <a:off x="368660" y="5108468"/>
              <a:ext cx="6120680" cy="3765643"/>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9DDCECF4-777D-4B82-8809-7F23AFCCABA8}"/>
                </a:ext>
              </a:extLst>
            </p:cNvPr>
            <p:cNvSpPr/>
            <p:nvPr/>
          </p:nvSpPr>
          <p:spPr>
            <a:xfrm>
              <a:off x="476672" y="5146233"/>
              <a:ext cx="5904656" cy="3902479"/>
            </a:xfrm>
            <a:prstGeom prst="rect">
              <a:avLst/>
            </a:prstGeom>
            <a:noFill/>
            <a:ln w="28575">
              <a:noFill/>
            </a:ln>
          </p:spPr>
          <p:txBody>
            <a:bodyPr wrap="square">
              <a:spAutoFit/>
            </a:bodyPr>
            <a:lstStyle/>
            <a:p>
              <a:pPr>
                <a:lnSpc>
                  <a:spcPct val="115000"/>
                </a:lnSpc>
                <a:spcAft>
                  <a:spcPts val="0"/>
                </a:spcAft>
              </a:pPr>
              <a:r>
                <a:rPr lang="fr-FR" sz="1200" dirty="0">
                  <a:ea typeface="Calibri" panose="020F0502020204030204" pitchFamily="34" charset="0"/>
                  <a:cs typeface="Arial" panose="020B0604020202020204" pitchFamily="34" charset="0"/>
                </a:rPr>
                <a:t>Chère/cher étudiant(e) international(e),</a:t>
              </a:r>
            </a:p>
            <a:p>
              <a:pPr>
                <a:lnSpc>
                  <a:spcPct val="115000"/>
                </a:lnSpc>
                <a:spcAft>
                  <a:spcPts val="0"/>
                </a:spcAft>
              </a:pPr>
              <a:endParaRPr lang="fr-FR" sz="1200" dirty="0">
                <a:ea typeface="Calibri" panose="020F0502020204030204" pitchFamily="34" charset="0"/>
                <a:cs typeface="Arial" panose="020B0604020202020204" pitchFamily="34" charset="0"/>
              </a:endParaRPr>
            </a:p>
            <a:p>
              <a:pPr>
                <a:lnSpc>
                  <a:spcPct val="115000"/>
                </a:lnSpc>
                <a:spcAft>
                  <a:spcPts val="0"/>
                </a:spcAft>
              </a:pPr>
              <a:r>
                <a:rPr lang="fr-FR" sz="1200" dirty="0">
                  <a:ea typeface="Calibri" panose="020F0502020204030204" pitchFamily="34" charset="0"/>
                  <a:cs typeface="Arial" panose="020B0604020202020204" pitchFamily="34" charset="0"/>
                </a:rPr>
                <a:t>Nous nous réjouissons de ton souhait de participer à SCOUT ! Nous souhaitons te fournir ici encore quelques informations concernant le programme SCOUT, le déroulement du semestre, et ce que tu devras accomplir dans le cadre de SCOUT en tant qu'étudiant(e) international(e).</a:t>
              </a:r>
            </a:p>
            <a:p>
              <a:pPr>
                <a:lnSpc>
                  <a:spcPct val="115000"/>
                </a:lnSpc>
                <a:spcAft>
                  <a:spcPts val="0"/>
                </a:spcAft>
              </a:pPr>
              <a:r>
                <a:rPr lang="fr-FR" sz="1200" dirty="0">
                  <a:ea typeface="Calibri" panose="020F0502020204030204" pitchFamily="34" charset="0"/>
                  <a:cs typeface="Arial" panose="020B0604020202020204" pitchFamily="34" charset="0"/>
                </a:rPr>
                <a:t> </a:t>
              </a:r>
            </a:p>
            <a:p>
              <a:pPr>
                <a:lnSpc>
                  <a:spcPct val="115000"/>
                </a:lnSpc>
                <a:spcAft>
                  <a:spcPts val="0"/>
                </a:spcAft>
              </a:pPr>
              <a:r>
                <a:rPr lang="fr-FR" sz="1200" dirty="0">
                  <a:ea typeface="Calibri" panose="020F0502020204030204" pitchFamily="34" charset="0"/>
                  <a:cs typeface="Arial" panose="020B0604020202020204" pitchFamily="34" charset="0"/>
                </a:rPr>
                <a:t>Le programme SCOUT est un dispositif pédagogique destiné à accompagner et à mettre en contact des étudiants internationaux et nationaux au sein de l'Université technique de Brunswick. Dans ce cadre, un binôme sera formé à chaque fois avec un(e) étudiant(e) allemand(e) et international(e), lequel devra réaliser des travaux en commun durant tout un semestre. Il est important pour nous que cette rencontre favorise d'excellents échanges entre vous, pour permettre à chacun(e) d'apprendre à connaître une autre culture. Durant tout un semestre, vous constituerez un binôme et vous pourrez ainsi faire pleinement connaissance. Nous espérons que vous aurez des conversations passionnantes ensemble, et que cela sera l'occasion pour vous de faire bien découvrir votre pays, mais aussi d'apprendre une foule de choses sur l'Allemagne grâce à votre scout. Pour que cela soit possible, cela suppose un mutuel respect dans vos relations, dont nous nous réjouissons.</a:t>
              </a:r>
            </a:p>
          </p:txBody>
        </p:sp>
      </p:grpSp>
    </p:spTree>
    <p:extLst>
      <p:ext uri="{BB962C8B-B14F-4D97-AF65-F5344CB8AC3E}">
        <p14:creationId xmlns:p14="http://schemas.microsoft.com/office/powerpoint/2010/main" val="237311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3" name="Gruppieren 12">
            <a:extLst>
              <a:ext uri="{FF2B5EF4-FFF2-40B4-BE49-F238E27FC236}">
                <a16:creationId xmlns:a16="http://schemas.microsoft.com/office/drawing/2014/main" id="{DEC649BD-1044-48A4-86D4-C7EF286C9CF0}"/>
              </a:ext>
            </a:extLst>
          </p:cNvPr>
          <p:cNvGrpSpPr/>
          <p:nvPr/>
        </p:nvGrpSpPr>
        <p:grpSpPr>
          <a:xfrm>
            <a:off x="0" y="9067412"/>
            <a:ext cx="6858000" cy="713036"/>
            <a:chOff x="0" y="9067412"/>
            <a:chExt cx="6858000" cy="713036"/>
          </a:xfrm>
        </p:grpSpPr>
        <p:sp>
          <p:nvSpPr>
            <p:cNvPr id="17" name="Rechteck 16">
              <a:extLst>
                <a:ext uri="{FF2B5EF4-FFF2-40B4-BE49-F238E27FC236}">
                  <a16:creationId xmlns:a16="http://schemas.microsoft.com/office/drawing/2014/main" id="{8526953D-E3C1-4730-9D33-C810A64DBBC2}"/>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B1BAAB43-9025-4814-A8FA-DEF62A24353E}"/>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25" name="Picture 165" descr="TUBraunschweig_CO_Master_RGB">
              <a:extLst>
                <a:ext uri="{FF2B5EF4-FFF2-40B4-BE49-F238E27FC236}">
                  <a16:creationId xmlns:a16="http://schemas.microsoft.com/office/drawing/2014/main" id="{4AB7F35A-CD03-451A-85F4-8CD3443684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 name="Gruppieren 26">
            <a:extLst>
              <a:ext uri="{FF2B5EF4-FFF2-40B4-BE49-F238E27FC236}">
                <a16:creationId xmlns:a16="http://schemas.microsoft.com/office/drawing/2014/main" id="{C554651D-1F3B-4E18-A9A8-BA2A503D9A69}"/>
              </a:ext>
            </a:extLst>
          </p:cNvPr>
          <p:cNvGrpSpPr/>
          <p:nvPr/>
        </p:nvGrpSpPr>
        <p:grpSpPr>
          <a:xfrm>
            <a:off x="368660" y="9067412"/>
            <a:ext cx="2197449" cy="737137"/>
            <a:chOff x="419836" y="8793467"/>
            <a:chExt cx="2197449" cy="737137"/>
          </a:xfrm>
        </p:grpSpPr>
        <p:sp>
          <p:nvSpPr>
            <p:cNvPr id="28" name="Rechteck 27">
              <a:extLst>
                <a:ext uri="{FF2B5EF4-FFF2-40B4-BE49-F238E27FC236}">
                  <a16:creationId xmlns:a16="http://schemas.microsoft.com/office/drawing/2014/main" id="{35FF7E2B-0183-44E0-B292-B45E5EA7C047}"/>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extLst>
                <a:ext uri="{FF2B5EF4-FFF2-40B4-BE49-F238E27FC236}">
                  <a16:creationId xmlns:a16="http://schemas.microsoft.com/office/drawing/2014/main" id="{362BB484-8112-4C94-BEA1-5E911608F4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7168" name="Gruppieren 7167">
            <a:extLst>
              <a:ext uri="{FF2B5EF4-FFF2-40B4-BE49-F238E27FC236}">
                <a16:creationId xmlns:a16="http://schemas.microsoft.com/office/drawing/2014/main" id="{422CBE7D-0A03-4B84-A317-B966D66600A9}"/>
              </a:ext>
            </a:extLst>
          </p:cNvPr>
          <p:cNvGrpSpPr/>
          <p:nvPr/>
        </p:nvGrpSpPr>
        <p:grpSpPr>
          <a:xfrm>
            <a:off x="1902452" y="1303820"/>
            <a:ext cx="4968000" cy="716991"/>
            <a:chOff x="1902452" y="1117457"/>
            <a:chExt cx="4968000" cy="716991"/>
          </a:xfrm>
        </p:grpSpPr>
        <p:sp>
          <p:nvSpPr>
            <p:cNvPr id="2" name="Rechteck 1">
              <a:extLst>
                <a:ext uri="{FF2B5EF4-FFF2-40B4-BE49-F238E27FC236}">
                  <a16:creationId xmlns:a16="http://schemas.microsoft.com/office/drawing/2014/main" id="{CA0D18D2-6D38-4F4D-A469-5196C67E76E9}"/>
                </a:ext>
              </a:extLst>
            </p:cNvPr>
            <p:cNvSpPr/>
            <p:nvPr/>
          </p:nvSpPr>
          <p:spPr>
            <a:xfrm>
              <a:off x="1942260" y="1117457"/>
              <a:ext cx="4888384" cy="715773"/>
            </a:xfrm>
            <a:prstGeom prst="rect">
              <a:avLst/>
            </a:prstGeom>
            <a:noFill/>
            <a:ln w="28575">
              <a:noFill/>
            </a:ln>
          </p:spPr>
          <p:txBody>
            <a:bodyPr wrap="square">
              <a:spAutoFit/>
            </a:bodyPr>
            <a:lstStyle/>
            <a:p>
              <a:pPr>
                <a:lnSpc>
                  <a:spcPct val="115000"/>
                </a:lnSpc>
                <a:spcAft>
                  <a:spcPts val="0"/>
                </a:spcAft>
              </a:pPr>
              <a:r>
                <a:rPr lang="fr-FR" sz="1200" b="1" u="sng" dirty="0">
                  <a:ea typeface="Calibri" panose="020F0502020204030204" pitchFamily="34" charset="0"/>
                  <a:cs typeface="Times New Roman" panose="02020603050405020304" pitchFamily="18" charset="0"/>
                </a:rPr>
                <a:t>Kick-Off (Démarrage)</a:t>
              </a:r>
              <a:r>
                <a:rPr lang="fr-FR" sz="1200" b="1" dirty="0">
                  <a:ea typeface="Calibri" panose="020F0502020204030204" pitchFamily="34" charset="0"/>
                  <a:cs typeface="Times New Roman" panose="02020603050405020304" pitchFamily="18" charset="0"/>
                </a:rPr>
                <a:t> :</a:t>
              </a:r>
              <a:r>
                <a:rPr lang="fr-FR" sz="1200" dirty="0">
                  <a:ea typeface="Calibri" panose="020F0502020204030204" pitchFamily="34" charset="0"/>
                  <a:cs typeface="Times New Roman" panose="02020603050405020304" pitchFamily="18" charset="0"/>
                </a:rPr>
                <a:t> Cela commence en avril (semestre d'été) / en octobre (semestre d'hiver) par un démarrage commun qui sera l'occasion pour toi de faire la connaissance de ton/ta scout.</a:t>
              </a:r>
              <a:endParaRPr lang="de-DE" sz="1200" dirty="0">
                <a:ea typeface="Calibri" panose="020F0502020204030204" pitchFamily="34" charset="0"/>
                <a:cs typeface="Times New Roman" panose="02020603050405020304" pitchFamily="18" charset="0"/>
              </a:endParaRPr>
            </a:p>
          </p:txBody>
        </p:sp>
        <p:sp>
          <p:nvSpPr>
            <p:cNvPr id="32" name="Rechteck 31">
              <a:extLst>
                <a:ext uri="{FF2B5EF4-FFF2-40B4-BE49-F238E27FC236}">
                  <a16:creationId xmlns:a16="http://schemas.microsoft.com/office/drawing/2014/main" id="{F40B8406-7C3A-4E73-B930-0116CE83B174}"/>
                </a:ext>
              </a:extLst>
            </p:cNvPr>
            <p:cNvSpPr/>
            <p:nvPr/>
          </p:nvSpPr>
          <p:spPr>
            <a:xfrm>
              <a:off x="1902452" y="1117457"/>
              <a:ext cx="4968000" cy="71699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1" name="Gruppieren 30">
            <a:extLst>
              <a:ext uri="{FF2B5EF4-FFF2-40B4-BE49-F238E27FC236}">
                <a16:creationId xmlns:a16="http://schemas.microsoft.com/office/drawing/2014/main" id="{E1D05152-BD57-404F-B06D-B20B5AA202A7}"/>
              </a:ext>
            </a:extLst>
          </p:cNvPr>
          <p:cNvGrpSpPr/>
          <p:nvPr/>
        </p:nvGrpSpPr>
        <p:grpSpPr>
          <a:xfrm>
            <a:off x="-7370" y="2341809"/>
            <a:ext cx="5092554" cy="3018293"/>
            <a:chOff x="-7370" y="2164854"/>
            <a:chExt cx="4968000" cy="2862322"/>
          </a:xfrm>
        </p:grpSpPr>
        <p:sp>
          <p:nvSpPr>
            <p:cNvPr id="3" name="Rechteck 2">
              <a:extLst>
                <a:ext uri="{FF2B5EF4-FFF2-40B4-BE49-F238E27FC236}">
                  <a16:creationId xmlns:a16="http://schemas.microsoft.com/office/drawing/2014/main" id="{72B7E77C-B6F7-4838-9F23-03489C76E39B}"/>
                </a:ext>
              </a:extLst>
            </p:cNvPr>
            <p:cNvSpPr/>
            <p:nvPr/>
          </p:nvSpPr>
          <p:spPr>
            <a:xfrm>
              <a:off x="32438" y="2164854"/>
              <a:ext cx="4888384" cy="2862322"/>
            </a:xfrm>
            <a:prstGeom prst="rect">
              <a:avLst/>
            </a:prstGeom>
            <a:noFill/>
            <a:ln w="28575">
              <a:noFill/>
            </a:ln>
          </p:spPr>
          <p:txBody>
            <a:bodyPr wrap="square">
              <a:spAutoFit/>
            </a:bodyPr>
            <a:lstStyle/>
            <a:p>
              <a:pPr marL="72000" lvl="0" algn="just"/>
              <a:r>
                <a:rPr lang="fr-FR" sz="1200" b="1" u="sng" dirty="0"/>
                <a:t>Réunions thématiques individuelles : </a:t>
              </a:r>
              <a:r>
                <a:rPr lang="fr-FR" sz="1200" dirty="0"/>
                <a:t>Dans le cadre de ces 5 réunions thématiques avec ton/ta scout, réparties sur le semestre, vous pourrez avoir des discussions sur divers aspects de la culture. Les réunions sont </a:t>
              </a:r>
              <a:r>
                <a:rPr lang="fr-FR" sz="1200" dirty="0" err="1"/>
                <a:t>pré-structurées</a:t>
              </a:r>
              <a:r>
                <a:rPr lang="fr-FR" sz="1200" dirty="0"/>
                <a:t>, ce qui devrait être une source importante de suggestions et d'idées pour alimenter vos discussions. Il y aura également des petits travaux et des activités ludiques que vous pourrez effectuer ensemble. À côté de cela, vous aurez également le temps de vous consacrer à des sujets et des discussions que vous aurez choisis de façon totalement libre. Vous aurez l'occasion d'apprendre à vous connaître et de découvrir les différences existant entre les universités d'Allemagne et celles de ton pays. En outre, vous pourrez discuter sur ce qui différencie ou rapproche vos deux cultures en matière d'amitiés. Vous pourrez aussi parler de ce qui est pour vous le plus facile ou le plus difficile lorsque vous voyagez. Enfin, vous vous intéresserez ensemble au(x) projet(s) que vous voudriez réaliser en Allemagne ou dans un autre pays.</a:t>
              </a:r>
              <a:endParaRPr lang="de-DE" sz="1200" dirty="0"/>
            </a:p>
          </p:txBody>
        </p:sp>
        <p:sp>
          <p:nvSpPr>
            <p:cNvPr id="33" name="Rechteck 32">
              <a:extLst>
                <a:ext uri="{FF2B5EF4-FFF2-40B4-BE49-F238E27FC236}">
                  <a16:creationId xmlns:a16="http://schemas.microsoft.com/office/drawing/2014/main" id="{85045A86-03FB-46E7-BB86-C08B1F3FD30E}"/>
                </a:ext>
              </a:extLst>
            </p:cNvPr>
            <p:cNvSpPr/>
            <p:nvPr/>
          </p:nvSpPr>
          <p:spPr>
            <a:xfrm>
              <a:off x="-7370" y="2166252"/>
              <a:ext cx="4968000" cy="267486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6" name="Gruppieren 25">
            <a:extLst>
              <a:ext uri="{FF2B5EF4-FFF2-40B4-BE49-F238E27FC236}">
                <a16:creationId xmlns:a16="http://schemas.microsoft.com/office/drawing/2014/main" id="{B5D3AAB2-BB48-4591-B81A-6182E5D77553}"/>
              </a:ext>
            </a:extLst>
          </p:cNvPr>
          <p:cNvGrpSpPr/>
          <p:nvPr/>
        </p:nvGrpSpPr>
        <p:grpSpPr>
          <a:xfrm>
            <a:off x="1902452" y="5340465"/>
            <a:ext cx="4968000" cy="2820617"/>
            <a:chOff x="1902452" y="5164800"/>
            <a:chExt cx="4968000" cy="2628284"/>
          </a:xfrm>
        </p:grpSpPr>
        <p:sp>
          <p:nvSpPr>
            <p:cNvPr id="4" name="Rechteck 3">
              <a:extLst>
                <a:ext uri="{FF2B5EF4-FFF2-40B4-BE49-F238E27FC236}">
                  <a16:creationId xmlns:a16="http://schemas.microsoft.com/office/drawing/2014/main" id="{0453B8E8-F758-46FB-AB61-235524CCD430}"/>
                </a:ext>
              </a:extLst>
            </p:cNvPr>
            <p:cNvSpPr/>
            <p:nvPr/>
          </p:nvSpPr>
          <p:spPr>
            <a:xfrm>
              <a:off x="1942260" y="5164800"/>
              <a:ext cx="4888384" cy="2628284"/>
            </a:xfrm>
            <a:prstGeom prst="rect">
              <a:avLst/>
            </a:prstGeom>
            <a:noFill/>
            <a:ln w="28575">
              <a:noFill/>
            </a:ln>
          </p:spPr>
          <p:txBody>
            <a:bodyPr wrap="square">
              <a:spAutoFit/>
            </a:bodyPr>
            <a:lstStyle/>
            <a:p>
              <a:pPr lvl="0" algn="just">
                <a:lnSpc>
                  <a:spcPct val="115000"/>
                </a:lnSpc>
                <a:spcAft>
                  <a:spcPts val="0"/>
                </a:spcAft>
              </a:pPr>
              <a:r>
                <a:rPr lang="fr-FR" sz="1200" b="1" u="sng" dirty="0">
                  <a:ea typeface="Calibri" panose="020F0502020204030204" pitchFamily="34" charset="0"/>
                  <a:cs typeface="Times New Roman" panose="02020603050405020304" pitchFamily="18" charset="0"/>
                </a:rPr>
                <a:t>Activités de loisirs : </a:t>
              </a:r>
              <a:r>
                <a:rPr lang="fr-FR" sz="1200" dirty="0">
                  <a:ea typeface="Calibri" panose="020F0502020204030204" pitchFamily="34" charset="0"/>
                  <a:cs typeface="Times New Roman" panose="02020603050405020304" pitchFamily="18" charset="0"/>
                </a:rPr>
                <a:t>En plus des réunions </a:t>
              </a:r>
              <a:r>
                <a:rPr lang="fr-FR" sz="1200" dirty="0" err="1">
                  <a:ea typeface="Calibri" panose="020F0502020204030204" pitchFamily="34" charset="0"/>
                  <a:cs typeface="Times New Roman" panose="02020603050405020304" pitchFamily="18" charset="0"/>
                </a:rPr>
                <a:t>pré-structurées</a:t>
              </a:r>
              <a:r>
                <a:rPr lang="fr-FR" sz="1200" dirty="0">
                  <a:ea typeface="Calibri" panose="020F0502020204030204" pitchFamily="34" charset="0"/>
                  <a:cs typeface="Times New Roman" panose="02020603050405020304" pitchFamily="18" charset="0"/>
                </a:rPr>
                <a:t> de votre binôme, il s'agit évidemment aussi pour chacun(e) de découvrir la culture de l'autre à travers des activités de loisirs communes. Dans le cadre du programme, vous devrez pratiquer au moins 4 activités de loisirs. Vous pourrez les déterminer de façon individuelle ou encore les pratiquer dans des groupes rassemblant d'autres binômes. Il appartient au binôme de décider lui-même ce qui sera fait exactement. En hiver, le marché de Noël, par exemple, est un endroit très apprécié, tandis qu'en été, cela fait toujours plaisir de déguster une glace. Nous proposons également quelques activités. Vous pourrez y prendre part en vous joignant à d'autres binômes. À la fin du semestre, vous rédigerez ensemble un compte-rendu intégrant une réflexion sur vos activités de loisirs d'environ deux pages.</a:t>
              </a: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hteck 33">
              <a:extLst>
                <a:ext uri="{FF2B5EF4-FFF2-40B4-BE49-F238E27FC236}">
                  <a16:creationId xmlns:a16="http://schemas.microsoft.com/office/drawing/2014/main" id="{A612C835-C280-4652-9653-EE2F63880452}"/>
                </a:ext>
              </a:extLst>
            </p:cNvPr>
            <p:cNvSpPr/>
            <p:nvPr/>
          </p:nvSpPr>
          <p:spPr>
            <a:xfrm>
              <a:off x="1902452" y="5185656"/>
              <a:ext cx="4968000" cy="237420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14">
            <a:extLst>
              <a:ext uri="{FF2B5EF4-FFF2-40B4-BE49-F238E27FC236}">
                <a16:creationId xmlns:a16="http://schemas.microsoft.com/office/drawing/2014/main" id="{1B0F668B-5930-46CC-B8E1-B7BDAFBFD333}"/>
              </a:ext>
            </a:extLst>
          </p:cNvPr>
          <p:cNvGrpSpPr/>
          <p:nvPr/>
        </p:nvGrpSpPr>
        <p:grpSpPr>
          <a:xfrm>
            <a:off x="-14188" y="8077380"/>
            <a:ext cx="5099372" cy="1039711"/>
            <a:chOff x="-14188" y="7880308"/>
            <a:chExt cx="4968000" cy="1027014"/>
          </a:xfrm>
        </p:grpSpPr>
        <p:sp>
          <p:nvSpPr>
            <p:cNvPr id="21" name="Rechteck 20">
              <a:extLst>
                <a:ext uri="{FF2B5EF4-FFF2-40B4-BE49-F238E27FC236}">
                  <a16:creationId xmlns:a16="http://schemas.microsoft.com/office/drawing/2014/main" id="{E1CE6EE0-63A8-4626-A741-066D91958CBE}"/>
                </a:ext>
              </a:extLst>
            </p:cNvPr>
            <p:cNvSpPr/>
            <p:nvPr/>
          </p:nvSpPr>
          <p:spPr>
            <a:xfrm>
              <a:off x="20994" y="7891659"/>
              <a:ext cx="4897636" cy="1015663"/>
            </a:xfrm>
            <a:prstGeom prst="rect">
              <a:avLst/>
            </a:prstGeom>
            <a:noFill/>
            <a:ln w="28575">
              <a:noFill/>
            </a:ln>
          </p:spPr>
          <p:txBody>
            <a:bodyPr wrap="square">
              <a:spAutoFit/>
            </a:bodyPr>
            <a:lstStyle/>
            <a:p>
              <a:pPr lvl="0"/>
              <a:r>
                <a:rPr lang="fr-FR" sz="1200" b="1" u="sng" dirty="0">
                  <a:cs typeface="Times New Roman" panose="02020603050405020304" pitchFamily="18" charset="0"/>
                </a:rPr>
                <a:t>Réunion de réflexion : </a:t>
              </a:r>
              <a:r>
                <a:rPr lang="fr-FR" sz="1200" dirty="0">
                  <a:cs typeface="Times New Roman" panose="02020603050405020304" pitchFamily="18" charset="0"/>
                </a:rPr>
                <a:t>Par ailleurs, tu participeras à une réunion de réflexion à laquelle d'autres étudiants internationaux sont aussi conviés. Il s'agit là de faire le point sur les expériences vécues jusqu'alors et de discuter ensemble sur ce que vous avez déjà pu apprendre dans le cadre de SCOUT.</a:t>
              </a:r>
              <a:endParaRPr lang="de-DE" sz="1200" dirty="0">
                <a:cs typeface="Times New Roman" panose="02020603050405020304" pitchFamily="18" charset="0"/>
              </a:endParaRPr>
            </a:p>
          </p:txBody>
        </p:sp>
        <p:sp>
          <p:nvSpPr>
            <p:cNvPr id="35" name="Rechteck 34">
              <a:extLst>
                <a:ext uri="{FF2B5EF4-FFF2-40B4-BE49-F238E27FC236}">
                  <a16:creationId xmlns:a16="http://schemas.microsoft.com/office/drawing/2014/main" id="{13C7E300-2E31-499C-B280-7D53B8B820B2}"/>
                </a:ext>
              </a:extLst>
            </p:cNvPr>
            <p:cNvSpPr/>
            <p:nvPr/>
          </p:nvSpPr>
          <p:spPr>
            <a:xfrm>
              <a:off x="-14188" y="7880308"/>
              <a:ext cx="4968000" cy="8423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0" name="Gruppieren 39">
            <a:extLst>
              <a:ext uri="{FF2B5EF4-FFF2-40B4-BE49-F238E27FC236}">
                <a16:creationId xmlns:a16="http://schemas.microsoft.com/office/drawing/2014/main" id="{8F442110-6C38-43FD-9110-CBC22F5E8E99}"/>
              </a:ext>
            </a:extLst>
          </p:cNvPr>
          <p:cNvGrpSpPr/>
          <p:nvPr/>
        </p:nvGrpSpPr>
        <p:grpSpPr>
          <a:xfrm>
            <a:off x="-10886" y="388563"/>
            <a:ext cx="4988926" cy="716991"/>
            <a:chOff x="1515650" y="199962"/>
            <a:chExt cx="3567081" cy="716991"/>
          </a:xfrm>
        </p:grpSpPr>
        <p:sp>
          <p:nvSpPr>
            <p:cNvPr id="41" name="Rechteck 40">
              <a:extLst>
                <a:ext uri="{FF2B5EF4-FFF2-40B4-BE49-F238E27FC236}">
                  <a16:creationId xmlns:a16="http://schemas.microsoft.com/office/drawing/2014/main" id="{D475CA7A-0F63-413B-AE0B-67CE6257E050}"/>
                </a:ext>
              </a:extLst>
            </p:cNvPr>
            <p:cNvSpPr/>
            <p:nvPr/>
          </p:nvSpPr>
          <p:spPr>
            <a:xfrm>
              <a:off x="1515650" y="199962"/>
              <a:ext cx="3567081" cy="716991"/>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extLst>
                <a:ext uri="{FF2B5EF4-FFF2-40B4-BE49-F238E27FC236}">
                  <a16:creationId xmlns:a16="http://schemas.microsoft.com/office/drawing/2014/main" id="{F705244D-A3B8-4C85-9344-2ED4F608F77B}"/>
                </a:ext>
              </a:extLst>
            </p:cNvPr>
            <p:cNvSpPr/>
            <p:nvPr/>
          </p:nvSpPr>
          <p:spPr>
            <a:xfrm>
              <a:off x="1515650" y="327625"/>
              <a:ext cx="3567081" cy="276999"/>
            </a:xfrm>
            <a:prstGeom prst="rect">
              <a:avLst/>
            </a:prstGeom>
            <a:noFill/>
            <a:ln w="28575">
              <a:noFill/>
            </a:ln>
          </p:spPr>
          <p:txBody>
            <a:bodyPr wrap="square">
              <a:spAutoFit/>
            </a:bodyPr>
            <a:lstStyle/>
            <a:p>
              <a:pPr marL="72000" defTabSz="1042988"/>
              <a:r>
                <a:rPr lang="fr-FR" sz="1200" dirty="0">
                  <a:cs typeface="Times New Roman" panose="02020603050405020304" pitchFamily="18" charset="0"/>
                </a:rPr>
                <a:t>Globalement, vous aurez à traiter ensemble </a:t>
              </a:r>
              <a:r>
                <a:rPr lang="fr-FR" sz="1200" b="1" dirty="0">
                  <a:cs typeface="Times New Roman" panose="02020603050405020304" pitchFamily="18" charset="0"/>
                </a:rPr>
                <a:t>six modules </a:t>
              </a:r>
              <a:r>
                <a:rPr lang="fr-FR" sz="1200" dirty="0">
                  <a:cs typeface="Times New Roman" panose="02020603050405020304" pitchFamily="18" charset="0"/>
                </a:rPr>
                <a:t>:</a:t>
              </a:r>
              <a:endParaRPr lang="de-DE" sz="1200" dirty="0">
                <a:cs typeface="Times New Roman" panose="02020603050405020304" pitchFamily="18" charset="0"/>
              </a:endParaRPr>
            </a:p>
          </p:txBody>
        </p:sp>
      </p:grpSp>
    </p:spTree>
    <p:extLst>
      <p:ext uri="{BB962C8B-B14F-4D97-AF65-F5344CB8AC3E}">
        <p14:creationId xmlns:p14="http://schemas.microsoft.com/office/powerpoint/2010/main" val="47298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9" name="Gruppieren 18">
            <a:extLst>
              <a:ext uri="{FF2B5EF4-FFF2-40B4-BE49-F238E27FC236}">
                <a16:creationId xmlns:a16="http://schemas.microsoft.com/office/drawing/2014/main" id="{F169B374-699D-492F-B85D-FD2A7EA6CF4B}"/>
              </a:ext>
            </a:extLst>
          </p:cNvPr>
          <p:cNvGrpSpPr/>
          <p:nvPr/>
        </p:nvGrpSpPr>
        <p:grpSpPr>
          <a:xfrm>
            <a:off x="0" y="9067412"/>
            <a:ext cx="6858000" cy="713036"/>
            <a:chOff x="0" y="9067412"/>
            <a:chExt cx="6858000" cy="713036"/>
          </a:xfrm>
        </p:grpSpPr>
        <p:sp>
          <p:nvSpPr>
            <p:cNvPr id="4" name="Rechteck 3">
              <a:extLst>
                <a:ext uri="{FF2B5EF4-FFF2-40B4-BE49-F238E27FC236}">
                  <a16:creationId xmlns:a16="http://schemas.microsoft.com/office/drawing/2014/main" id="{707CC062-BFE5-4037-AFE5-9DC70621560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924A234-70D0-438A-8D53-92EB010B2F06}"/>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6" name="Picture 165" descr="TUBraunschweig_CO_Master_RGB">
              <a:extLst>
                <a:ext uri="{FF2B5EF4-FFF2-40B4-BE49-F238E27FC236}">
                  <a16:creationId xmlns:a16="http://schemas.microsoft.com/office/drawing/2014/main" id="{5624336F-F5DF-4946-B7A4-F5CABA65EC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 name="Gruppieren 23">
            <a:extLst>
              <a:ext uri="{FF2B5EF4-FFF2-40B4-BE49-F238E27FC236}">
                <a16:creationId xmlns:a16="http://schemas.microsoft.com/office/drawing/2014/main" id="{08A08460-DA6D-486C-8665-48BC601CDE76}"/>
              </a:ext>
            </a:extLst>
          </p:cNvPr>
          <p:cNvGrpSpPr/>
          <p:nvPr/>
        </p:nvGrpSpPr>
        <p:grpSpPr>
          <a:xfrm>
            <a:off x="368660" y="3178342"/>
            <a:ext cx="6120680" cy="3132752"/>
            <a:chOff x="368660" y="3436022"/>
            <a:chExt cx="6120680" cy="2967450"/>
          </a:xfrm>
        </p:grpSpPr>
        <p:sp>
          <p:nvSpPr>
            <p:cNvPr id="23" name="Rechteck 22">
              <a:extLst>
                <a:ext uri="{FF2B5EF4-FFF2-40B4-BE49-F238E27FC236}">
                  <a16:creationId xmlns:a16="http://schemas.microsoft.com/office/drawing/2014/main" id="{BF7206E7-9BFE-47A4-B8A1-CADAF17BB252}"/>
                </a:ext>
              </a:extLst>
            </p:cNvPr>
            <p:cNvSpPr/>
            <p:nvPr/>
          </p:nvSpPr>
          <p:spPr>
            <a:xfrm>
              <a:off x="368660" y="3436022"/>
              <a:ext cx="6120680" cy="2786612"/>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F866A6EB-696A-4BBC-ABC4-EC82FC1E526A}"/>
                </a:ext>
              </a:extLst>
            </p:cNvPr>
            <p:cNvSpPr/>
            <p:nvPr/>
          </p:nvSpPr>
          <p:spPr>
            <a:xfrm>
              <a:off x="476672" y="3511552"/>
              <a:ext cx="5904656" cy="2891920"/>
            </a:xfrm>
            <a:prstGeom prst="rect">
              <a:avLst/>
            </a:prstGeom>
            <a:noFill/>
            <a:ln w="28575">
              <a:noFill/>
            </a:ln>
          </p:spPr>
          <p:txBody>
            <a:bodyPr wrap="square">
              <a:spAutoFit/>
            </a:bodyPr>
            <a:lstStyle/>
            <a:p>
              <a:pPr algn="ctr">
                <a:lnSpc>
                  <a:spcPct val="115000"/>
                </a:lnSpc>
                <a:spcAft>
                  <a:spcPts val="0"/>
                </a:spcAft>
              </a:pPr>
              <a:r>
                <a:rPr lang="fr-FR" sz="1200" dirty="0">
                  <a:ea typeface="Times New Roman" panose="02020603050405020304" pitchFamily="18" charset="0"/>
                  <a:cs typeface="Times New Roman" panose="02020603050405020304" pitchFamily="18" charset="0"/>
                </a:rPr>
                <a:t>Si tu as accompli l'ensemble des modules précités du programme SCOUT, selon la discipline étudiée, tu pourras obtenir 2 unités de valeur. Nous attirons ton attention sur le fait que les conditions de validation dépendent de chaque faculté ou varient selon chaque discipline étudiée.</a:t>
              </a:r>
            </a:p>
            <a:p>
              <a:pPr algn="ctr">
                <a:lnSpc>
                  <a:spcPct val="115000"/>
                </a:lnSpc>
                <a:spcAft>
                  <a:spcPts val="0"/>
                </a:spcAft>
              </a:pPr>
              <a:endParaRPr lang="fr-FR" sz="1200" dirty="0">
                <a:ea typeface="Times New Roman" panose="02020603050405020304" pitchFamily="18" charset="0"/>
                <a:cs typeface="Times New Roman" panose="02020603050405020304" pitchFamily="18" charset="0"/>
              </a:endParaRPr>
            </a:p>
            <a:p>
              <a:pPr algn="ctr">
                <a:lnSpc>
                  <a:spcPct val="115000"/>
                </a:lnSpc>
                <a:spcAft>
                  <a:spcPts val="0"/>
                </a:spcAft>
              </a:pPr>
              <a:r>
                <a:rPr lang="fr-FR" sz="1200" dirty="0">
                  <a:ea typeface="Times New Roman" panose="02020603050405020304" pitchFamily="18" charset="0"/>
                  <a:cs typeface="Times New Roman" panose="02020603050405020304" pitchFamily="18" charset="0"/>
                </a:rPr>
                <a:t>Si tu devais rencontrer des difficultés ou avoir des questions, n'hésite pas à nous contacter, nous t'aiderons alors autant que nous le pourrons : scout@tu-bs.de</a:t>
              </a:r>
            </a:p>
            <a:p>
              <a:pPr algn="ctr">
                <a:lnSpc>
                  <a:spcPct val="115000"/>
                </a:lnSpc>
                <a:spcAft>
                  <a:spcPts val="0"/>
                </a:spcAft>
              </a:pPr>
              <a:endParaRPr lang="fr-FR" sz="1200" dirty="0">
                <a:ea typeface="Times New Roman" panose="02020603050405020304" pitchFamily="18" charset="0"/>
                <a:cs typeface="Times New Roman" panose="02020603050405020304" pitchFamily="18" charset="0"/>
              </a:endParaRPr>
            </a:p>
            <a:p>
              <a:pPr algn="ctr">
                <a:lnSpc>
                  <a:spcPct val="115000"/>
                </a:lnSpc>
                <a:spcAft>
                  <a:spcPts val="0"/>
                </a:spcAft>
              </a:pPr>
              <a:r>
                <a:rPr lang="fr-FR" sz="1200" dirty="0">
                  <a:ea typeface="Times New Roman" panose="02020603050405020304" pitchFamily="18" charset="0"/>
                  <a:cs typeface="Times New Roman" panose="02020603050405020304" pitchFamily="18" charset="0"/>
                </a:rPr>
                <a:t>Nous nous réjouissons à l'avance du semestre passionnant que nous allons vivre avec toi et les autres participants !</a:t>
              </a:r>
            </a:p>
            <a:p>
              <a:pPr algn="ctr">
                <a:lnSpc>
                  <a:spcPct val="115000"/>
                </a:lnSpc>
                <a:spcAft>
                  <a:spcPts val="0"/>
                </a:spcAft>
              </a:pPr>
              <a:endParaRPr lang="fr-FR" sz="1200" dirty="0">
                <a:ea typeface="Times New Roman" panose="02020603050405020304" pitchFamily="18" charset="0"/>
                <a:cs typeface="Times New Roman" panose="02020603050405020304" pitchFamily="18" charset="0"/>
              </a:endParaRPr>
            </a:p>
            <a:p>
              <a:pPr algn="ctr">
                <a:lnSpc>
                  <a:spcPct val="115000"/>
                </a:lnSpc>
                <a:spcAft>
                  <a:spcPts val="0"/>
                </a:spcAft>
              </a:pPr>
              <a:r>
                <a:rPr lang="fr-FR" sz="1200" dirty="0">
                  <a:ea typeface="Times New Roman" panose="02020603050405020304" pitchFamily="18" charset="0"/>
                  <a:cs typeface="Times New Roman" panose="02020603050405020304" pitchFamily="18" charset="0"/>
                </a:rPr>
                <a:t>Bien à toi,</a:t>
              </a:r>
            </a:p>
            <a:p>
              <a:pPr algn="ctr">
                <a:lnSpc>
                  <a:spcPct val="115000"/>
                </a:lnSpc>
                <a:spcAft>
                  <a:spcPts val="0"/>
                </a:spcAft>
              </a:pPr>
              <a:r>
                <a:rPr lang="fr-FR" sz="1200" dirty="0">
                  <a:ea typeface="Times New Roman" panose="02020603050405020304" pitchFamily="18" charset="0"/>
                  <a:cs typeface="Times New Roman" panose="02020603050405020304" pitchFamily="18" charset="0"/>
                </a:rPr>
                <a:t>Ton équipe SCOUT</a:t>
              </a:r>
            </a:p>
            <a:p>
              <a:pPr>
                <a:lnSpc>
                  <a:spcPct val="115000"/>
                </a:lnSpc>
                <a:spcAft>
                  <a:spcPts val="0"/>
                </a:spcAft>
              </a:pP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4" name="Gruppieren 33">
            <a:extLst>
              <a:ext uri="{FF2B5EF4-FFF2-40B4-BE49-F238E27FC236}">
                <a16:creationId xmlns:a16="http://schemas.microsoft.com/office/drawing/2014/main" id="{680D513D-5786-4CA0-8733-4761430D36DB}"/>
              </a:ext>
            </a:extLst>
          </p:cNvPr>
          <p:cNvGrpSpPr/>
          <p:nvPr/>
        </p:nvGrpSpPr>
        <p:grpSpPr>
          <a:xfrm>
            <a:off x="377278" y="6265221"/>
            <a:ext cx="6112062" cy="2631490"/>
            <a:chOff x="377278" y="6385703"/>
            <a:chExt cx="6112062" cy="2631490"/>
          </a:xfrm>
        </p:grpSpPr>
        <p:sp>
          <p:nvSpPr>
            <p:cNvPr id="12" name="Rechteck 11">
              <a:extLst>
                <a:ext uri="{FF2B5EF4-FFF2-40B4-BE49-F238E27FC236}">
                  <a16:creationId xmlns:a16="http://schemas.microsoft.com/office/drawing/2014/main" id="{6918FC59-08CA-4AC4-BA78-C21412F0D1F2}"/>
                </a:ext>
              </a:extLst>
            </p:cNvPr>
            <p:cNvSpPr/>
            <p:nvPr/>
          </p:nvSpPr>
          <p:spPr>
            <a:xfrm>
              <a:off x="377278" y="6385703"/>
              <a:ext cx="2867392" cy="2631490"/>
            </a:xfrm>
            <a:prstGeom prst="rect">
              <a:avLst/>
            </a:prstGeom>
          </p:spPr>
          <p:txBody>
            <a:bodyPr wrap="square">
              <a:spAutoFit/>
            </a:bodyPr>
            <a:lstStyle/>
            <a:p>
              <a:r>
                <a:rPr lang="de-DE" sz="1000" b="1" dirty="0">
                  <a:solidFill>
                    <a:schemeClr val="bg1"/>
                  </a:solidFill>
                </a:rPr>
                <a:t>Kontakt</a:t>
              </a:r>
            </a:p>
            <a:p>
              <a:r>
                <a:rPr lang="de-DE" sz="1000" dirty="0">
                  <a:solidFill>
                    <a:schemeClr val="bg1"/>
                  </a:solidFill>
                </a:rPr>
                <a:t>© Technische Universität Braunschweig</a:t>
              </a:r>
            </a:p>
            <a:p>
              <a:r>
                <a:rPr lang="de-DE" sz="1000" dirty="0">
                  <a:solidFill>
                    <a:schemeClr val="bg1"/>
                  </a:solidFill>
                </a:rPr>
                <a:t>Abteil. für Arbeits-, Organisations- und Sozialpsychologie</a:t>
              </a:r>
            </a:p>
            <a:p>
              <a:r>
                <a:rPr lang="de-DE" sz="1000" dirty="0">
                  <a:solidFill>
                    <a:schemeClr val="bg1"/>
                  </a:solidFill>
                </a:rPr>
                <a:t>Univ.-Prof. Dr. Simone Kauffeld</a:t>
              </a:r>
            </a:p>
            <a:p>
              <a:r>
                <a:rPr lang="de-DE" sz="1000" dirty="0">
                  <a:solidFill>
                    <a:schemeClr val="bg1"/>
                  </a:solidFill>
                </a:rPr>
                <a:t>Spielmannstraße 19</a:t>
              </a:r>
            </a:p>
            <a:p>
              <a:r>
                <a:rPr lang="de-DE" sz="1000" dirty="0">
                  <a:solidFill>
                    <a:schemeClr val="bg1"/>
                  </a:solidFill>
                </a:rPr>
                <a:t>38106 Braunschweig</a:t>
              </a:r>
            </a:p>
            <a:p>
              <a:r>
                <a:rPr lang="de-DE" sz="1000" dirty="0">
                  <a:solidFill>
                    <a:schemeClr val="bg1"/>
                  </a:solidFill>
                </a:rPr>
                <a:t> +49 531 391-2547</a:t>
              </a:r>
            </a:p>
            <a:p>
              <a:r>
                <a:rPr lang="de-DE" sz="1000" dirty="0">
                  <a:solidFill>
                    <a:schemeClr val="bg1"/>
                  </a:solidFill>
                </a:rPr>
                <a:t> scout@tu-braunschweig.de</a:t>
              </a:r>
            </a:p>
            <a:p>
              <a:r>
                <a:rPr lang="de-DE" sz="1000" dirty="0">
                  <a:solidFill>
                    <a:schemeClr val="bg1"/>
                  </a:solidFill>
                </a:rPr>
                <a:t> www.tu-braunschweig.de/scout</a:t>
              </a:r>
            </a:p>
            <a:p>
              <a:pPr>
                <a:spcBef>
                  <a:spcPts val="600"/>
                </a:spcBef>
              </a:pPr>
              <a:r>
                <a:rPr lang="de-DE" sz="1000" b="1" dirty="0">
                  <a:solidFill>
                    <a:srgbClr val="FFFFFF"/>
                  </a:solidFill>
                  <a:latin typeface="NexusSansPro-Bold"/>
                </a:rPr>
                <a:t>In Kooperation mit</a:t>
              </a:r>
            </a:p>
            <a:p>
              <a:r>
                <a:rPr lang="de-DE" sz="1000" dirty="0">
                  <a:solidFill>
                    <a:srgbClr val="FFFFFF"/>
                  </a:solidFill>
                  <a:latin typeface="NexusSansPro-Regular"/>
                </a:rPr>
                <a:t>Technische Universität Braunschweig</a:t>
              </a:r>
            </a:p>
            <a:p>
              <a:r>
                <a:rPr lang="de-DE" sz="1000" dirty="0">
                  <a:solidFill>
                    <a:srgbClr val="FFFFFF"/>
                  </a:solidFill>
                  <a:latin typeface="NexusSansPro-Regular"/>
                </a:rPr>
                <a:t>International Office</a:t>
              </a:r>
            </a:p>
            <a:p>
              <a:r>
                <a:rPr lang="de-DE" sz="1000" dirty="0">
                  <a:solidFill>
                    <a:srgbClr val="FFFFFF"/>
                  </a:solidFill>
                  <a:latin typeface="NexusSansPro-Regular"/>
                </a:rPr>
                <a:t>Dr. Astrid Sebastian</a:t>
              </a:r>
            </a:p>
            <a:p>
              <a:r>
                <a:rPr lang="de-DE" sz="1000" dirty="0" err="1">
                  <a:solidFill>
                    <a:srgbClr val="FFFFFF"/>
                  </a:solidFill>
                  <a:latin typeface="NexusSansPro-Regular"/>
                </a:rPr>
                <a:t>Bültenweg</a:t>
              </a:r>
              <a:r>
                <a:rPr lang="de-DE" sz="1000" dirty="0">
                  <a:solidFill>
                    <a:srgbClr val="FFFFFF"/>
                  </a:solidFill>
                  <a:latin typeface="NexusSansPro-Regular"/>
                </a:rPr>
                <a:t> 74/75</a:t>
              </a:r>
            </a:p>
            <a:p>
              <a:r>
                <a:rPr lang="de-DE" sz="1000" dirty="0">
                  <a:solidFill>
                    <a:srgbClr val="FFFFFF"/>
                  </a:solidFill>
                  <a:latin typeface="NexusSansPro-Regular"/>
                </a:rPr>
                <a:t>38106 Braunschweig</a:t>
              </a:r>
              <a:endParaRPr lang="de-DE" sz="1000" dirty="0"/>
            </a:p>
          </p:txBody>
        </p:sp>
        <p:pic>
          <p:nvPicPr>
            <p:cNvPr id="18" name="Grafik 17">
              <a:extLst>
                <a:ext uri="{FF2B5EF4-FFF2-40B4-BE49-F238E27FC236}">
                  <a16:creationId xmlns:a16="http://schemas.microsoft.com/office/drawing/2014/main" id="{1F27F48E-8CF6-4C8A-AE05-4AA57191A5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390"/>
            <a:stretch/>
          </p:blipFill>
          <p:spPr>
            <a:xfrm>
              <a:off x="2636911" y="6385703"/>
              <a:ext cx="3852429" cy="2631154"/>
            </a:xfrm>
            <a:prstGeom prst="rect">
              <a:avLst/>
            </a:prstGeom>
            <a:ln w="28575">
              <a:solidFill>
                <a:schemeClr val="bg1"/>
              </a:solidFill>
            </a:ln>
          </p:spPr>
        </p:pic>
      </p:grpSp>
      <p:grpSp>
        <p:nvGrpSpPr>
          <p:cNvPr id="22" name="Gruppieren 21">
            <a:extLst>
              <a:ext uri="{FF2B5EF4-FFF2-40B4-BE49-F238E27FC236}">
                <a16:creationId xmlns:a16="http://schemas.microsoft.com/office/drawing/2014/main" id="{EEE864F0-DAE3-46D2-B3B4-BCA4D5FC1983}"/>
              </a:ext>
            </a:extLst>
          </p:cNvPr>
          <p:cNvGrpSpPr/>
          <p:nvPr/>
        </p:nvGrpSpPr>
        <p:grpSpPr>
          <a:xfrm>
            <a:off x="368660" y="9067412"/>
            <a:ext cx="2197449" cy="737137"/>
            <a:chOff x="419836" y="8793467"/>
            <a:chExt cx="2197449" cy="737137"/>
          </a:xfrm>
        </p:grpSpPr>
        <p:sp>
          <p:nvSpPr>
            <p:cNvPr id="21" name="Rechteck 20">
              <a:extLst>
                <a:ext uri="{FF2B5EF4-FFF2-40B4-BE49-F238E27FC236}">
                  <a16:creationId xmlns:a16="http://schemas.microsoft.com/office/drawing/2014/main" id="{FBB39FEC-B0EA-4358-BE55-1CB90B2A7931}"/>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0" name="Grafik 19">
              <a:extLst>
                <a:ext uri="{FF2B5EF4-FFF2-40B4-BE49-F238E27FC236}">
                  <a16:creationId xmlns:a16="http://schemas.microsoft.com/office/drawing/2014/main" id="{C8C43789-4C38-4596-A1BE-7E65F272AA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29" name="Gruppieren 28">
            <a:extLst>
              <a:ext uri="{FF2B5EF4-FFF2-40B4-BE49-F238E27FC236}">
                <a16:creationId xmlns:a16="http://schemas.microsoft.com/office/drawing/2014/main" id="{29ACBFBB-9562-411D-AACF-94ADFADFC6A4}"/>
              </a:ext>
            </a:extLst>
          </p:cNvPr>
          <p:cNvGrpSpPr/>
          <p:nvPr/>
        </p:nvGrpSpPr>
        <p:grpSpPr>
          <a:xfrm>
            <a:off x="0" y="1228822"/>
            <a:ext cx="5157192" cy="2024714"/>
            <a:chOff x="0" y="1354728"/>
            <a:chExt cx="4968000" cy="1991186"/>
          </a:xfrm>
        </p:grpSpPr>
        <p:sp>
          <p:nvSpPr>
            <p:cNvPr id="17" name="Rechteck 16">
              <a:extLst>
                <a:ext uri="{FF2B5EF4-FFF2-40B4-BE49-F238E27FC236}">
                  <a16:creationId xmlns:a16="http://schemas.microsoft.com/office/drawing/2014/main" id="{5D4411F2-6BC7-4F5F-ACA7-EDE9DF080A7D}"/>
                </a:ext>
              </a:extLst>
            </p:cNvPr>
            <p:cNvSpPr/>
            <p:nvPr/>
          </p:nvSpPr>
          <p:spPr>
            <a:xfrm>
              <a:off x="35182" y="1354728"/>
              <a:ext cx="4897636" cy="1991186"/>
            </a:xfrm>
            <a:prstGeom prst="rect">
              <a:avLst/>
            </a:prstGeom>
            <a:noFill/>
            <a:ln w="28575">
              <a:noFill/>
            </a:ln>
          </p:spPr>
          <p:txBody>
            <a:bodyPr wrap="square">
              <a:spAutoFit/>
            </a:bodyPr>
            <a:lstStyle/>
            <a:p>
              <a:pPr marL="72000" algn="just">
                <a:lnSpc>
                  <a:spcPct val="115000"/>
                </a:lnSpc>
                <a:spcAft>
                  <a:spcPts val="0"/>
                </a:spcAft>
              </a:pPr>
              <a:r>
                <a:rPr lang="fr-FR" sz="1200" b="1" u="sng" dirty="0"/>
                <a:t>Suivi dans le cadre de recherches : </a:t>
              </a:r>
              <a:r>
                <a:rPr lang="fr-FR" sz="1200" dirty="0"/>
                <a:t>Le programme SCOUT sera en outre observé ensuite dans le cadre de recherches. Du fait que les étudiants internationaux et nationaux sont amenés à répondre à différents questionnaires tout au long du semestre, nous pouvons ainsi évaluer et améliorer constamment le programme. En outre, nous souhaitons déterminer les effets du programme, par exemple, sur la compétence interculturelle des participants, ou savoir dans quelle mesure cela a induit des changements au niveau des réseaux sociaux sur lesquels les participants sont présents.</a:t>
              </a:r>
              <a:endParaRPr lang="de-DE" sz="1200" dirty="0"/>
            </a:p>
          </p:txBody>
        </p:sp>
        <p:sp>
          <p:nvSpPr>
            <p:cNvPr id="26" name="Rechteck 25">
              <a:extLst>
                <a:ext uri="{FF2B5EF4-FFF2-40B4-BE49-F238E27FC236}">
                  <a16:creationId xmlns:a16="http://schemas.microsoft.com/office/drawing/2014/main" id="{54F88EAA-83CD-46D8-9298-DC05636B6CD1}"/>
                </a:ext>
              </a:extLst>
            </p:cNvPr>
            <p:cNvSpPr/>
            <p:nvPr/>
          </p:nvSpPr>
          <p:spPr>
            <a:xfrm>
              <a:off x="0" y="1354728"/>
              <a:ext cx="4968000" cy="1778820"/>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0" name="Gruppieren 29">
            <a:extLst>
              <a:ext uri="{FF2B5EF4-FFF2-40B4-BE49-F238E27FC236}">
                <a16:creationId xmlns:a16="http://schemas.microsoft.com/office/drawing/2014/main" id="{987A94CC-843A-4D09-8A5C-B538FD69D909}"/>
              </a:ext>
            </a:extLst>
          </p:cNvPr>
          <p:cNvGrpSpPr/>
          <p:nvPr/>
        </p:nvGrpSpPr>
        <p:grpSpPr>
          <a:xfrm>
            <a:off x="1890000" y="258311"/>
            <a:ext cx="4968000" cy="799811"/>
            <a:chOff x="1890000" y="258311"/>
            <a:chExt cx="4968000" cy="799811"/>
          </a:xfrm>
        </p:grpSpPr>
        <p:sp>
          <p:nvSpPr>
            <p:cNvPr id="16" name="Rechteck 15">
              <a:extLst>
                <a:ext uri="{FF2B5EF4-FFF2-40B4-BE49-F238E27FC236}">
                  <a16:creationId xmlns:a16="http://schemas.microsoft.com/office/drawing/2014/main" id="{7FBCB0E3-DF0C-414E-912A-9089C44F60B8}"/>
                </a:ext>
              </a:extLst>
            </p:cNvPr>
            <p:cNvSpPr/>
            <p:nvPr/>
          </p:nvSpPr>
          <p:spPr>
            <a:xfrm>
              <a:off x="1925182" y="338009"/>
              <a:ext cx="4897636" cy="646331"/>
            </a:xfrm>
            <a:prstGeom prst="rect">
              <a:avLst/>
            </a:prstGeom>
            <a:noFill/>
            <a:ln w="28575">
              <a:noFill/>
            </a:ln>
          </p:spPr>
          <p:txBody>
            <a:bodyPr wrap="square">
              <a:spAutoFit/>
            </a:bodyPr>
            <a:lstStyle/>
            <a:p>
              <a:pPr lvl="0" algn="just"/>
              <a:r>
                <a:rPr lang="fr-FR" sz="1200" b="1" u="sng" dirty="0"/>
                <a:t>Réunion finale: </a:t>
              </a:r>
              <a:r>
                <a:rPr lang="fr-FR" sz="1200" dirty="0"/>
                <a:t>À l'issue du semestre, une réunion finale a lieu avec toutes les personnes ayant participé au programme. À cette occasion, vous pourrez échanger vos réflexions sur vos différentes expériences. </a:t>
              </a:r>
              <a:endParaRPr lang="de-DE" sz="1200" dirty="0"/>
            </a:p>
          </p:txBody>
        </p:sp>
        <p:sp>
          <p:nvSpPr>
            <p:cNvPr id="27" name="Rechteck 26">
              <a:extLst>
                <a:ext uri="{FF2B5EF4-FFF2-40B4-BE49-F238E27FC236}">
                  <a16:creationId xmlns:a16="http://schemas.microsoft.com/office/drawing/2014/main" id="{B4D4C3DD-9889-4009-9949-5B4A7CE1D957}"/>
                </a:ext>
              </a:extLst>
            </p:cNvPr>
            <p:cNvSpPr/>
            <p:nvPr/>
          </p:nvSpPr>
          <p:spPr>
            <a:xfrm>
              <a:off x="1890000" y="258311"/>
              <a:ext cx="4968000" cy="79981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484150833"/>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950</Words>
  <Application>Microsoft Office PowerPoint</Application>
  <PresentationFormat>A4-Papier (210 x 297 mm)</PresentationFormat>
  <Paragraphs>38</Paragraphs>
  <Slides>3</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NexusSansPro-Bold</vt:lpstr>
      <vt:lpstr>NexusSansPro-Regular</vt:lpstr>
      <vt:lpstr>Larissa-Design</vt:lpstr>
      <vt:lpstr>PowerPoint-Präsentation</vt:lpstr>
      <vt:lpstr>PowerPoint-Präsentation</vt:lpstr>
      <vt:lpstr>PowerPoint-Präsentation</vt:lpstr>
    </vt:vector>
  </TitlesOfParts>
  <Company>Ostfalia Hochschule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nin</dc:creator>
  <cp:lastModifiedBy>Lina Brieske</cp:lastModifiedBy>
  <cp:revision>67</cp:revision>
  <cp:lastPrinted>2015-03-13T13:46:10Z</cp:lastPrinted>
  <dcterms:created xsi:type="dcterms:W3CDTF">2015-03-09T14:06:52Z</dcterms:created>
  <dcterms:modified xsi:type="dcterms:W3CDTF">2019-10-11T09:08:41Z</dcterms:modified>
</cp:coreProperties>
</file>