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3" r:id="rId2"/>
    <p:sldId id="274" r:id="rId3"/>
    <p:sldId id="275" r:id="rId4"/>
  </p:sldIdLst>
  <p:sldSz cx="6858000" cy="9906000" type="A4"/>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2A"/>
    <a:srgbClr val="ACC13A"/>
    <a:srgbClr val="711C2F"/>
    <a:srgbClr val="E16D00"/>
    <a:srgbClr val="00709B"/>
    <a:srgbClr val="66B4D3"/>
    <a:srgbClr val="C6A4AC"/>
    <a:srgbClr val="BE1E3C"/>
    <a:srgbClr val="E12D3E"/>
    <a:srgbClr val="EE2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2232" y="32"/>
      </p:cViewPr>
      <p:guideLst>
        <p:guide orient="horz" pos="3120"/>
        <p:guide pos="216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D9395CA-00B7-46B8-BEA4-E3ECAD4891C0}" type="datetimeFigureOut">
              <a:rPr lang="de-DE" smtClean="0"/>
              <a:t>11.10.2019</a:t>
            </a:fld>
            <a:endParaRPr lang="de-DE"/>
          </a:p>
        </p:txBody>
      </p:sp>
      <p:sp>
        <p:nvSpPr>
          <p:cNvPr id="4" name="Folienbildplatzhalt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2F27335-3721-4CF0-889F-B45E928CE28A}" type="slidenum">
              <a:rPr lang="de-DE" smtClean="0"/>
              <a:t>‹Nr.›</a:t>
            </a:fld>
            <a:endParaRPr lang="de-DE"/>
          </a:p>
        </p:txBody>
      </p:sp>
    </p:spTree>
    <p:extLst>
      <p:ext uri="{BB962C8B-B14F-4D97-AF65-F5344CB8AC3E}">
        <p14:creationId xmlns:p14="http://schemas.microsoft.com/office/powerpoint/2010/main" val="2246716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D50B05-0205-443D-8A31-6978F9CC43BF}" type="slidenum">
              <a:rPr lang="de-DE" altLang="de-DE"/>
              <a:pPr/>
              <a:t>1</a:t>
            </a:fld>
            <a:endParaRPr lang="de-DE" altLang="de-DE"/>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D50B05-0205-443D-8A31-6978F9CC43BF}" type="slidenum">
              <a:rPr lang="de-DE" altLang="de-DE"/>
              <a:pPr/>
              <a:t>2</a:t>
            </a:fld>
            <a:endParaRPr lang="de-DE" altLang="de-DE"/>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3"/>
            <a:ext cx="5829300" cy="2123369"/>
          </a:xfrm>
        </p:spPr>
        <p:txBody>
          <a:bodyPr/>
          <a:lstStyle/>
          <a:p>
            <a:r>
              <a:rPr lang="de-DE"/>
              <a:t>Titelmasterformat durch Klicken bearbeiten</a:t>
            </a:r>
          </a:p>
        </p:txBody>
      </p:sp>
      <p:sp>
        <p:nvSpPr>
          <p:cNvPr id="3" name="Unt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396701"/>
            <a:ext cx="1543050" cy="845220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42900" y="396701"/>
            <a:ext cx="4514850" cy="845220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2"/>
            <a:ext cx="5829300" cy="1967442"/>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1" y="394406"/>
            <a:ext cx="2256235" cy="1678517"/>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1"/>
            <a:ext cx="4114800" cy="818622"/>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82C998F6-A7A8-4A9E-A54D-253BDDBB79ED}" type="datetimeFigureOut">
              <a:rPr lang="de-DE" smtClean="0"/>
              <a:pPr/>
              <a:t>11.10.2019</a:t>
            </a:fld>
            <a:endParaRPr lang="de-DE"/>
          </a:p>
        </p:txBody>
      </p:sp>
      <p:sp>
        <p:nvSpPr>
          <p:cNvPr id="5" name="Fußzeilenplatzhalt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5357A87-6C30-4308-A82F-AC04FEE7CA58}"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CC13A"/>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6929D60-B7FE-40CC-837C-8A1094F2CE17}"/>
              </a:ext>
            </a:extLst>
          </p:cNvPr>
          <p:cNvSpPr/>
          <p:nvPr/>
        </p:nvSpPr>
        <p:spPr>
          <a:xfrm>
            <a:off x="-25882" y="704528"/>
            <a:ext cx="6883882"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Picture 2" descr="C:\Users\Annika\Pictures\AOS-Logo\FILES\PRINT\universitat_and_AOS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82" y="768008"/>
            <a:ext cx="2878818" cy="737137"/>
          </a:xfrm>
          <a:prstGeom prst="rect">
            <a:avLst/>
          </a:prstGeom>
          <a:noFill/>
          <a:extLst>
            <a:ext uri="{909E8E84-426E-40DD-AFC4-6F175D3DCCD1}">
              <a14:hiddenFill xmlns:a14="http://schemas.microsoft.com/office/drawing/2010/main">
                <a:solidFill>
                  <a:srgbClr val="FFFFFF"/>
                </a:solidFill>
              </a14:hiddenFill>
            </a:ext>
          </a:extLst>
        </p:spPr>
      </p:pic>
      <p:pic>
        <p:nvPicPr>
          <p:cNvPr id="6" name="Grafik 5">
            <a:extLst>
              <a:ext uri="{FF2B5EF4-FFF2-40B4-BE49-F238E27FC236}">
                <a16:creationId xmlns:a16="http://schemas.microsoft.com/office/drawing/2014/main" id="{4D4ED647-754E-41B4-B6E8-8F49CE8884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37112" y="768008"/>
            <a:ext cx="2197449" cy="737137"/>
          </a:xfrm>
          <a:prstGeom prst="rect">
            <a:avLst/>
          </a:prstGeom>
        </p:spPr>
      </p:pic>
      <p:pic>
        <p:nvPicPr>
          <p:cNvPr id="8" name="Grafik 7">
            <a:extLst>
              <a:ext uri="{FF2B5EF4-FFF2-40B4-BE49-F238E27FC236}">
                <a16:creationId xmlns:a16="http://schemas.microsoft.com/office/drawing/2014/main" id="{A226E720-02D9-46A8-B4D3-54F906AB9D8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200" y="1736748"/>
            <a:ext cx="4841717" cy="3228774"/>
          </a:xfrm>
          <a:prstGeom prst="rect">
            <a:avLst/>
          </a:prstGeom>
          <a:ln w="28575">
            <a:solidFill>
              <a:schemeClr val="bg1"/>
            </a:solidFill>
          </a:ln>
        </p:spPr>
      </p:pic>
      <p:sp>
        <p:nvSpPr>
          <p:cNvPr id="9" name="Rechteck 8">
            <a:extLst>
              <a:ext uri="{FF2B5EF4-FFF2-40B4-BE49-F238E27FC236}">
                <a16:creationId xmlns:a16="http://schemas.microsoft.com/office/drawing/2014/main" id="{8F561B03-EC82-4435-9874-B9FE781F9441}"/>
              </a:ext>
            </a:extLst>
          </p:cNvPr>
          <p:cNvSpPr/>
          <p:nvPr/>
        </p:nvSpPr>
        <p:spPr>
          <a:xfrm>
            <a:off x="1837532" y="4207589"/>
            <a:ext cx="3182936" cy="779444"/>
          </a:xfrm>
          <a:prstGeom prst="rect">
            <a:avLst/>
          </a:prstGeom>
        </p:spPr>
        <p:txBody>
          <a:bodyPr wrap="square">
            <a:spAutoFit/>
          </a:bodyPr>
          <a:lstStyle/>
          <a:p>
            <a:pPr algn="ctr">
              <a:lnSpc>
                <a:spcPct val="115000"/>
              </a:lnSpc>
              <a:spcAft>
                <a:spcPts val="0"/>
              </a:spcAft>
            </a:pPr>
            <a:r>
              <a:rPr lang="ar-AE" sz="2000" b="1" dirty="0">
                <a:solidFill>
                  <a:schemeClr val="bg1"/>
                </a:solidFill>
                <a:ea typeface="Calibri" panose="020F0502020204030204" pitchFamily="34" charset="0"/>
                <a:cs typeface="Times New Roman" panose="02020603050405020304" pitchFamily="18" charset="0"/>
              </a:rPr>
              <a:t>اطلاعاتی درباره شرکت شما در </a:t>
            </a:r>
            <a:r>
              <a:rPr lang="de-DE" sz="2000" b="1" dirty="0">
                <a:solidFill>
                  <a:schemeClr val="bg1"/>
                </a:solidFill>
                <a:ea typeface="Calibri" panose="020F0502020204030204" pitchFamily="34" charset="0"/>
                <a:cs typeface="Times New Roman" panose="02020603050405020304" pitchFamily="18" charset="0"/>
              </a:rPr>
              <a:t>SCOUT</a:t>
            </a:r>
            <a:endParaRPr lang="de-DE"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2" name="Gruppieren 11">
            <a:extLst>
              <a:ext uri="{FF2B5EF4-FFF2-40B4-BE49-F238E27FC236}">
                <a16:creationId xmlns:a16="http://schemas.microsoft.com/office/drawing/2014/main" id="{71E74289-6D99-4374-8BA4-6D59A7E95FE1}"/>
              </a:ext>
            </a:extLst>
          </p:cNvPr>
          <p:cNvGrpSpPr/>
          <p:nvPr/>
        </p:nvGrpSpPr>
        <p:grpSpPr>
          <a:xfrm>
            <a:off x="0" y="9067412"/>
            <a:ext cx="6858000" cy="713036"/>
            <a:chOff x="0" y="9067412"/>
            <a:chExt cx="6858000" cy="713036"/>
          </a:xfrm>
        </p:grpSpPr>
        <p:sp>
          <p:nvSpPr>
            <p:cNvPr id="13" name="Rechteck 12">
              <a:extLst>
                <a:ext uri="{FF2B5EF4-FFF2-40B4-BE49-F238E27FC236}">
                  <a16:creationId xmlns:a16="http://schemas.microsoft.com/office/drawing/2014/main" id="{F84A292C-7DF5-40A0-91B9-F6DEA09CF517}"/>
                </a:ext>
              </a:extLst>
            </p:cNvPr>
            <p:cNvSpPr/>
            <p:nvPr/>
          </p:nvSpPr>
          <p:spPr>
            <a:xfrm>
              <a:off x="4564" y="9067412"/>
              <a:ext cx="6853436" cy="7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FCD23ACE-DC16-49B7-8BB6-DC6F54BCF652}"/>
                </a:ext>
              </a:extLst>
            </p:cNvPr>
            <p:cNvSpPr/>
            <p:nvPr/>
          </p:nvSpPr>
          <p:spPr bwMode="auto">
            <a:xfrm>
              <a:off x="0" y="9142943"/>
              <a:ext cx="6489340" cy="561975"/>
            </a:xfrm>
            <a:prstGeom prst="rect">
              <a:avLst/>
            </a:prstGeom>
            <a:solidFill>
              <a:srgbClr val="BE1E3C"/>
            </a:solidFill>
            <a:ln w="9525" cap="flat" cmpd="sng" algn="ctr">
              <a:solidFill>
                <a:srgbClr val="BE1E3C"/>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e-DE" sz="2100" b="0" i="0" u="none" strike="noStrike" cap="none" normalizeH="0" baseline="0">
                <a:ln>
                  <a:noFill/>
                </a:ln>
                <a:solidFill>
                  <a:schemeClr val="tx1"/>
                </a:solidFill>
                <a:effectLst/>
                <a:latin typeface="Arial" charset="0"/>
              </a:endParaRPr>
            </a:p>
          </p:txBody>
        </p:sp>
        <p:pic>
          <p:nvPicPr>
            <p:cNvPr id="15" name="Picture 165" descr="TUBraunschweig_CO_Master_RGB">
              <a:extLst>
                <a:ext uri="{FF2B5EF4-FFF2-40B4-BE49-F238E27FC236}">
                  <a16:creationId xmlns:a16="http://schemas.microsoft.com/office/drawing/2014/main" id="{481AAFD0-6BBE-40CE-B140-D75C1AF7E9B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78040" y="9142942"/>
              <a:ext cx="15113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uppieren 2">
            <a:extLst>
              <a:ext uri="{FF2B5EF4-FFF2-40B4-BE49-F238E27FC236}">
                <a16:creationId xmlns:a16="http://schemas.microsoft.com/office/drawing/2014/main" id="{0BBE439E-96A7-4F2A-8D08-671653962B29}"/>
              </a:ext>
            </a:extLst>
          </p:cNvPr>
          <p:cNvGrpSpPr/>
          <p:nvPr/>
        </p:nvGrpSpPr>
        <p:grpSpPr>
          <a:xfrm>
            <a:off x="368660" y="5133646"/>
            <a:ext cx="6120680" cy="3765643"/>
            <a:chOff x="368660" y="5108468"/>
            <a:chExt cx="6120680" cy="3765643"/>
          </a:xfrm>
        </p:grpSpPr>
        <p:sp>
          <p:nvSpPr>
            <p:cNvPr id="16" name="Rechteck 15">
              <a:extLst>
                <a:ext uri="{FF2B5EF4-FFF2-40B4-BE49-F238E27FC236}">
                  <a16:creationId xmlns:a16="http://schemas.microsoft.com/office/drawing/2014/main" id="{556F83E3-0698-4B24-997A-301BB6CF0DCB}"/>
                </a:ext>
              </a:extLst>
            </p:cNvPr>
            <p:cNvSpPr/>
            <p:nvPr/>
          </p:nvSpPr>
          <p:spPr>
            <a:xfrm>
              <a:off x="368660" y="5108468"/>
              <a:ext cx="6120680" cy="3765643"/>
            </a:xfrm>
            <a:prstGeom prst="rect">
              <a:avLst/>
            </a:prstGeom>
            <a:solidFill>
              <a:srgbClr val="FFC82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9DDCECF4-777D-4B82-8809-7F23AFCCABA8}"/>
                </a:ext>
              </a:extLst>
            </p:cNvPr>
            <p:cNvSpPr/>
            <p:nvPr/>
          </p:nvSpPr>
          <p:spPr>
            <a:xfrm>
              <a:off x="476672" y="5146233"/>
              <a:ext cx="5904656" cy="3690113"/>
            </a:xfrm>
            <a:prstGeom prst="rect">
              <a:avLst/>
            </a:prstGeom>
            <a:noFill/>
            <a:ln w="28575">
              <a:noFill/>
            </a:ln>
          </p:spPr>
          <p:txBody>
            <a:bodyPr wrap="square">
              <a:spAutoFit/>
            </a:bodyPr>
            <a:lstStyle/>
            <a:p>
              <a:pPr algn="r">
                <a:lnSpc>
                  <a:spcPct val="115000"/>
                </a:lnSpc>
                <a:spcAft>
                  <a:spcPts val="0"/>
                </a:spcAft>
              </a:pPr>
              <a:r>
                <a:rPr lang="ar-AE" sz="1200" dirty="0">
                  <a:ea typeface="Calibri" panose="020F0502020204030204" pitchFamily="34" charset="0"/>
                </a:rPr>
                <a:t>دانشجوی بین المللی گرامی،</a:t>
              </a:r>
            </a:p>
            <a:p>
              <a:pPr algn="r">
                <a:lnSpc>
                  <a:spcPct val="115000"/>
                </a:lnSpc>
                <a:spcAft>
                  <a:spcPts val="0"/>
                </a:spcAft>
              </a:pPr>
              <a:endParaRPr lang="ar-AE" sz="1200" dirty="0">
                <a:ea typeface="Calibri" panose="020F0502020204030204" pitchFamily="34" charset="0"/>
              </a:endParaRPr>
            </a:p>
            <a:p>
              <a:pPr algn="r">
                <a:lnSpc>
                  <a:spcPct val="115000"/>
                </a:lnSpc>
                <a:spcAft>
                  <a:spcPts val="0"/>
                </a:spcAft>
              </a:pPr>
              <a:r>
                <a:rPr lang="ar-AE" sz="1200" dirty="0">
                  <a:ea typeface="Calibri" panose="020F0502020204030204" pitchFamily="34" charset="0"/>
                </a:rPr>
                <a:t>خوشحال هستیم که شما می خواهید در </a:t>
              </a:r>
              <a:r>
                <a:rPr lang="de-DE" sz="1200" dirty="0">
                  <a:ea typeface="Calibri" panose="020F0502020204030204" pitchFamily="34" charset="0"/>
                </a:rPr>
                <a:t>SCOUT </a:t>
              </a:r>
              <a:r>
                <a:rPr lang="ar-AE" sz="1200" dirty="0">
                  <a:ea typeface="Calibri" panose="020F0502020204030204" pitchFamily="34" charset="0"/>
                </a:rPr>
                <a:t>شرکت کنید! به این وسیله می خواهیم اطلاعاتی را درباره برنامه </a:t>
              </a:r>
              <a:r>
                <a:rPr lang="de-DE" sz="1200" dirty="0">
                  <a:ea typeface="Calibri" panose="020F0502020204030204" pitchFamily="34" charset="0"/>
                </a:rPr>
                <a:t>SCOUT، </a:t>
              </a:r>
              <a:r>
                <a:rPr lang="ar-AE" sz="1200" dirty="0">
                  <a:ea typeface="Calibri" panose="020F0502020204030204" pitchFamily="34" charset="0"/>
                </a:rPr>
                <a:t>روند ترم ها و وظایف شما به عنوان یک دانشجوی بین المللی در </a:t>
              </a:r>
              <a:r>
                <a:rPr lang="de-DE" sz="1200" dirty="0">
                  <a:ea typeface="Calibri" panose="020F0502020204030204" pitchFamily="34" charset="0"/>
                </a:rPr>
                <a:t>SCOUT </a:t>
              </a:r>
              <a:r>
                <a:rPr lang="ar-AE" sz="1200" dirty="0">
                  <a:ea typeface="Calibri" panose="020F0502020204030204" pitchFamily="34" charset="0"/>
                </a:rPr>
                <a:t>به شما ارائه کنیم.</a:t>
              </a:r>
            </a:p>
            <a:p>
              <a:pPr algn="r">
                <a:lnSpc>
                  <a:spcPct val="115000"/>
                </a:lnSpc>
                <a:spcAft>
                  <a:spcPts val="0"/>
                </a:spcAft>
              </a:pPr>
              <a:r>
                <a:rPr lang="ar-AE" sz="1200" dirty="0">
                  <a:ea typeface="Calibri" panose="020F0502020204030204" pitchFamily="34" charset="0"/>
                </a:rPr>
                <a:t> </a:t>
              </a:r>
            </a:p>
            <a:p>
              <a:pPr algn="r">
                <a:lnSpc>
                  <a:spcPct val="115000"/>
                </a:lnSpc>
                <a:spcAft>
                  <a:spcPts val="0"/>
                </a:spcAft>
              </a:pPr>
              <a:endParaRPr lang="ar-AE" sz="1200" dirty="0">
                <a:ea typeface="Calibri" panose="020F0502020204030204" pitchFamily="34" charset="0"/>
              </a:endParaRPr>
            </a:p>
            <a:p>
              <a:pPr algn="r">
                <a:lnSpc>
                  <a:spcPct val="115000"/>
                </a:lnSpc>
                <a:spcAft>
                  <a:spcPts val="0"/>
                </a:spcAft>
              </a:pPr>
              <a:r>
                <a:rPr lang="ar-AE" sz="1200" dirty="0">
                  <a:ea typeface="Calibri" panose="020F0502020204030204" pitchFamily="34" charset="0"/>
                </a:rPr>
                <a:t>برنامه </a:t>
              </a:r>
              <a:r>
                <a:rPr lang="de-DE" sz="1200" dirty="0">
                  <a:ea typeface="Calibri" panose="020F0502020204030204" pitchFamily="34" charset="0"/>
                </a:rPr>
                <a:t>SCOUT </a:t>
              </a:r>
              <a:r>
                <a:rPr lang="ar-AE" sz="1200" dirty="0">
                  <a:ea typeface="Calibri" panose="020F0502020204030204" pitchFamily="34" charset="0"/>
                </a:rPr>
                <a:t>یک پروژه یادگیری برای همراهی و شبکه سازی دانشجویان بین المللی و دانشجویان بومی در دانشگاه فنی برانشوایگ است. برای این منظور یک دانشجوی بومی (راهنما) و یک دانشجوی بین المللی به یک گروه دو نفره اختصاص می یابند و چندین کار مشترک را در طول یک ترم باهم انجام می دهند. در این ملاقات، موضوع مهم برای ما این است که شما بتوانید در بهترین شرایط ممکن باهم تبادل نظر کنید تا فرهنگ های همدیگر را به صورت متقابل بشناسید. در طول یک ترم، شما به صورت یک تیم هستید و به این ترتیب می توانید مطالب زیادی را از همدیگر یاد بگیرید. آرزو می کنیم که گفتگوهای مهیجی میان شما شکل بگیرد و شما همانگونه که از راهنمای تان درباره آلمان یاد می گیرید، مطالب زیادی را درباره کشور زادگاه خود شرح دهید. برای ممکن ساختن این امر، خوشحال خواهیم شد که برخورد شما با یکدیگر کاملاً محترمانه باشد.</a:t>
              </a:r>
            </a:p>
            <a:p>
              <a:pPr>
                <a:lnSpc>
                  <a:spcPct val="115000"/>
                </a:lnSpc>
                <a:spcAft>
                  <a:spcPts val="0"/>
                </a:spcAft>
              </a:pPr>
              <a:endParaRPr lang="ar-AE" sz="1200" dirty="0">
                <a:ea typeface="Calibri" panose="020F0502020204030204" pitchFamily="34" charset="0"/>
              </a:endParaRPr>
            </a:p>
            <a:p>
              <a:pPr>
                <a:lnSpc>
                  <a:spcPct val="115000"/>
                </a:lnSpc>
                <a:spcAft>
                  <a:spcPts val="0"/>
                </a:spcAft>
              </a:pPr>
              <a:endParaRPr lang="ar-AE" sz="1200" dirty="0">
                <a:ea typeface="Calibri" panose="020F0502020204030204" pitchFamily="34" charset="0"/>
              </a:endParaRPr>
            </a:p>
            <a:p>
              <a:pPr>
                <a:lnSpc>
                  <a:spcPct val="115000"/>
                </a:lnSpc>
                <a:spcAft>
                  <a:spcPts val="0"/>
                </a:spcAft>
              </a:pPr>
              <a:endParaRPr lang="de-DE" sz="1200" dirty="0">
                <a:ea typeface="Calibri" panose="020F0502020204030204" pitchFamily="34" charset="0"/>
                <a:cs typeface="Arial" panose="020B0604020202020204" pitchFamily="34" charset="0"/>
              </a:endParaRPr>
            </a:p>
          </p:txBody>
        </p:sp>
      </p:grpSp>
    </p:spTree>
    <p:extLst>
      <p:ext uri="{BB962C8B-B14F-4D97-AF65-F5344CB8AC3E}">
        <p14:creationId xmlns:p14="http://schemas.microsoft.com/office/powerpoint/2010/main" val="2373112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CC13A"/>
        </a:solidFill>
        <a:effectLst/>
      </p:bgPr>
    </p:bg>
    <p:spTree>
      <p:nvGrpSpPr>
        <p:cNvPr id="1" name=""/>
        <p:cNvGrpSpPr/>
        <p:nvPr/>
      </p:nvGrpSpPr>
      <p:grpSpPr>
        <a:xfrm>
          <a:off x="0" y="0"/>
          <a:ext cx="0" cy="0"/>
          <a:chOff x="0" y="0"/>
          <a:chExt cx="0" cy="0"/>
        </a:xfrm>
      </p:grpSpPr>
      <p:grpSp>
        <p:nvGrpSpPr>
          <p:cNvPr id="13" name="Gruppieren 12">
            <a:extLst>
              <a:ext uri="{FF2B5EF4-FFF2-40B4-BE49-F238E27FC236}">
                <a16:creationId xmlns:a16="http://schemas.microsoft.com/office/drawing/2014/main" id="{DEC649BD-1044-48A4-86D4-C7EF286C9CF0}"/>
              </a:ext>
            </a:extLst>
          </p:cNvPr>
          <p:cNvGrpSpPr/>
          <p:nvPr/>
        </p:nvGrpSpPr>
        <p:grpSpPr>
          <a:xfrm>
            <a:off x="0" y="9067412"/>
            <a:ext cx="6858000" cy="713036"/>
            <a:chOff x="0" y="9067412"/>
            <a:chExt cx="6858000" cy="713036"/>
          </a:xfrm>
        </p:grpSpPr>
        <p:sp>
          <p:nvSpPr>
            <p:cNvPr id="17" name="Rechteck 16">
              <a:extLst>
                <a:ext uri="{FF2B5EF4-FFF2-40B4-BE49-F238E27FC236}">
                  <a16:creationId xmlns:a16="http://schemas.microsoft.com/office/drawing/2014/main" id="{8526953D-E3C1-4730-9D33-C810A64DBBC2}"/>
                </a:ext>
              </a:extLst>
            </p:cNvPr>
            <p:cNvSpPr/>
            <p:nvPr/>
          </p:nvSpPr>
          <p:spPr>
            <a:xfrm>
              <a:off x="4564" y="9067412"/>
              <a:ext cx="6853436" cy="7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B1BAAB43-9025-4814-A8FA-DEF62A24353E}"/>
                </a:ext>
              </a:extLst>
            </p:cNvPr>
            <p:cNvSpPr/>
            <p:nvPr/>
          </p:nvSpPr>
          <p:spPr bwMode="auto">
            <a:xfrm>
              <a:off x="0" y="9142943"/>
              <a:ext cx="6489340" cy="561975"/>
            </a:xfrm>
            <a:prstGeom prst="rect">
              <a:avLst/>
            </a:prstGeom>
            <a:solidFill>
              <a:srgbClr val="BE1E3C"/>
            </a:solidFill>
            <a:ln w="9525" cap="flat" cmpd="sng" algn="ctr">
              <a:solidFill>
                <a:srgbClr val="BE1E3C"/>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e-DE" sz="2100" b="0" i="0" u="none" strike="noStrike" cap="none" normalizeH="0" baseline="0">
                <a:ln>
                  <a:noFill/>
                </a:ln>
                <a:solidFill>
                  <a:schemeClr val="tx1"/>
                </a:solidFill>
                <a:effectLst/>
                <a:latin typeface="Arial" charset="0"/>
              </a:endParaRPr>
            </a:p>
          </p:txBody>
        </p:sp>
        <p:pic>
          <p:nvPicPr>
            <p:cNvPr id="25" name="Picture 165" descr="TUBraunschweig_CO_Master_RGB">
              <a:extLst>
                <a:ext uri="{FF2B5EF4-FFF2-40B4-BE49-F238E27FC236}">
                  <a16:creationId xmlns:a16="http://schemas.microsoft.com/office/drawing/2014/main" id="{4AB7F35A-CD03-451A-85F4-8CD3443684E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78040" y="9142942"/>
              <a:ext cx="15113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7" name="Gruppieren 26">
            <a:extLst>
              <a:ext uri="{FF2B5EF4-FFF2-40B4-BE49-F238E27FC236}">
                <a16:creationId xmlns:a16="http://schemas.microsoft.com/office/drawing/2014/main" id="{C554651D-1F3B-4E18-A9A8-BA2A503D9A69}"/>
              </a:ext>
            </a:extLst>
          </p:cNvPr>
          <p:cNvGrpSpPr/>
          <p:nvPr/>
        </p:nvGrpSpPr>
        <p:grpSpPr>
          <a:xfrm>
            <a:off x="368660" y="9067412"/>
            <a:ext cx="2197449" cy="737137"/>
            <a:chOff x="419836" y="8793467"/>
            <a:chExt cx="2197449" cy="737137"/>
          </a:xfrm>
        </p:grpSpPr>
        <p:sp>
          <p:nvSpPr>
            <p:cNvPr id="28" name="Rechteck 27">
              <a:extLst>
                <a:ext uri="{FF2B5EF4-FFF2-40B4-BE49-F238E27FC236}">
                  <a16:creationId xmlns:a16="http://schemas.microsoft.com/office/drawing/2014/main" id="{35FF7E2B-0183-44E0-B292-B45E5EA7C047}"/>
                </a:ext>
              </a:extLst>
            </p:cNvPr>
            <p:cNvSpPr/>
            <p:nvPr/>
          </p:nvSpPr>
          <p:spPr>
            <a:xfrm>
              <a:off x="419836" y="8868122"/>
              <a:ext cx="2197449" cy="58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9" name="Grafik 28">
              <a:extLst>
                <a:ext uri="{FF2B5EF4-FFF2-40B4-BE49-F238E27FC236}">
                  <a16:creationId xmlns:a16="http://schemas.microsoft.com/office/drawing/2014/main" id="{362BB484-8112-4C94-BEA1-5E911608F43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836" y="8793467"/>
              <a:ext cx="2197449" cy="737137"/>
            </a:xfrm>
            <a:prstGeom prst="rect">
              <a:avLst/>
            </a:prstGeom>
          </p:spPr>
        </p:pic>
      </p:grpSp>
      <p:grpSp>
        <p:nvGrpSpPr>
          <p:cNvPr id="7168" name="Gruppieren 7167">
            <a:extLst>
              <a:ext uri="{FF2B5EF4-FFF2-40B4-BE49-F238E27FC236}">
                <a16:creationId xmlns:a16="http://schemas.microsoft.com/office/drawing/2014/main" id="{422CBE7D-0A03-4B84-A317-B966D66600A9}"/>
              </a:ext>
            </a:extLst>
          </p:cNvPr>
          <p:cNvGrpSpPr/>
          <p:nvPr/>
        </p:nvGrpSpPr>
        <p:grpSpPr>
          <a:xfrm>
            <a:off x="1902452" y="1332849"/>
            <a:ext cx="4968000" cy="716991"/>
            <a:chOff x="1902452" y="1117457"/>
            <a:chExt cx="4968000" cy="716991"/>
          </a:xfrm>
        </p:grpSpPr>
        <p:sp>
          <p:nvSpPr>
            <p:cNvPr id="2" name="Rechteck 1">
              <a:extLst>
                <a:ext uri="{FF2B5EF4-FFF2-40B4-BE49-F238E27FC236}">
                  <a16:creationId xmlns:a16="http://schemas.microsoft.com/office/drawing/2014/main" id="{CA0D18D2-6D38-4F4D-A469-5196C67E76E9}"/>
                </a:ext>
              </a:extLst>
            </p:cNvPr>
            <p:cNvSpPr/>
            <p:nvPr/>
          </p:nvSpPr>
          <p:spPr>
            <a:xfrm>
              <a:off x="1942260" y="1117457"/>
              <a:ext cx="4888384" cy="716991"/>
            </a:xfrm>
            <a:prstGeom prst="rect">
              <a:avLst/>
            </a:prstGeom>
            <a:noFill/>
            <a:ln w="28575">
              <a:noFill/>
            </a:ln>
          </p:spPr>
          <p:txBody>
            <a:bodyPr wrap="square">
              <a:spAutoFit/>
            </a:bodyPr>
            <a:lstStyle/>
            <a:p>
              <a:pPr lvl="0" algn="r" rtl="1">
                <a:lnSpc>
                  <a:spcPct val="115000"/>
                </a:lnSpc>
                <a:spcAft>
                  <a:spcPts val="0"/>
                </a:spcAft>
              </a:pPr>
              <a:r>
                <a:rPr lang="fa-IR" sz="1200" b="1" u="sng" dirty="0">
                  <a:latin typeface="Calibri" panose="020F0502020204030204" pitchFamily="34" charset="0"/>
                  <a:ea typeface="Calibri" panose="020F0502020204030204" pitchFamily="34" charset="0"/>
                </a:rPr>
                <a:t>مراسم شروع:</a:t>
              </a:r>
              <a:r>
                <a:rPr lang="fa-IR" sz="1200" u="sng" dirty="0">
                  <a:latin typeface="Calibri" panose="020F0502020204030204" pitchFamily="34" charset="0"/>
                  <a:ea typeface="Calibri" panose="020F0502020204030204" pitchFamily="34" charset="0"/>
                </a:rPr>
                <a:t> </a:t>
              </a:r>
              <a:r>
                <a:rPr lang="fa-IR" sz="1200" dirty="0">
                  <a:latin typeface="Calibri" panose="020F0502020204030204" pitchFamily="34" charset="0"/>
                  <a:ea typeface="Calibri" panose="020F0502020204030204" pitchFamily="34" charset="0"/>
                </a:rPr>
                <a:t>ما این برنامه را در ماه آوریل (ترم تابستانی)/ اکتبر (ترم زمستانی) با یک مراسم شروع همگانی آغاز می کنیم، که در آن شما راهنمای خود را می شناسید.</a:t>
              </a:r>
              <a:endParaRPr lang="de-DE" sz="12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0"/>
                </a:spcAft>
              </a:pPr>
              <a:endParaRPr lang="de-DE"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2" name="Rechteck 31">
              <a:extLst>
                <a:ext uri="{FF2B5EF4-FFF2-40B4-BE49-F238E27FC236}">
                  <a16:creationId xmlns:a16="http://schemas.microsoft.com/office/drawing/2014/main" id="{F40B8406-7C3A-4E73-B930-0116CE83B174}"/>
                </a:ext>
              </a:extLst>
            </p:cNvPr>
            <p:cNvSpPr/>
            <p:nvPr/>
          </p:nvSpPr>
          <p:spPr>
            <a:xfrm>
              <a:off x="1902452" y="1117457"/>
              <a:ext cx="4968000" cy="716991"/>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1" name="Gruppieren 30">
            <a:extLst>
              <a:ext uri="{FF2B5EF4-FFF2-40B4-BE49-F238E27FC236}">
                <a16:creationId xmlns:a16="http://schemas.microsoft.com/office/drawing/2014/main" id="{E1D05152-BD57-404F-B06D-B20B5AA202A7}"/>
              </a:ext>
            </a:extLst>
          </p:cNvPr>
          <p:cNvGrpSpPr/>
          <p:nvPr/>
        </p:nvGrpSpPr>
        <p:grpSpPr>
          <a:xfrm>
            <a:off x="-7370" y="2341810"/>
            <a:ext cx="4968000" cy="2676259"/>
            <a:chOff x="-7370" y="2164854"/>
            <a:chExt cx="4968000" cy="2676259"/>
          </a:xfrm>
        </p:grpSpPr>
        <p:sp>
          <p:nvSpPr>
            <p:cNvPr id="3" name="Rechteck 2">
              <a:extLst>
                <a:ext uri="{FF2B5EF4-FFF2-40B4-BE49-F238E27FC236}">
                  <a16:creationId xmlns:a16="http://schemas.microsoft.com/office/drawing/2014/main" id="{72B7E77C-B6F7-4838-9F23-03489C76E39B}"/>
                </a:ext>
              </a:extLst>
            </p:cNvPr>
            <p:cNvSpPr/>
            <p:nvPr/>
          </p:nvSpPr>
          <p:spPr>
            <a:xfrm>
              <a:off x="32438" y="2164854"/>
              <a:ext cx="4888384" cy="2613023"/>
            </a:xfrm>
            <a:prstGeom prst="rect">
              <a:avLst/>
            </a:prstGeom>
            <a:noFill/>
            <a:ln w="28575">
              <a:noFill/>
            </a:ln>
          </p:spPr>
          <p:txBody>
            <a:bodyPr wrap="square">
              <a:spAutoFit/>
            </a:bodyPr>
            <a:lstStyle/>
            <a:p>
              <a:pPr algn="r" rtl="1">
                <a:lnSpc>
                  <a:spcPct val="115000"/>
                </a:lnSpc>
                <a:spcAft>
                  <a:spcPts val="0"/>
                </a:spcAft>
              </a:pPr>
              <a:r>
                <a:rPr lang="fa-IR" sz="1200" b="1" u="sng" dirty="0">
                  <a:latin typeface="Calibri" panose="020F0502020204030204" pitchFamily="34" charset="0"/>
                  <a:ea typeface="Times New Roman" panose="02020603050405020304" pitchFamily="18" charset="0"/>
                </a:rPr>
                <a:t>دیدار موضوعی جداگانه:</a:t>
              </a:r>
              <a:r>
                <a:rPr lang="fa-IR" sz="1200" u="sng" dirty="0">
                  <a:latin typeface="Calibri" panose="020F0502020204030204" pitchFamily="34" charset="0"/>
                  <a:ea typeface="Times New Roman" panose="02020603050405020304" pitchFamily="18" charset="0"/>
                </a:rPr>
                <a:t> </a:t>
              </a:r>
              <a:r>
                <a:rPr lang="fa-IR" sz="1200" dirty="0">
                  <a:latin typeface="Calibri" panose="020F0502020204030204" pitchFamily="34" charset="0"/>
                  <a:ea typeface="Times New Roman" panose="02020603050405020304" pitchFamily="18" charset="0"/>
                </a:rPr>
                <a:t>در این 5 دیدار موضوعی جداگانه با راهنمای خود در طول ترم، شما می توانید از زوایای مختلف درباره موضوع فرهنگ تبادل نظر کنید. ساختار دیدارها از قبل تعیین می شود - هدف از این کار آن است که پیشنهادها و ایده های زیادی را برای گفتگوی شما فراهم کند. کارهای کوچک و بازی هایی نیز وجود دارند که می توانید آنها را با همراهی یکدیگر انجام دهید. همچنین می توانید موضوعات و گفتگوهای فراتر از آنها و کاملا مختص به خود را مطرح کنید. این امکان را خواهید داشت تا همدیگر را بشناسید و تفاوت دانشگاه ها در آلمان و کشور زادگاه خود را کشف کنید. افزون بر آن، می توانید درباره شباهت ها و تفاوت های دوستی ها در فرهنگ های خود صحبت کنید. همچنین می توانید درباره اینکه هنگام سفر به یک کشور دیگر چه چیزهایی برای شما آسان و چه چیزهایی سخت است تبادل نظر کنید. سرانجام، با همدیگر درباره چگونگی برنامه ریزی برای آینده در آلمان یا یک کشور دیگر را بررسی می کنید.</a:t>
              </a:r>
              <a:endParaRPr lang="de-DE" sz="1200" dirty="0">
                <a:latin typeface="Calibri" panose="020F0502020204030204" pitchFamily="34" charset="0"/>
                <a:ea typeface="Calibri" panose="020F0502020204030204" pitchFamily="34" charset="0"/>
                <a:cs typeface="Times New Roman" panose="02020603050405020304" pitchFamily="18" charset="0"/>
              </a:endParaRPr>
            </a:p>
            <a:p>
              <a:pPr marL="72000" lvl="0" algn="just"/>
              <a:endParaRPr lang="de-DE" sz="1200" dirty="0"/>
            </a:p>
          </p:txBody>
        </p:sp>
        <p:sp>
          <p:nvSpPr>
            <p:cNvPr id="33" name="Rechteck 32">
              <a:extLst>
                <a:ext uri="{FF2B5EF4-FFF2-40B4-BE49-F238E27FC236}">
                  <a16:creationId xmlns:a16="http://schemas.microsoft.com/office/drawing/2014/main" id="{85045A86-03FB-46E7-BB86-C08B1F3FD30E}"/>
                </a:ext>
              </a:extLst>
            </p:cNvPr>
            <p:cNvSpPr/>
            <p:nvPr/>
          </p:nvSpPr>
          <p:spPr>
            <a:xfrm>
              <a:off x="-7370" y="2166252"/>
              <a:ext cx="4968000" cy="2674861"/>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6" name="Gruppieren 25">
            <a:extLst>
              <a:ext uri="{FF2B5EF4-FFF2-40B4-BE49-F238E27FC236}">
                <a16:creationId xmlns:a16="http://schemas.microsoft.com/office/drawing/2014/main" id="{B5D3AAB2-BB48-4591-B81A-6182E5D77553}"/>
              </a:ext>
            </a:extLst>
          </p:cNvPr>
          <p:cNvGrpSpPr/>
          <p:nvPr/>
        </p:nvGrpSpPr>
        <p:grpSpPr>
          <a:xfrm>
            <a:off x="1902452" y="5340465"/>
            <a:ext cx="4968000" cy="2395062"/>
            <a:chOff x="1902452" y="5164800"/>
            <a:chExt cx="4968000" cy="2395062"/>
          </a:xfrm>
        </p:grpSpPr>
        <p:sp>
          <p:nvSpPr>
            <p:cNvPr id="4" name="Rechteck 3">
              <a:extLst>
                <a:ext uri="{FF2B5EF4-FFF2-40B4-BE49-F238E27FC236}">
                  <a16:creationId xmlns:a16="http://schemas.microsoft.com/office/drawing/2014/main" id="{0453B8E8-F758-46FB-AB61-235524CCD430}"/>
                </a:ext>
              </a:extLst>
            </p:cNvPr>
            <p:cNvSpPr/>
            <p:nvPr/>
          </p:nvSpPr>
          <p:spPr>
            <a:xfrm>
              <a:off x="1942260" y="5164800"/>
              <a:ext cx="4888384" cy="2203552"/>
            </a:xfrm>
            <a:prstGeom prst="rect">
              <a:avLst/>
            </a:prstGeom>
            <a:noFill/>
            <a:ln w="28575">
              <a:noFill/>
            </a:ln>
          </p:spPr>
          <p:txBody>
            <a:bodyPr wrap="square">
              <a:spAutoFit/>
            </a:bodyPr>
            <a:lstStyle/>
            <a:p>
              <a:pPr algn="r" rtl="1">
                <a:lnSpc>
                  <a:spcPct val="115000"/>
                </a:lnSpc>
                <a:spcAft>
                  <a:spcPts val="0"/>
                </a:spcAft>
              </a:pPr>
              <a:r>
                <a:rPr lang="ar-EG" sz="1200" b="1" u="sng" dirty="0">
                  <a:latin typeface="Calibri" panose="020F0502020204030204" pitchFamily="34" charset="0"/>
                  <a:ea typeface="Calibri" panose="020F0502020204030204" pitchFamily="34" charset="0"/>
                </a:rPr>
                <a:t> </a:t>
              </a:r>
              <a:r>
                <a:rPr lang="fa-IR" sz="1200" b="1" u="sng" dirty="0">
                  <a:latin typeface="Calibri" panose="020F0502020204030204" pitchFamily="34" charset="0"/>
                  <a:ea typeface="Calibri" panose="020F0502020204030204" pitchFamily="34" charset="0"/>
                </a:rPr>
                <a:t>فعالیت های اوقات فراغت:</a:t>
              </a:r>
              <a:r>
                <a:rPr lang="fa-IR" sz="1200" u="sng" dirty="0">
                  <a:latin typeface="Calibri" panose="020F0502020204030204" pitchFamily="34" charset="0"/>
                  <a:ea typeface="Calibri" panose="020F0502020204030204" pitchFamily="34" charset="0"/>
                </a:rPr>
                <a:t> </a:t>
              </a:r>
              <a:r>
                <a:rPr lang="fa-IR" sz="1200" dirty="0">
                  <a:latin typeface="Calibri" panose="020F0502020204030204" pitchFamily="34" charset="0"/>
                  <a:ea typeface="Calibri" panose="020F0502020204030204" pitchFamily="34" charset="0"/>
                </a:rPr>
                <a:t>در کنار دیدارهای دو نفره که ساختار آنها از قبل مشخص شده است، فعالیت های مشترک اوقات فراغت وجود دارند تا در آنها با فرهنگ یکدیگر بیشتر آشنا شوید. در چارچوب این برنامه، شما باید حداقل 4 فعالیت اوقات فراغت را انجام دهید. این فعالیت ها را می توانید به صورت مستقل تعیین کنید و در گروه بزرگ نیز همراه با سایر تیم های دو نفره اجرا کنید. درباره اینکه دقیقا چه کاری انجام می دهید، باهم در گروه دو نفره تصمیم می گیرید. مثلا در زمستان، بازار کریسمس یک گزینه محبوب است، در حالیکه در تابستان همیشه می توانید بستنی بخورید. ما نیز چند فعالیت را پیشنهاد می کنیم. در این فعالیت ها شما می توانید به صورت مشترک همراه با سایر تیم های دو نفره شرکت کنید. در پایان ترم، شما در حدود دو صفحه </a:t>
              </a:r>
              <a:r>
                <a:rPr lang="fa-IR" sz="1200" i="1" dirty="0">
                  <a:latin typeface="Calibri" panose="020F0502020204030204" pitchFamily="34" charset="0"/>
                  <a:ea typeface="Calibri" panose="020F0502020204030204" pitchFamily="34" charset="0"/>
                </a:rPr>
                <a:t>گزارش و نظرات خود را درباره فعالیت های اوقات فراغت </a:t>
              </a:r>
              <a:r>
                <a:rPr lang="fa-IR" sz="1200" dirty="0">
                  <a:latin typeface="Calibri" panose="020F0502020204030204" pitchFamily="34" charset="0"/>
                  <a:ea typeface="Calibri" panose="020F0502020204030204" pitchFamily="34" charset="0"/>
                </a:rPr>
                <a:t>خود می نویسید.</a:t>
              </a:r>
              <a:endParaRPr lang="de-DE" sz="12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0"/>
                </a:spcAft>
              </a:pPr>
              <a:endParaRPr lang="de-DE"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4" name="Rechteck 33">
              <a:extLst>
                <a:ext uri="{FF2B5EF4-FFF2-40B4-BE49-F238E27FC236}">
                  <a16:creationId xmlns:a16="http://schemas.microsoft.com/office/drawing/2014/main" id="{A612C835-C280-4652-9653-EE2F63880452}"/>
                </a:ext>
              </a:extLst>
            </p:cNvPr>
            <p:cNvSpPr/>
            <p:nvPr/>
          </p:nvSpPr>
          <p:spPr>
            <a:xfrm>
              <a:off x="1902452" y="5185656"/>
              <a:ext cx="4968000" cy="237420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5" name="Gruppieren 14">
            <a:extLst>
              <a:ext uri="{FF2B5EF4-FFF2-40B4-BE49-F238E27FC236}">
                <a16:creationId xmlns:a16="http://schemas.microsoft.com/office/drawing/2014/main" id="{1B0F668B-5930-46CC-B8E1-B7BDAFBFD333}"/>
              </a:ext>
            </a:extLst>
          </p:cNvPr>
          <p:cNvGrpSpPr/>
          <p:nvPr/>
        </p:nvGrpSpPr>
        <p:grpSpPr>
          <a:xfrm>
            <a:off x="-14188" y="8077381"/>
            <a:ext cx="4968000" cy="925447"/>
            <a:chOff x="-14188" y="7880308"/>
            <a:chExt cx="4968000" cy="925447"/>
          </a:xfrm>
        </p:grpSpPr>
        <p:sp>
          <p:nvSpPr>
            <p:cNvPr id="21" name="Rechteck 20">
              <a:extLst>
                <a:ext uri="{FF2B5EF4-FFF2-40B4-BE49-F238E27FC236}">
                  <a16:creationId xmlns:a16="http://schemas.microsoft.com/office/drawing/2014/main" id="{E1CE6EE0-63A8-4626-A741-066D91958CBE}"/>
                </a:ext>
              </a:extLst>
            </p:cNvPr>
            <p:cNvSpPr/>
            <p:nvPr/>
          </p:nvSpPr>
          <p:spPr>
            <a:xfrm>
              <a:off x="20994" y="7891659"/>
              <a:ext cx="4897636" cy="914096"/>
            </a:xfrm>
            <a:prstGeom prst="rect">
              <a:avLst/>
            </a:prstGeom>
            <a:noFill/>
            <a:ln w="28575">
              <a:noFill/>
            </a:ln>
          </p:spPr>
          <p:txBody>
            <a:bodyPr wrap="square">
              <a:spAutoFit/>
            </a:bodyPr>
            <a:lstStyle/>
            <a:p>
              <a:pPr algn="r" rtl="1">
                <a:lnSpc>
                  <a:spcPct val="115000"/>
                </a:lnSpc>
                <a:spcAft>
                  <a:spcPts val="0"/>
                </a:spcAft>
              </a:pPr>
              <a:r>
                <a:rPr lang="fa-IR" sz="1200" b="1" u="sng" dirty="0">
                  <a:latin typeface="Calibri" panose="020F0502020204030204" pitchFamily="34" charset="0"/>
                  <a:ea typeface="Times New Roman" panose="02020603050405020304" pitchFamily="18" charset="0"/>
                </a:rPr>
                <a:t>دیدارهای تبادل نظر:</a:t>
              </a:r>
              <a:r>
                <a:rPr lang="fa-IR" sz="1200" u="sng" dirty="0">
                  <a:latin typeface="Calibri" panose="020F0502020204030204" pitchFamily="34" charset="0"/>
                  <a:ea typeface="Times New Roman" panose="02020603050405020304" pitchFamily="18" charset="0"/>
                </a:rPr>
                <a:t> </a:t>
              </a:r>
              <a:r>
                <a:rPr lang="fa-IR" sz="1200" dirty="0">
                  <a:latin typeface="Calibri" panose="020F0502020204030204" pitchFamily="34" charset="0"/>
                  <a:ea typeface="Times New Roman" panose="02020603050405020304" pitchFamily="18" charset="0"/>
                </a:rPr>
                <a:t>شما همچنین در یک دیدار تبادل نظر همراه با سایر دانشجویان بین المللی شرکت می کنید. در آنجا ما می خواهیم شما تجربیات قبلی تان را بازتاب دهید و درباره آنچه که تاکنون در برنامه </a:t>
              </a:r>
              <a:r>
                <a:rPr lang="de-DE" sz="1200" dirty="0">
                  <a:latin typeface="Arial" panose="020B0604020202020204" pitchFamily="34" charset="0"/>
                  <a:ea typeface="Times New Roman" panose="02020603050405020304" pitchFamily="18" charset="0"/>
                  <a:cs typeface="Times New Roman" panose="02020603050405020304" pitchFamily="18" charset="0"/>
                </a:rPr>
                <a:t>SCOUT</a:t>
              </a:r>
              <a:r>
                <a:rPr lang="fa-IR" sz="1200" dirty="0">
                  <a:latin typeface="Calibri" panose="020F0502020204030204" pitchFamily="34" charset="0"/>
                  <a:ea typeface="Times New Roman" panose="02020603050405020304" pitchFamily="18" charset="0"/>
                </a:rPr>
                <a:t> یاد گرفته اید بحث کنید.</a:t>
              </a:r>
              <a:endParaRPr lang="de-DE" sz="1200" dirty="0">
                <a:latin typeface="Calibri" panose="020F0502020204030204" pitchFamily="34" charset="0"/>
                <a:ea typeface="Calibri" panose="020F0502020204030204" pitchFamily="34" charset="0"/>
                <a:cs typeface="Times New Roman" panose="02020603050405020304" pitchFamily="18" charset="0"/>
              </a:endParaRPr>
            </a:p>
            <a:p>
              <a:pPr lvl="0"/>
              <a:endParaRPr lang="de-DE" sz="1200" dirty="0">
                <a:cs typeface="Times New Roman" panose="02020603050405020304" pitchFamily="18" charset="0"/>
              </a:endParaRPr>
            </a:p>
          </p:txBody>
        </p:sp>
        <p:sp>
          <p:nvSpPr>
            <p:cNvPr id="35" name="Rechteck 34">
              <a:extLst>
                <a:ext uri="{FF2B5EF4-FFF2-40B4-BE49-F238E27FC236}">
                  <a16:creationId xmlns:a16="http://schemas.microsoft.com/office/drawing/2014/main" id="{13C7E300-2E31-499C-B280-7D53B8B820B2}"/>
                </a:ext>
              </a:extLst>
            </p:cNvPr>
            <p:cNvSpPr/>
            <p:nvPr/>
          </p:nvSpPr>
          <p:spPr>
            <a:xfrm>
              <a:off x="-14188" y="7880308"/>
              <a:ext cx="4968000" cy="842347"/>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0" name="Gruppieren 39">
            <a:extLst>
              <a:ext uri="{FF2B5EF4-FFF2-40B4-BE49-F238E27FC236}">
                <a16:creationId xmlns:a16="http://schemas.microsoft.com/office/drawing/2014/main" id="{8F442110-6C38-43FD-9110-CBC22F5E8E99}"/>
              </a:ext>
            </a:extLst>
          </p:cNvPr>
          <p:cNvGrpSpPr/>
          <p:nvPr/>
        </p:nvGrpSpPr>
        <p:grpSpPr>
          <a:xfrm>
            <a:off x="-10886" y="388563"/>
            <a:ext cx="4988926" cy="716991"/>
            <a:chOff x="1515650" y="199962"/>
            <a:chExt cx="3567081" cy="716991"/>
          </a:xfrm>
        </p:grpSpPr>
        <p:sp>
          <p:nvSpPr>
            <p:cNvPr id="41" name="Rechteck 40">
              <a:extLst>
                <a:ext uri="{FF2B5EF4-FFF2-40B4-BE49-F238E27FC236}">
                  <a16:creationId xmlns:a16="http://schemas.microsoft.com/office/drawing/2014/main" id="{D475CA7A-0F63-413B-AE0B-67CE6257E050}"/>
                </a:ext>
              </a:extLst>
            </p:cNvPr>
            <p:cNvSpPr/>
            <p:nvPr/>
          </p:nvSpPr>
          <p:spPr>
            <a:xfrm>
              <a:off x="1515650" y="199962"/>
              <a:ext cx="3567081" cy="716991"/>
            </a:xfrm>
            <a:prstGeom prst="rect">
              <a:avLst/>
            </a:prstGeom>
            <a:solidFill>
              <a:srgbClr val="FFC82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a:extLst>
                <a:ext uri="{FF2B5EF4-FFF2-40B4-BE49-F238E27FC236}">
                  <a16:creationId xmlns:a16="http://schemas.microsoft.com/office/drawing/2014/main" id="{F705244D-A3B8-4C85-9344-2ED4F608F77B}"/>
                </a:ext>
              </a:extLst>
            </p:cNvPr>
            <p:cNvSpPr/>
            <p:nvPr/>
          </p:nvSpPr>
          <p:spPr>
            <a:xfrm>
              <a:off x="1515650" y="336005"/>
              <a:ext cx="3567081" cy="489365"/>
            </a:xfrm>
            <a:prstGeom prst="rect">
              <a:avLst/>
            </a:prstGeom>
            <a:noFill/>
            <a:ln w="28575">
              <a:noFill/>
            </a:ln>
          </p:spPr>
          <p:txBody>
            <a:bodyPr wrap="square">
              <a:spAutoFit/>
            </a:bodyPr>
            <a:lstStyle/>
            <a:p>
              <a:pPr algn="r" rtl="1">
                <a:lnSpc>
                  <a:spcPct val="115000"/>
                </a:lnSpc>
                <a:spcAft>
                  <a:spcPts val="0"/>
                </a:spcAft>
              </a:pPr>
              <a:r>
                <a:rPr lang="fa-IR" sz="1200" dirty="0">
                  <a:latin typeface="Calibri" panose="020F0502020204030204" pitchFamily="34" charset="0"/>
                  <a:ea typeface="Calibri" panose="020F0502020204030204" pitchFamily="34" charset="0"/>
                </a:rPr>
                <a:t>در کل شما به عنوان یک تیم دو نفره باید روی </a:t>
              </a:r>
              <a:r>
                <a:rPr lang="fa-IR" sz="1200" b="1" dirty="0">
                  <a:latin typeface="Calibri" panose="020F0502020204030204" pitchFamily="34" charset="0"/>
                  <a:ea typeface="Calibri" panose="020F0502020204030204" pitchFamily="34" charset="0"/>
                </a:rPr>
                <a:t>شش عامل اصلی</a:t>
              </a:r>
              <a:r>
                <a:rPr lang="fa-IR" sz="1200" dirty="0">
                  <a:latin typeface="Calibri" panose="020F0502020204030204" pitchFamily="34" charset="0"/>
                  <a:ea typeface="Calibri" panose="020F0502020204030204" pitchFamily="34" charset="0"/>
                </a:rPr>
                <a:t> زیر تمرکز کنید:</a:t>
              </a:r>
              <a:endParaRPr lang="de-DE" sz="1200" dirty="0">
                <a:latin typeface="Calibri" panose="020F0502020204030204" pitchFamily="34" charset="0"/>
                <a:ea typeface="Calibri" panose="020F0502020204030204" pitchFamily="34" charset="0"/>
                <a:cs typeface="Times New Roman" panose="02020603050405020304" pitchFamily="18" charset="0"/>
              </a:endParaRPr>
            </a:p>
            <a:p>
              <a:pPr marL="72000" defTabSz="1042988"/>
              <a:endParaRPr lang="de-DE" sz="1200" dirty="0">
                <a:cs typeface="Times New Roman" panose="02020603050405020304" pitchFamily="18" charset="0"/>
              </a:endParaRPr>
            </a:p>
          </p:txBody>
        </p:sp>
      </p:grpSp>
    </p:spTree>
    <p:extLst>
      <p:ext uri="{BB962C8B-B14F-4D97-AF65-F5344CB8AC3E}">
        <p14:creationId xmlns:p14="http://schemas.microsoft.com/office/powerpoint/2010/main" val="472985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CC13A"/>
        </a:solidFill>
        <a:effectLst/>
      </p:bgPr>
    </p:bg>
    <p:spTree>
      <p:nvGrpSpPr>
        <p:cNvPr id="1" name=""/>
        <p:cNvGrpSpPr/>
        <p:nvPr/>
      </p:nvGrpSpPr>
      <p:grpSpPr>
        <a:xfrm>
          <a:off x="0" y="0"/>
          <a:ext cx="0" cy="0"/>
          <a:chOff x="0" y="0"/>
          <a:chExt cx="0" cy="0"/>
        </a:xfrm>
      </p:grpSpPr>
      <p:grpSp>
        <p:nvGrpSpPr>
          <p:cNvPr id="19" name="Gruppieren 18">
            <a:extLst>
              <a:ext uri="{FF2B5EF4-FFF2-40B4-BE49-F238E27FC236}">
                <a16:creationId xmlns:a16="http://schemas.microsoft.com/office/drawing/2014/main" id="{F169B374-699D-492F-B85D-FD2A7EA6CF4B}"/>
              </a:ext>
            </a:extLst>
          </p:cNvPr>
          <p:cNvGrpSpPr/>
          <p:nvPr/>
        </p:nvGrpSpPr>
        <p:grpSpPr>
          <a:xfrm>
            <a:off x="0" y="9067412"/>
            <a:ext cx="6858000" cy="713036"/>
            <a:chOff x="0" y="9067412"/>
            <a:chExt cx="6858000" cy="713036"/>
          </a:xfrm>
        </p:grpSpPr>
        <p:sp>
          <p:nvSpPr>
            <p:cNvPr id="4" name="Rechteck 3">
              <a:extLst>
                <a:ext uri="{FF2B5EF4-FFF2-40B4-BE49-F238E27FC236}">
                  <a16:creationId xmlns:a16="http://schemas.microsoft.com/office/drawing/2014/main" id="{707CC062-BFE5-4037-AFE5-9DC706215607}"/>
                </a:ext>
              </a:extLst>
            </p:cNvPr>
            <p:cNvSpPr/>
            <p:nvPr/>
          </p:nvSpPr>
          <p:spPr>
            <a:xfrm>
              <a:off x="4564" y="9067412"/>
              <a:ext cx="6853436" cy="7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9924A234-70D0-438A-8D53-92EB010B2F06}"/>
                </a:ext>
              </a:extLst>
            </p:cNvPr>
            <p:cNvSpPr/>
            <p:nvPr/>
          </p:nvSpPr>
          <p:spPr bwMode="auto">
            <a:xfrm>
              <a:off x="0" y="9142943"/>
              <a:ext cx="6489340" cy="561975"/>
            </a:xfrm>
            <a:prstGeom prst="rect">
              <a:avLst/>
            </a:prstGeom>
            <a:solidFill>
              <a:srgbClr val="BE1E3C"/>
            </a:solidFill>
            <a:ln w="9525" cap="flat" cmpd="sng" algn="ctr">
              <a:solidFill>
                <a:srgbClr val="BE1E3C"/>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e-DE" sz="2100" b="0" i="0" u="none" strike="noStrike" cap="none" normalizeH="0" baseline="0">
                <a:ln>
                  <a:noFill/>
                </a:ln>
                <a:solidFill>
                  <a:schemeClr val="tx1"/>
                </a:solidFill>
                <a:effectLst/>
                <a:latin typeface="Arial" charset="0"/>
              </a:endParaRPr>
            </a:p>
          </p:txBody>
        </p:sp>
        <p:pic>
          <p:nvPicPr>
            <p:cNvPr id="6" name="Picture 165" descr="TUBraunschweig_CO_Master_RGB">
              <a:extLst>
                <a:ext uri="{FF2B5EF4-FFF2-40B4-BE49-F238E27FC236}">
                  <a16:creationId xmlns:a16="http://schemas.microsoft.com/office/drawing/2014/main" id="{5624336F-F5DF-4946-B7A4-F5CABA65EC0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8040" y="9142942"/>
              <a:ext cx="15113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 name="Gruppieren 23">
            <a:extLst>
              <a:ext uri="{FF2B5EF4-FFF2-40B4-BE49-F238E27FC236}">
                <a16:creationId xmlns:a16="http://schemas.microsoft.com/office/drawing/2014/main" id="{08A08460-DA6D-486C-8665-48BC601CDE76}"/>
              </a:ext>
            </a:extLst>
          </p:cNvPr>
          <p:cNvGrpSpPr/>
          <p:nvPr/>
        </p:nvGrpSpPr>
        <p:grpSpPr>
          <a:xfrm>
            <a:off x="368659" y="3178341"/>
            <a:ext cx="6394998" cy="3130504"/>
            <a:chOff x="368660" y="3436022"/>
            <a:chExt cx="6491630" cy="2970323"/>
          </a:xfrm>
        </p:grpSpPr>
        <p:sp>
          <p:nvSpPr>
            <p:cNvPr id="23" name="Rechteck 22">
              <a:extLst>
                <a:ext uri="{FF2B5EF4-FFF2-40B4-BE49-F238E27FC236}">
                  <a16:creationId xmlns:a16="http://schemas.microsoft.com/office/drawing/2014/main" id="{BF7206E7-9BFE-47A4-B8A1-CADAF17BB252}"/>
                </a:ext>
              </a:extLst>
            </p:cNvPr>
            <p:cNvSpPr/>
            <p:nvPr/>
          </p:nvSpPr>
          <p:spPr>
            <a:xfrm>
              <a:off x="368660" y="3436022"/>
              <a:ext cx="6120680" cy="2786612"/>
            </a:xfrm>
            <a:prstGeom prst="rect">
              <a:avLst/>
            </a:prstGeom>
            <a:solidFill>
              <a:srgbClr val="FFC82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F866A6EB-696A-4BBC-ABC4-EC82FC1E526A}"/>
                </a:ext>
              </a:extLst>
            </p:cNvPr>
            <p:cNvSpPr/>
            <p:nvPr/>
          </p:nvSpPr>
          <p:spPr>
            <a:xfrm>
              <a:off x="476672" y="3511552"/>
              <a:ext cx="6383618" cy="2894793"/>
            </a:xfrm>
            <a:prstGeom prst="rect">
              <a:avLst/>
            </a:prstGeom>
            <a:noFill/>
            <a:ln w="28575">
              <a:noFill/>
            </a:ln>
          </p:spPr>
          <p:txBody>
            <a:bodyPr wrap="square">
              <a:spAutoFit/>
            </a:bodyPr>
            <a:lstStyle/>
            <a:p>
              <a:pPr marL="457200" algn="r" rtl="1">
                <a:lnSpc>
                  <a:spcPct val="115000"/>
                </a:lnSpc>
                <a:spcAft>
                  <a:spcPts val="0"/>
                </a:spcAft>
              </a:pPr>
              <a:r>
                <a:rPr lang="ar-AE" sz="1400" dirty="0">
                  <a:latin typeface="Calibri" panose="020F0502020204030204" pitchFamily="34" charset="0"/>
                  <a:ea typeface="Calibri" panose="020F0502020204030204" pitchFamily="34" charset="0"/>
                  <a:cs typeface="Times New Roman" panose="02020603050405020304" pitchFamily="18" charset="0"/>
                </a:rPr>
                <a:t>اگر شما همه عناصر اصلی برنامه </a:t>
              </a:r>
              <a:r>
                <a:rPr lang="de-DE" sz="1400" dirty="0">
                  <a:latin typeface="Calibri" panose="020F0502020204030204" pitchFamily="34" charset="0"/>
                  <a:ea typeface="Calibri" panose="020F0502020204030204" pitchFamily="34" charset="0"/>
                  <a:cs typeface="Times New Roman" panose="02020603050405020304" pitchFamily="18" charset="0"/>
                </a:rPr>
                <a:t>SCOUT </a:t>
              </a:r>
              <a:r>
                <a:rPr lang="ar-AE" sz="1400" dirty="0">
                  <a:latin typeface="Calibri" panose="020F0502020204030204" pitchFamily="34" charset="0"/>
                  <a:ea typeface="Calibri" panose="020F0502020204030204" pitchFamily="34" charset="0"/>
                  <a:cs typeface="Times New Roman" panose="02020603050405020304" pitchFamily="18" charset="0"/>
                </a:rPr>
                <a:t>را انجام داده باشید، بسته به رشته تحصیلی می توانید 2 واحد دانشگاهی کسب کنید. لطفا توجه داشته باشید که شرایط محاسبه باید مستقیما با بخش مربوطه یا حوزه تخصصی مربوطه هماهنگ شود.</a:t>
              </a:r>
            </a:p>
            <a:p>
              <a:pPr marL="457200" algn="r" rtl="1">
                <a:lnSpc>
                  <a:spcPct val="115000"/>
                </a:lnSpc>
                <a:spcAft>
                  <a:spcPts val="0"/>
                </a:spcAft>
              </a:pPr>
              <a:endParaRPr lang="ar-AE" sz="1400" dirty="0">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0"/>
                </a:spcAft>
              </a:pPr>
              <a:r>
                <a:rPr lang="ar-AE" sz="1400" dirty="0">
                  <a:latin typeface="Calibri" panose="020F0502020204030204" pitchFamily="34" charset="0"/>
                  <a:ea typeface="Calibri" panose="020F0502020204030204" pitchFamily="34" charset="0"/>
                  <a:cs typeface="Times New Roman" panose="02020603050405020304" pitchFamily="18" charset="0"/>
                </a:rPr>
                <a:t>اگر مشکلاتی پیش بیایند یا پرسش هایی داشته باشید، می توانید با ما تماس بگیرید و ما تا حد امکان به شما کمک خواهیم کرد: </a:t>
              </a:r>
              <a:r>
                <a:rPr lang="de-DE" sz="1400" dirty="0">
                  <a:latin typeface="Calibri" panose="020F0502020204030204" pitchFamily="34" charset="0"/>
                  <a:ea typeface="Calibri" panose="020F0502020204030204" pitchFamily="34" charset="0"/>
                  <a:cs typeface="Times New Roman" panose="02020603050405020304" pitchFamily="18" charset="0"/>
                </a:rPr>
                <a:t>scout@tu-bs.de</a:t>
              </a:r>
            </a:p>
            <a:p>
              <a:pPr marL="457200" algn="r" rtl="1">
                <a:lnSpc>
                  <a:spcPct val="115000"/>
                </a:lnSpc>
                <a:spcAft>
                  <a:spcPts val="0"/>
                </a:spcAft>
              </a:pPr>
              <a:endParaRPr lang="de-DE" sz="1400" dirty="0">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0"/>
                </a:spcAft>
              </a:pPr>
              <a:r>
                <a:rPr lang="ar-AE" sz="1400" dirty="0">
                  <a:latin typeface="Calibri" panose="020F0502020204030204" pitchFamily="34" charset="0"/>
                  <a:ea typeface="Calibri" panose="020F0502020204030204" pitchFamily="34" charset="0"/>
                  <a:cs typeface="Times New Roman" panose="02020603050405020304" pitchFamily="18" charset="0"/>
                </a:rPr>
                <a:t>امیدواریم ترم هیجان انگیزی را با شما و همه شرکت کنندگان دیگر داشته باشیم!</a:t>
              </a:r>
            </a:p>
            <a:p>
              <a:pPr marL="457200" algn="r" rtl="1">
                <a:lnSpc>
                  <a:spcPct val="115000"/>
                </a:lnSpc>
                <a:spcAft>
                  <a:spcPts val="0"/>
                </a:spcAft>
              </a:pPr>
              <a:endParaRPr lang="ar-AE" sz="1400" dirty="0">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0"/>
                </a:spcAft>
              </a:pPr>
              <a:r>
                <a:rPr lang="ar-AE" sz="1400" dirty="0">
                  <a:latin typeface="Calibri" panose="020F0502020204030204" pitchFamily="34" charset="0"/>
                  <a:ea typeface="Calibri" panose="020F0502020204030204" pitchFamily="34" charset="0"/>
                  <a:cs typeface="Times New Roman" panose="02020603050405020304" pitchFamily="18" charset="0"/>
                </a:rPr>
                <a:t>با احترام فراوان</a:t>
              </a:r>
            </a:p>
            <a:p>
              <a:pPr marL="457200" algn="r" rtl="1">
                <a:lnSpc>
                  <a:spcPct val="115000"/>
                </a:lnSpc>
                <a:spcAft>
                  <a:spcPts val="0"/>
                </a:spcAft>
              </a:pPr>
              <a:r>
                <a:rPr lang="ar-AE" sz="1400" dirty="0">
                  <a:latin typeface="Calibri" panose="020F0502020204030204" pitchFamily="34" charset="0"/>
                  <a:ea typeface="Calibri" panose="020F0502020204030204" pitchFamily="34" charset="0"/>
                  <a:cs typeface="Times New Roman" panose="02020603050405020304" pitchFamily="18" charset="0"/>
                </a:rPr>
                <a:t>تیم </a:t>
              </a:r>
              <a:r>
                <a:rPr lang="de-DE" sz="1400" dirty="0">
                  <a:latin typeface="Calibri" panose="020F0502020204030204" pitchFamily="34" charset="0"/>
                  <a:ea typeface="Calibri" panose="020F0502020204030204" pitchFamily="34" charset="0"/>
                  <a:cs typeface="Times New Roman" panose="02020603050405020304" pitchFamily="18" charset="0"/>
                </a:rPr>
                <a:t>SCOUT </a:t>
              </a:r>
              <a:r>
                <a:rPr lang="ar-AE" sz="1400" dirty="0">
                  <a:latin typeface="Calibri" panose="020F0502020204030204" pitchFamily="34" charset="0"/>
                  <a:ea typeface="Calibri" panose="020F0502020204030204" pitchFamily="34" charset="0"/>
                  <a:cs typeface="Times New Roman" panose="02020603050405020304" pitchFamily="18" charset="0"/>
                </a:rPr>
                <a:t>شما</a:t>
              </a:r>
            </a:p>
            <a:p>
              <a:pPr marL="457200" algn="r" rtl="1">
                <a:lnSpc>
                  <a:spcPct val="115000"/>
                </a:lnSpc>
                <a:spcAft>
                  <a:spcPts val="0"/>
                </a:spcAft>
              </a:pPr>
              <a:endParaRPr lang="de-DE" sz="1400" b="1" dirty="0">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4" name="Gruppieren 33">
            <a:extLst>
              <a:ext uri="{FF2B5EF4-FFF2-40B4-BE49-F238E27FC236}">
                <a16:creationId xmlns:a16="http://schemas.microsoft.com/office/drawing/2014/main" id="{680D513D-5786-4CA0-8733-4761430D36DB}"/>
              </a:ext>
            </a:extLst>
          </p:cNvPr>
          <p:cNvGrpSpPr/>
          <p:nvPr/>
        </p:nvGrpSpPr>
        <p:grpSpPr>
          <a:xfrm>
            <a:off x="377278" y="6265221"/>
            <a:ext cx="6112062" cy="2631490"/>
            <a:chOff x="377278" y="6385703"/>
            <a:chExt cx="6112062" cy="2631490"/>
          </a:xfrm>
        </p:grpSpPr>
        <p:sp>
          <p:nvSpPr>
            <p:cNvPr id="12" name="Rechteck 11">
              <a:extLst>
                <a:ext uri="{FF2B5EF4-FFF2-40B4-BE49-F238E27FC236}">
                  <a16:creationId xmlns:a16="http://schemas.microsoft.com/office/drawing/2014/main" id="{6918FC59-08CA-4AC4-BA78-C21412F0D1F2}"/>
                </a:ext>
              </a:extLst>
            </p:cNvPr>
            <p:cNvSpPr/>
            <p:nvPr/>
          </p:nvSpPr>
          <p:spPr>
            <a:xfrm>
              <a:off x="377278" y="6385703"/>
              <a:ext cx="2867392" cy="2631490"/>
            </a:xfrm>
            <a:prstGeom prst="rect">
              <a:avLst/>
            </a:prstGeom>
          </p:spPr>
          <p:txBody>
            <a:bodyPr wrap="square">
              <a:spAutoFit/>
            </a:bodyPr>
            <a:lstStyle/>
            <a:p>
              <a:r>
                <a:rPr lang="de-DE" sz="1000" b="1" dirty="0">
                  <a:solidFill>
                    <a:schemeClr val="bg1"/>
                  </a:solidFill>
                </a:rPr>
                <a:t>Kontakt</a:t>
              </a:r>
            </a:p>
            <a:p>
              <a:r>
                <a:rPr lang="de-DE" sz="1000" dirty="0">
                  <a:solidFill>
                    <a:schemeClr val="bg1"/>
                  </a:solidFill>
                </a:rPr>
                <a:t>© Technische Universität Braunschweig</a:t>
              </a:r>
            </a:p>
            <a:p>
              <a:r>
                <a:rPr lang="de-DE" sz="1000" dirty="0">
                  <a:solidFill>
                    <a:schemeClr val="bg1"/>
                  </a:solidFill>
                </a:rPr>
                <a:t>Abteil. für Arbeits-, Organisations- und Sozialpsychologie</a:t>
              </a:r>
            </a:p>
            <a:p>
              <a:r>
                <a:rPr lang="de-DE" sz="1000" dirty="0">
                  <a:solidFill>
                    <a:schemeClr val="bg1"/>
                  </a:solidFill>
                </a:rPr>
                <a:t>Univ.-Prof. Dr. Simone Kauffeld</a:t>
              </a:r>
            </a:p>
            <a:p>
              <a:r>
                <a:rPr lang="de-DE" sz="1000" dirty="0">
                  <a:solidFill>
                    <a:schemeClr val="bg1"/>
                  </a:solidFill>
                </a:rPr>
                <a:t>Spielmannstraße 19</a:t>
              </a:r>
            </a:p>
            <a:p>
              <a:r>
                <a:rPr lang="de-DE" sz="1000" dirty="0">
                  <a:solidFill>
                    <a:schemeClr val="bg1"/>
                  </a:solidFill>
                </a:rPr>
                <a:t>38106 Braunschweig</a:t>
              </a:r>
            </a:p>
            <a:p>
              <a:r>
                <a:rPr lang="de-DE" sz="1000" dirty="0">
                  <a:solidFill>
                    <a:schemeClr val="bg1"/>
                  </a:solidFill>
                </a:rPr>
                <a:t> +49 531 391-2547</a:t>
              </a:r>
            </a:p>
            <a:p>
              <a:r>
                <a:rPr lang="de-DE" sz="1000" dirty="0">
                  <a:solidFill>
                    <a:schemeClr val="bg1"/>
                  </a:solidFill>
                </a:rPr>
                <a:t> scout@tu-braunschweig.de</a:t>
              </a:r>
            </a:p>
            <a:p>
              <a:r>
                <a:rPr lang="de-DE" sz="1000" dirty="0">
                  <a:solidFill>
                    <a:schemeClr val="bg1"/>
                  </a:solidFill>
                </a:rPr>
                <a:t> www.tu-braunschweig.de/scout</a:t>
              </a:r>
            </a:p>
            <a:p>
              <a:pPr>
                <a:spcBef>
                  <a:spcPts val="600"/>
                </a:spcBef>
              </a:pPr>
              <a:r>
                <a:rPr lang="de-DE" sz="1000" b="1" dirty="0">
                  <a:solidFill>
                    <a:srgbClr val="FFFFFF"/>
                  </a:solidFill>
                  <a:latin typeface="NexusSansPro-Bold"/>
                </a:rPr>
                <a:t>In Kooperation mit</a:t>
              </a:r>
            </a:p>
            <a:p>
              <a:r>
                <a:rPr lang="de-DE" sz="1000" dirty="0">
                  <a:solidFill>
                    <a:srgbClr val="FFFFFF"/>
                  </a:solidFill>
                  <a:latin typeface="NexusSansPro-Regular"/>
                </a:rPr>
                <a:t>Technische Universität Braunschweig</a:t>
              </a:r>
            </a:p>
            <a:p>
              <a:r>
                <a:rPr lang="de-DE" sz="1000" dirty="0">
                  <a:solidFill>
                    <a:srgbClr val="FFFFFF"/>
                  </a:solidFill>
                  <a:latin typeface="NexusSansPro-Regular"/>
                </a:rPr>
                <a:t>International Office</a:t>
              </a:r>
            </a:p>
            <a:p>
              <a:r>
                <a:rPr lang="de-DE" sz="1000" dirty="0">
                  <a:solidFill>
                    <a:srgbClr val="FFFFFF"/>
                  </a:solidFill>
                  <a:latin typeface="NexusSansPro-Regular"/>
                </a:rPr>
                <a:t>Dr. Astrid Sebastian</a:t>
              </a:r>
            </a:p>
            <a:p>
              <a:r>
                <a:rPr lang="de-DE" sz="1000" dirty="0" err="1">
                  <a:solidFill>
                    <a:srgbClr val="FFFFFF"/>
                  </a:solidFill>
                  <a:latin typeface="NexusSansPro-Regular"/>
                </a:rPr>
                <a:t>Bültenweg</a:t>
              </a:r>
              <a:r>
                <a:rPr lang="de-DE" sz="1000" dirty="0">
                  <a:solidFill>
                    <a:srgbClr val="FFFFFF"/>
                  </a:solidFill>
                  <a:latin typeface="NexusSansPro-Regular"/>
                </a:rPr>
                <a:t> 74/75</a:t>
              </a:r>
            </a:p>
            <a:p>
              <a:r>
                <a:rPr lang="de-DE" sz="1000" dirty="0">
                  <a:solidFill>
                    <a:srgbClr val="FFFFFF"/>
                  </a:solidFill>
                  <a:latin typeface="NexusSansPro-Regular"/>
                </a:rPr>
                <a:t>38106 Braunschweig</a:t>
              </a:r>
              <a:endParaRPr lang="de-DE" sz="1000" dirty="0"/>
            </a:p>
          </p:txBody>
        </p:sp>
        <p:pic>
          <p:nvPicPr>
            <p:cNvPr id="18" name="Grafik 17">
              <a:extLst>
                <a:ext uri="{FF2B5EF4-FFF2-40B4-BE49-F238E27FC236}">
                  <a16:creationId xmlns:a16="http://schemas.microsoft.com/office/drawing/2014/main" id="{1F27F48E-8CF6-4C8A-AE05-4AA57191A5C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90"/>
            <a:stretch/>
          </p:blipFill>
          <p:spPr>
            <a:xfrm>
              <a:off x="2636911" y="6385703"/>
              <a:ext cx="3852429" cy="2631154"/>
            </a:xfrm>
            <a:prstGeom prst="rect">
              <a:avLst/>
            </a:prstGeom>
            <a:ln w="28575">
              <a:solidFill>
                <a:schemeClr val="bg1"/>
              </a:solidFill>
            </a:ln>
          </p:spPr>
        </p:pic>
      </p:grpSp>
      <p:grpSp>
        <p:nvGrpSpPr>
          <p:cNvPr id="22" name="Gruppieren 21">
            <a:extLst>
              <a:ext uri="{FF2B5EF4-FFF2-40B4-BE49-F238E27FC236}">
                <a16:creationId xmlns:a16="http://schemas.microsoft.com/office/drawing/2014/main" id="{EEE864F0-DAE3-46D2-B3B4-BCA4D5FC1983}"/>
              </a:ext>
            </a:extLst>
          </p:cNvPr>
          <p:cNvGrpSpPr/>
          <p:nvPr/>
        </p:nvGrpSpPr>
        <p:grpSpPr>
          <a:xfrm>
            <a:off x="368660" y="9067412"/>
            <a:ext cx="2197449" cy="737137"/>
            <a:chOff x="419836" y="8793467"/>
            <a:chExt cx="2197449" cy="737137"/>
          </a:xfrm>
        </p:grpSpPr>
        <p:sp>
          <p:nvSpPr>
            <p:cNvPr id="21" name="Rechteck 20">
              <a:extLst>
                <a:ext uri="{FF2B5EF4-FFF2-40B4-BE49-F238E27FC236}">
                  <a16:creationId xmlns:a16="http://schemas.microsoft.com/office/drawing/2014/main" id="{FBB39FEC-B0EA-4358-BE55-1CB90B2A7931}"/>
                </a:ext>
              </a:extLst>
            </p:cNvPr>
            <p:cNvSpPr/>
            <p:nvPr/>
          </p:nvSpPr>
          <p:spPr>
            <a:xfrm>
              <a:off x="419836" y="8868122"/>
              <a:ext cx="2197449" cy="58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0" name="Grafik 19">
              <a:extLst>
                <a:ext uri="{FF2B5EF4-FFF2-40B4-BE49-F238E27FC236}">
                  <a16:creationId xmlns:a16="http://schemas.microsoft.com/office/drawing/2014/main" id="{C8C43789-4C38-4596-A1BE-7E65F272AAC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836" y="8793467"/>
              <a:ext cx="2197449" cy="737137"/>
            </a:xfrm>
            <a:prstGeom prst="rect">
              <a:avLst/>
            </a:prstGeom>
          </p:spPr>
        </p:pic>
      </p:grpSp>
      <p:grpSp>
        <p:nvGrpSpPr>
          <p:cNvPr id="29" name="Gruppieren 28">
            <a:extLst>
              <a:ext uri="{FF2B5EF4-FFF2-40B4-BE49-F238E27FC236}">
                <a16:creationId xmlns:a16="http://schemas.microsoft.com/office/drawing/2014/main" id="{29ACBFBB-9562-411D-AACF-94ADFADFC6A4}"/>
              </a:ext>
            </a:extLst>
          </p:cNvPr>
          <p:cNvGrpSpPr/>
          <p:nvPr/>
        </p:nvGrpSpPr>
        <p:grpSpPr>
          <a:xfrm>
            <a:off x="0" y="1228822"/>
            <a:ext cx="4968000" cy="1778820"/>
            <a:chOff x="0" y="1354728"/>
            <a:chExt cx="4968000" cy="1778820"/>
          </a:xfrm>
        </p:grpSpPr>
        <p:sp>
          <p:nvSpPr>
            <p:cNvPr id="17" name="Rechteck 16">
              <a:extLst>
                <a:ext uri="{FF2B5EF4-FFF2-40B4-BE49-F238E27FC236}">
                  <a16:creationId xmlns:a16="http://schemas.microsoft.com/office/drawing/2014/main" id="{5D4411F2-6BC7-4F5F-ACA7-EDE9DF080A7D}"/>
                </a:ext>
              </a:extLst>
            </p:cNvPr>
            <p:cNvSpPr/>
            <p:nvPr/>
          </p:nvSpPr>
          <p:spPr>
            <a:xfrm>
              <a:off x="35182" y="1354728"/>
              <a:ext cx="4897636" cy="1354089"/>
            </a:xfrm>
            <a:prstGeom prst="rect">
              <a:avLst/>
            </a:prstGeom>
            <a:noFill/>
            <a:ln w="28575">
              <a:noFill/>
            </a:ln>
          </p:spPr>
          <p:txBody>
            <a:bodyPr wrap="square">
              <a:spAutoFit/>
            </a:bodyPr>
            <a:lstStyle/>
            <a:p>
              <a:pPr algn="r" rtl="1">
                <a:lnSpc>
                  <a:spcPct val="115000"/>
                </a:lnSpc>
                <a:spcAft>
                  <a:spcPts val="0"/>
                </a:spcAft>
              </a:pPr>
              <a:r>
                <a:rPr lang="fa-IR" sz="1200" b="1" u="sng" dirty="0">
                  <a:latin typeface="Calibri" panose="020F0502020204030204" pitchFamily="34" charset="0"/>
                  <a:ea typeface="Times New Roman" panose="02020603050405020304" pitchFamily="18" charset="0"/>
                </a:rPr>
                <a:t>همراهی به وسیله تحقیقات:</a:t>
              </a:r>
              <a:r>
                <a:rPr lang="fa-IR" sz="1200" u="sng" dirty="0">
                  <a:latin typeface="Calibri" panose="020F0502020204030204" pitchFamily="34" charset="0"/>
                  <a:ea typeface="Times New Roman" panose="02020603050405020304" pitchFamily="18" charset="0"/>
                </a:rPr>
                <a:t> </a:t>
              </a:r>
              <a:r>
                <a:rPr lang="fa-IR" sz="1200" dirty="0">
                  <a:latin typeface="Calibri" panose="020F0502020204030204" pitchFamily="34" charset="0"/>
                  <a:ea typeface="Times New Roman" panose="02020603050405020304" pitchFamily="18" charset="0"/>
                </a:rPr>
                <a:t>برنامه </a:t>
              </a:r>
              <a:r>
                <a:rPr lang="de-DE" sz="1200" dirty="0">
                  <a:latin typeface="Arial" panose="020B0604020202020204" pitchFamily="34" charset="0"/>
                  <a:ea typeface="Times New Roman" panose="02020603050405020304" pitchFamily="18" charset="0"/>
                  <a:cs typeface="Times New Roman" panose="02020603050405020304" pitchFamily="18" charset="0"/>
                </a:rPr>
                <a:t>SCOUT</a:t>
              </a:r>
              <a:r>
                <a:rPr lang="fa-IR" sz="1200" dirty="0">
                  <a:latin typeface="Calibri" panose="020F0502020204030204" pitchFamily="34" charset="0"/>
                  <a:ea typeface="Times New Roman" panose="02020603050405020304" pitchFamily="18" charset="0"/>
                </a:rPr>
                <a:t> همچنین از طریق تحقیقات همراهی می شود. از آنجا که دانشجویان بین المللی و بومی در طول ترم فرم های مختلفی را پر می کنند، ما می توانیم به صورت مستمر برنامه را ارزیابی کرده و بهبود بخشیم. ما همچنین می خواهیم متوجه شویم برنامه چه تاثیراتی مثلا بر توسعه توانایی بین فرهنگی شرکت کنندگان داشته یا شبکه های اجتماعی شرکت کنندگان را چگونه تغییر داده است.</a:t>
              </a:r>
              <a:endParaRPr lang="de-DE" sz="1200" dirty="0">
                <a:latin typeface="Calibri" panose="020F0502020204030204" pitchFamily="34" charset="0"/>
                <a:ea typeface="Calibri" panose="020F0502020204030204" pitchFamily="34" charset="0"/>
                <a:cs typeface="Times New Roman" panose="02020603050405020304" pitchFamily="18" charset="0"/>
              </a:endParaRPr>
            </a:p>
            <a:p>
              <a:pPr marL="72000" algn="just">
                <a:lnSpc>
                  <a:spcPct val="115000"/>
                </a:lnSpc>
                <a:spcAft>
                  <a:spcPts val="0"/>
                </a:spcAft>
              </a:pPr>
              <a:endParaRPr lang="de-DE" sz="1200" dirty="0"/>
            </a:p>
          </p:txBody>
        </p:sp>
        <p:sp>
          <p:nvSpPr>
            <p:cNvPr id="26" name="Rechteck 25">
              <a:extLst>
                <a:ext uri="{FF2B5EF4-FFF2-40B4-BE49-F238E27FC236}">
                  <a16:creationId xmlns:a16="http://schemas.microsoft.com/office/drawing/2014/main" id="{54F88EAA-83CD-46D8-9298-DC05636B6CD1}"/>
                </a:ext>
              </a:extLst>
            </p:cNvPr>
            <p:cNvSpPr/>
            <p:nvPr/>
          </p:nvSpPr>
          <p:spPr>
            <a:xfrm>
              <a:off x="0" y="1354728"/>
              <a:ext cx="4968000" cy="177882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0" name="Gruppieren 29">
            <a:extLst>
              <a:ext uri="{FF2B5EF4-FFF2-40B4-BE49-F238E27FC236}">
                <a16:creationId xmlns:a16="http://schemas.microsoft.com/office/drawing/2014/main" id="{987A94CC-843A-4D09-8A5C-B538FD69D909}"/>
              </a:ext>
            </a:extLst>
          </p:cNvPr>
          <p:cNvGrpSpPr/>
          <p:nvPr/>
        </p:nvGrpSpPr>
        <p:grpSpPr>
          <a:xfrm>
            <a:off x="1890000" y="258311"/>
            <a:ext cx="4968000" cy="799811"/>
            <a:chOff x="1890000" y="258311"/>
            <a:chExt cx="4968000" cy="799811"/>
          </a:xfrm>
        </p:grpSpPr>
        <p:sp>
          <p:nvSpPr>
            <p:cNvPr id="16" name="Rechteck 15">
              <a:extLst>
                <a:ext uri="{FF2B5EF4-FFF2-40B4-BE49-F238E27FC236}">
                  <a16:creationId xmlns:a16="http://schemas.microsoft.com/office/drawing/2014/main" id="{7FBCB0E3-DF0C-414E-912A-9089C44F60B8}"/>
                </a:ext>
              </a:extLst>
            </p:cNvPr>
            <p:cNvSpPr/>
            <p:nvPr/>
          </p:nvSpPr>
          <p:spPr>
            <a:xfrm>
              <a:off x="1925182" y="338009"/>
              <a:ext cx="4897636" cy="701731"/>
            </a:xfrm>
            <a:prstGeom prst="rect">
              <a:avLst/>
            </a:prstGeom>
            <a:noFill/>
            <a:ln w="28575">
              <a:noFill/>
            </a:ln>
          </p:spPr>
          <p:txBody>
            <a:bodyPr wrap="square">
              <a:spAutoFit/>
            </a:bodyPr>
            <a:lstStyle/>
            <a:p>
              <a:pPr algn="r" rtl="1">
                <a:lnSpc>
                  <a:spcPct val="115000"/>
                </a:lnSpc>
                <a:spcAft>
                  <a:spcPts val="0"/>
                </a:spcAft>
              </a:pPr>
              <a:r>
                <a:rPr lang="fa-IR" sz="1200" b="1" u="sng" dirty="0">
                  <a:latin typeface="Calibri" panose="020F0502020204030204" pitchFamily="34" charset="0"/>
                  <a:ea typeface="Times New Roman" panose="02020603050405020304" pitchFamily="18" charset="0"/>
                </a:rPr>
                <a:t>مراسم پایانی:</a:t>
              </a:r>
              <a:r>
                <a:rPr lang="fa-IR" sz="1200" u="sng" dirty="0">
                  <a:latin typeface="Calibri" panose="020F0502020204030204" pitchFamily="34" charset="0"/>
                  <a:ea typeface="Times New Roman" panose="02020603050405020304" pitchFamily="18" charset="0"/>
                </a:rPr>
                <a:t> </a:t>
              </a:r>
              <a:r>
                <a:rPr lang="fa-IR" sz="1200" dirty="0">
                  <a:latin typeface="Calibri" panose="020F0502020204030204" pitchFamily="34" charset="0"/>
                  <a:ea typeface="Times New Roman" panose="02020603050405020304" pitchFamily="18" charset="0"/>
                </a:rPr>
                <a:t>در پایان ترم، یک دیدار پایانی گروهی با همه شرکت کنندگان برگزار می شود. در این دیدار می توانید به صورت گروهی تجربیات خود را بازتاب دهید. </a:t>
              </a:r>
              <a:endParaRPr lang="de-DE" sz="1200" dirty="0">
                <a:latin typeface="Calibri" panose="020F0502020204030204" pitchFamily="34" charset="0"/>
                <a:ea typeface="Calibri" panose="020F0502020204030204" pitchFamily="34" charset="0"/>
                <a:cs typeface="Times New Roman" panose="02020603050405020304" pitchFamily="18" charset="0"/>
              </a:endParaRPr>
            </a:p>
            <a:p>
              <a:pPr lvl="0" algn="just"/>
              <a:endParaRPr lang="de-DE" sz="1200" dirty="0"/>
            </a:p>
          </p:txBody>
        </p:sp>
        <p:sp>
          <p:nvSpPr>
            <p:cNvPr id="27" name="Rechteck 26">
              <a:extLst>
                <a:ext uri="{FF2B5EF4-FFF2-40B4-BE49-F238E27FC236}">
                  <a16:creationId xmlns:a16="http://schemas.microsoft.com/office/drawing/2014/main" id="{B4D4C3DD-9889-4009-9949-5B4A7CE1D957}"/>
                </a:ext>
              </a:extLst>
            </p:cNvPr>
            <p:cNvSpPr/>
            <p:nvPr/>
          </p:nvSpPr>
          <p:spPr>
            <a:xfrm>
              <a:off x="1890000" y="258311"/>
              <a:ext cx="4968000" cy="799811"/>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484150833"/>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944</Words>
  <Application>Microsoft Office PowerPoint</Application>
  <PresentationFormat>A4-Papier (210 x 297 mm)</PresentationFormat>
  <Paragraphs>40</Paragraphs>
  <Slides>3</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NexusSansPro-Bold</vt:lpstr>
      <vt:lpstr>NexusSansPro-Regular</vt:lpstr>
      <vt:lpstr>Larissa-Design</vt:lpstr>
      <vt:lpstr>PowerPoint-Präsentation</vt:lpstr>
      <vt:lpstr>PowerPoint-Präsentation</vt:lpstr>
      <vt:lpstr>PowerPoint-Präsentation</vt:lpstr>
    </vt:vector>
  </TitlesOfParts>
  <Company>Ostfalia Hochschule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nin</dc:creator>
  <cp:lastModifiedBy>Lina Brieske</cp:lastModifiedBy>
  <cp:revision>72</cp:revision>
  <cp:lastPrinted>2015-03-13T13:46:10Z</cp:lastPrinted>
  <dcterms:created xsi:type="dcterms:W3CDTF">2015-03-09T14:06:52Z</dcterms:created>
  <dcterms:modified xsi:type="dcterms:W3CDTF">2019-10-11T08:53:52Z</dcterms:modified>
</cp:coreProperties>
</file>