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3" r:id="rId2"/>
    <p:sldId id="274" r:id="rId3"/>
    <p:sldId id="275" r:id="rId4"/>
  </p:sldIdLst>
  <p:sldSz cx="6858000" cy="9906000" type="A4"/>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A"/>
    <a:srgbClr val="ACC13A"/>
    <a:srgbClr val="711C2F"/>
    <a:srgbClr val="E16D00"/>
    <a:srgbClr val="00709B"/>
    <a:srgbClr val="66B4D3"/>
    <a:srgbClr val="C6A4AC"/>
    <a:srgbClr val="BE1E3C"/>
    <a:srgbClr val="E12D3E"/>
    <a:srgbClr val="EE2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2232" y="3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D9395CA-00B7-46B8-BEA4-E3ECAD4891C0}" type="datetimeFigureOut">
              <a:rPr lang="de-DE" smtClean="0"/>
              <a:t>11.10.2019</a:t>
            </a:fld>
            <a:endParaRPr lang="de-DE"/>
          </a:p>
        </p:txBody>
      </p:sp>
      <p:sp>
        <p:nvSpPr>
          <p:cNvPr id="4" name="Folienbildplatzhalt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2F27335-3721-4CF0-889F-B45E928CE28A}" type="slidenum">
              <a:rPr lang="de-DE" smtClean="0"/>
              <a:t>‹Nr.›</a:t>
            </a:fld>
            <a:endParaRPr lang="de-DE"/>
          </a:p>
        </p:txBody>
      </p:sp>
    </p:spTree>
    <p:extLst>
      <p:ext uri="{BB962C8B-B14F-4D97-AF65-F5344CB8AC3E}">
        <p14:creationId xmlns:p14="http://schemas.microsoft.com/office/powerpoint/2010/main" val="224671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1</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2</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3"/>
            <a:ext cx="5829300" cy="2123369"/>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1"/>
            <a:ext cx="1543050" cy="845220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42900" y="396701"/>
            <a:ext cx="4514850" cy="845220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2"/>
            <a:ext cx="5829300" cy="196744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1" y="394406"/>
            <a:ext cx="2256235" cy="167851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1"/>
            <a:ext cx="4114800" cy="818622"/>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82C998F6-A7A8-4A9E-A54D-253BDDBB79ED}" type="datetimeFigureOut">
              <a:rPr lang="de-DE" smtClean="0"/>
              <a:pPr/>
              <a:t>11.10.2019</a:t>
            </a:fld>
            <a:endParaRPr lang="de-DE"/>
          </a:p>
        </p:txBody>
      </p:sp>
      <p:sp>
        <p:nvSpPr>
          <p:cNvPr id="5" name="Fußzeilenplatzhalt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5357A87-6C30-4308-A82F-AC04FEE7CA58}"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file:///C:\Users\linab\AppData\Local\Temp\&#25910;&#20214;&#22320;&#22336;&#65306;scout@tu-bs.de" TargetMode="External"/><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6929D60-B7FE-40CC-837C-8A1094F2CE17}"/>
              </a:ext>
            </a:extLst>
          </p:cNvPr>
          <p:cNvSpPr/>
          <p:nvPr/>
        </p:nvSpPr>
        <p:spPr>
          <a:xfrm>
            <a:off x="-25882" y="704528"/>
            <a:ext cx="6883882"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Picture 2" descr="C:\Users\Annika\Pictures\AOS-Logo\FILES\PRINT\universitat_and_AOS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82" y="768008"/>
            <a:ext cx="2878818" cy="737137"/>
          </a:xfrm>
          <a:prstGeom prst="rect">
            <a:avLst/>
          </a:prstGeom>
          <a:noFill/>
          <a:extLst>
            <a:ext uri="{909E8E84-426E-40DD-AFC4-6F175D3DCCD1}">
              <a14:hiddenFill xmlns:a14="http://schemas.microsoft.com/office/drawing/2010/main">
                <a:solidFill>
                  <a:srgbClr val="FFFFFF"/>
                </a:solidFill>
              </a14:hiddenFill>
            </a:ext>
          </a:extLst>
        </p:spPr>
      </p:pic>
      <p:pic>
        <p:nvPicPr>
          <p:cNvPr id="6" name="Grafik 5">
            <a:extLst>
              <a:ext uri="{FF2B5EF4-FFF2-40B4-BE49-F238E27FC236}">
                <a16:creationId xmlns:a16="http://schemas.microsoft.com/office/drawing/2014/main" id="{4D4ED647-754E-41B4-B6E8-8F49CE8884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37112" y="768008"/>
            <a:ext cx="2197449" cy="737137"/>
          </a:xfrm>
          <a:prstGeom prst="rect">
            <a:avLst/>
          </a:prstGeom>
        </p:spPr>
      </p:pic>
      <p:pic>
        <p:nvPicPr>
          <p:cNvPr id="8" name="Grafik 7">
            <a:extLst>
              <a:ext uri="{FF2B5EF4-FFF2-40B4-BE49-F238E27FC236}">
                <a16:creationId xmlns:a16="http://schemas.microsoft.com/office/drawing/2014/main" id="{A226E720-02D9-46A8-B4D3-54F906AB9D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00" y="1736748"/>
            <a:ext cx="4841717" cy="3228774"/>
          </a:xfrm>
          <a:prstGeom prst="rect">
            <a:avLst/>
          </a:prstGeom>
          <a:ln w="28575">
            <a:solidFill>
              <a:schemeClr val="bg1"/>
            </a:solidFill>
          </a:ln>
        </p:spPr>
      </p:pic>
      <p:sp>
        <p:nvSpPr>
          <p:cNvPr id="9" name="Rechteck 8">
            <a:extLst>
              <a:ext uri="{FF2B5EF4-FFF2-40B4-BE49-F238E27FC236}">
                <a16:creationId xmlns:a16="http://schemas.microsoft.com/office/drawing/2014/main" id="{8F561B03-EC82-4435-9874-B9FE781F9441}"/>
              </a:ext>
            </a:extLst>
          </p:cNvPr>
          <p:cNvSpPr/>
          <p:nvPr/>
        </p:nvSpPr>
        <p:spPr>
          <a:xfrm>
            <a:off x="1837532" y="4207589"/>
            <a:ext cx="3182936" cy="420500"/>
          </a:xfrm>
          <a:prstGeom prst="rect">
            <a:avLst/>
          </a:prstGeom>
        </p:spPr>
        <p:txBody>
          <a:bodyPr wrap="square">
            <a:spAutoFit/>
          </a:bodyPr>
          <a:lstStyle/>
          <a:p>
            <a:pPr algn="ctr">
              <a:lnSpc>
                <a:spcPct val="115000"/>
              </a:lnSpc>
              <a:spcAft>
                <a:spcPts val="0"/>
              </a:spcAft>
            </a:pPr>
            <a:r>
              <a:rPr lang="de-DE" sz="2000" b="1" dirty="0">
                <a:solidFill>
                  <a:schemeClr val="bg1"/>
                </a:solidFill>
                <a:ea typeface="Calibri" panose="020F0502020204030204" pitchFamily="34" charset="0"/>
                <a:cs typeface="Times New Roman" panose="02020603050405020304" pitchFamily="18" charset="0"/>
              </a:rPr>
              <a:t>SCOUT </a:t>
            </a:r>
            <a:r>
              <a:rPr lang="ja-JP" altLang="de-DE" sz="2000" b="1" dirty="0">
                <a:solidFill>
                  <a:schemeClr val="bg1"/>
                </a:solidFill>
                <a:ea typeface="Calibri" panose="020F0502020204030204" pitchFamily="34" charset="0"/>
                <a:cs typeface="Times New Roman" panose="02020603050405020304" pitchFamily="18" charset="0"/>
              </a:rPr>
              <a:t>参与信息</a:t>
            </a:r>
            <a:endParaRPr lang="de-DE"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2" name="Gruppieren 11">
            <a:extLst>
              <a:ext uri="{FF2B5EF4-FFF2-40B4-BE49-F238E27FC236}">
                <a16:creationId xmlns:a16="http://schemas.microsoft.com/office/drawing/2014/main" id="{71E74289-6D99-4374-8BA4-6D59A7E95FE1}"/>
              </a:ext>
            </a:extLst>
          </p:cNvPr>
          <p:cNvGrpSpPr/>
          <p:nvPr/>
        </p:nvGrpSpPr>
        <p:grpSpPr>
          <a:xfrm>
            <a:off x="0" y="9067412"/>
            <a:ext cx="6858000" cy="713036"/>
            <a:chOff x="0" y="9067412"/>
            <a:chExt cx="6858000" cy="713036"/>
          </a:xfrm>
        </p:grpSpPr>
        <p:sp>
          <p:nvSpPr>
            <p:cNvPr id="13" name="Rechteck 12">
              <a:extLst>
                <a:ext uri="{FF2B5EF4-FFF2-40B4-BE49-F238E27FC236}">
                  <a16:creationId xmlns:a16="http://schemas.microsoft.com/office/drawing/2014/main" id="{F84A292C-7DF5-40A0-91B9-F6DEA09CF51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FCD23ACE-DC16-49B7-8BB6-DC6F54BCF652}"/>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15" name="Picture 165" descr="TUBraunschweig_CO_Master_RGB">
              <a:extLst>
                <a:ext uri="{FF2B5EF4-FFF2-40B4-BE49-F238E27FC236}">
                  <a16:creationId xmlns:a16="http://schemas.microsoft.com/office/drawing/2014/main" id="{481AAFD0-6BBE-40CE-B140-D75C1AF7E9B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uppieren 2">
            <a:extLst>
              <a:ext uri="{FF2B5EF4-FFF2-40B4-BE49-F238E27FC236}">
                <a16:creationId xmlns:a16="http://schemas.microsoft.com/office/drawing/2014/main" id="{0BBE439E-96A7-4F2A-8D08-671653962B29}"/>
              </a:ext>
            </a:extLst>
          </p:cNvPr>
          <p:cNvGrpSpPr/>
          <p:nvPr/>
        </p:nvGrpSpPr>
        <p:grpSpPr>
          <a:xfrm>
            <a:off x="368660" y="5133646"/>
            <a:ext cx="6120680" cy="3765643"/>
            <a:chOff x="368660" y="5108468"/>
            <a:chExt cx="6120680" cy="3765643"/>
          </a:xfrm>
        </p:grpSpPr>
        <p:sp>
          <p:nvSpPr>
            <p:cNvPr id="16" name="Rechteck 15">
              <a:extLst>
                <a:ext uri="{FF2B5EF4-FFF2-40B4-BE49-F238E27FC236}">
                  <a16:creationId xmlns:a16="http://schemas.microsoft.com/office/drawing/2014/main" id="{556F83E3-0698-4B24-997A-301BB6CF0DCB}"/>
                </a:ext>
              </a:extLst>
            </p:cNvPr>
            <p:cNvSpPr/>
            <p:nvPr/>
          </p:nvSpPr>
          <p:spPr>
            <a:xfrm>
              <a:off x="368660" y="5108468"/>
              <a:ext cx="6120680" cy="3765643"/>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9DDCECF4-777D-4B82-8809-7F23AFCCABA8}"/>
                </a:ext>
              </a:extLst>
            </p:cNvPr>
            <p:cNvSpPr/>
            <p:nvPr/>
          </p:nvSpPr>
          <p:spPr>
            <a:xfrm>
              <a:off x="476672" y="5146233"/>
              <a:ext cx="5904656" cy="3295197"/>
            </a:xfrm>
            <a:prstGeom prst="rect">
              <a:avLst/>
            </a:prstGeom>
            <a:noFill/>
            <a:ln w="28575">
              <a:noFill/>
            </a:ln>
          </p:spPr>
          <p:txBody>
            <a:bodyPr wrap="square">
              <a:spAutoFit/>
            </a:bodyPr>
            <a:lstStyle/>
            <a:p>
              <a:pPr>
                <a:lnSpc>
                  <a:spcPct val="115000"/>
                </a:lnSpc>
                <a:spcAft>
                  <a:spcPts val="0"/>
                </a:spcAft>
              </a:pPr>
              <a:r>
                <a:rPr lang="zh-CN" altLang="de-DE" sz="1400" dirty="0">
                  <a:ea typeface="Calibri" panose="020F0502020204030204" pitchFamily="34" charset="0"/>
                  <a:cs typeface="Arial" panose="020B0604020202020204" pitchFamily="34" charset="0"/>
                </a:rPr>
                <a:t>亲爱的留学生们，</a:t>
              </a:r>
            </a:p>
            <a:p>
              <a:pPr>
                <a:lnSpc>
                  <a:spcPct val="115000"/>
                </a:lnSpc>
                <a:spcAft>
                  <a:spcPts val="0"/>
                </a:spcAft>
              </a:pPr>
              <a:endParaRPr lang="zh-CN" altLang="de-DE" sz="1400" dirty="0">
                <a:ea typeface="Calibri" panose="020F0502020204030204" pitchFamily="34" charset="0"/>
                <a:cs typeface="Arial" panose="020B0604020202020204" pitchFamily="34" charset="0"/>
              </a:endParaRPr>
            </a:p>
            <a:p>
              <a:pPr>
                <a:lnSpc>
                  <a:spcPct val="115000"/>
                </a:lnSpc>
                <a:spcAft>
                  <a:spcPts val="0"/>
                </a:spcAft>
              </a:pPr>
              <a:r>
                <a:rPr lang="zh-CN" altLang="de-DE" sz="1400" dirty="0">
                  <a:ea typeface="Calibri" panose="020F0502020204030204" pitchFamily="34" charset="0"/>
                  <a:cs typeface="Arial" panose="020B0604020202020204" pitchFamily="34" charset="0"/>
                </a:rPr>
                <a:t>欢迎参加 </a:t>
              </a:r>
              <a:r>
                <a:rPr lang="de-DE" altLang="zh-CN" sz="1400" dirty="0">
                  <a:ea typeface="Calibri" panose="020F0502020204030204" pitchFamily="34" charset="0"/>
                  <a:cs typeface="Arial" panose="020B0604020202020204" pitchFamily="34" charset="0"/>
                </a:rPr>
                <a:t>SCOUT</a:t>
              </a:r>
              <a:r>
                <a:rPr lang="zh-CN" altLang="de-DE" sz="1400" dirty="0">
                  <a:ea typeface="Calibri" panose="020F0502020204030204" pitchFamily="34" charset="0"/>
                  <a:cs typeface="Arial" panose="020B0604020202020204" pitchFamily="34" charset="0"/>
                </a:rPr>
                <a:t>（结对项目）！在此我们想再向你介绍关于 </a:t>
              </a:r>
              <a:r>
                <a:rPr lang="de-DE" altLang="zh-CN" sz="1400" dirty="0">
                  <a:ea typeface="Calibri" panose="020F0502020204030204" pitchFamily="34" charset="0"/>
                  <a:cs typeface="Arial" panose="020B0604020202020204" pitchFamily="34" charset="0"/>
                </a:rPr>
                <a:t>SCOUT </a:t>
              </a:r>
              <a:r>
                <a:rPr lang="zh-CN" altLang="de-DE" sz="1400" dirty="0">
                  <a:ea typeface="Calibri" panose="020F0502020204030204" pitchFamily="34" charset="0"/>
                  <a:cs typeface="Arial" panose="020B0604020202020204" pitchFamily="34" charset="0"/>
                </a:rPr>
                <a:t>项目、学期安排及</a:t>
              </a:r>
              <a:r>
                <a:rPr lang="de-DE" altLang="zh-CN" sz="1400" dirty="0">
                  <a:ea typeface="Calibri" panose="020F0502020204030204" pitchFamily="34" charset="0"/>
                  <a:cs typeface="Arial" panose="020B0604020202020204" pitchFamily="34" charset="0"/>
                </a:rPr>
                <a:t>SCOUT </a:t>
              </a:r>
              <a:r>
                <a:rPr lang="zh-CN" altLang="de-DE" sz="1400" dirty="0">
                  <a:ea typeface="Calibri" panose="020F0502020204030204" pitchFamily="34" charset="0"/>
                  <a:cs typeface="Arial" panose="020B0604020202020204" pitchFamily="34" charset="0"/>
                </a:rPr>
                <a:t>留学生的任务等几项信息。</a:t>
              </a:r>
            </a:p>
            <a:p>
              <a:pPr>
                <a:lnSpc>
                  <a:spcPct val="115000"/>
                </a:lnSpc>
                <a:spcAft>
                  <a:spcPts val="0"/>
                </a:spcAft>
              </a:pPr>
              <a:r>
                <a:rPr lang="zh-CN" altLang="de-DE" sz="1400" dirty="0">
                  <a:ea typeface="Calibri" panose="020F0502020204030204" pitchFamily="34" charset="0"/>
                  <a:cs typeface="Arial" panose="020B0604020202020204" pitchFamily="34" charset="0"/>
                </a:rPr>
                <a:t> </a:t>
              </a:r>
            </a:p>
            <a:p>
              <a:pPr>
                <a:lnSpc>
                  <a:spcPct val="115000"/>
                </a:lnSpc>
                <a:spcAft>
                  <a:spcPts val="0"/>
                </a:spcAft>
              </a:pPr>
              <a:endParaRPr lang="zh-CN" altLang="de-DE" sz="1400" dirty="0">
                <a:ea typeface="Calibri" panose="020F0502020204030204" pitchFamily="34" charset="0"/>
                <a:cs typeface="Arial" panose="020B0604020202020204" pitchFamily="34" charset="0"/>
              </a:endParaRPr>
            </a:p>
            <a:p>
              <a:pPr>
                <a:lnSpc>
                  <a:spcPct val="115000"/>
                </a:lnSpc>
                <a:spcAft>
                  <a:spcPts val="0"/>
                </a:spcAft>
              </a:pPr>
              <a:r>
                <a:rPr lang="de-DE" altLang="zh-CN" sz="1400" dirty="0">
                  <a:ea typeface="Calibri" panose="020F0502020204030204" pitchFamily="34" charset="0"/>
                  <a:cs typeface="Arial" panose="020B0604020202020204" pitchFamily="34" charset="0"/>
                </a:rPr>
                <a:t>SCOUT </a:t>
              </a:r>
              <a:r>
                <a:rPr lang="zh-CN" altLang="de-DE" sz="1400" dirty="0">
                  <a:ea typeface="Calibri" panose="020F0502020204030204" pitchFamily="34" charset="0"/>
                  <a:cs typeface="Arial" panose="020B0604020202020204" pitchFamily="34" charset="0"/>
                </a:rPr>
                <a:t>项目是一项旨在跟踪和联系布伦瑞克工业大学的留学生和本国大学生的课程。其间一名本国学生（结对伙伴）和一名国际学生（留学生）分别被分配结成一个双人组合，在整个学期共同完成多项任务。在会面时你们能够尽可能互相交流、了解对方的文化，这对我们十分重要。在整个学期中，你们是一个双人组合并可由此互相学习。我们希望，你们之间进行有趣的谈话，全面介绍你的家乡并通过你的结对伙伴认识德国。为了使这成为可能，我们期望一种互相尊重的交往。</a:t>
              </a:r>
            </a:p>
          </p:txBody>
        </p:sp>
      </p:grpSp>
    </p:spTree>
    <p:extLst>
      <p:ext uri="{BB962C8B-B14F-4D97-AF65-F5344CB8AC3E}">
        <p14:creationId xmlns:p14="http://schemas.microsoft.com/office/powerpoint/2010/main" val="237311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3" name="Gruppieren 12">
            <a:extLst>
              <a:ext uri="{FF2B5EF4-FFF2-40B4-BE49-F238E27FC236}">
                <a16:creationId xmlns:a16="http://schemas.microsoft.com/office/drawing/2014/main" id="{DEC649BD-1044-48A4-86D4-C7EF286C9CF0}"/>
              </a:ext>
            </a:extLst>
          </p:cNvPr>
          <p:cNvGrpSpPr/>
          <p:nvPr/>
        </p:nvGrpSpPr>
        <p:grpSpPr>
          <a:xfrm>
            <a:off x="0" y="9067412"/>
            <a:ext cx="6858000" cy="713036"/>
            <a:chOff x="0" y="9067412"/>
            <a:chExt cx="6858000" cy="713036"/>
          </a:xfrm>
        </p:grpSpPr>
        <p:sp>
          <p:nvSpPr>
            <p:cNvPr id="17" name="Rechteck 16">
              <a:extLst>
                <a:ext uri="{FF2B5EF4-FFF2-40B4-BE49-F238E27FC236}">
                  <a16:creationId xmlns:a16="http://schemas.microsoft.com/office/drawing/2014/main" id="{8526953D-E3C1-4730-9D33-C810A64DBBC2}"/>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B1BAAB43-9025-4814-A8FA-DEF62A24353E}"/>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25" name="Picture 165" descr="TUBraunschweig_CO_Master_RGB">
              <a:extLst>
                <a:ext uri="{FF2B5EF4-FFF2-40B4-BE49-F238E27FC236}">
                  <a16:creationId xmlns:a16="http://schemas.microsoft.com/office/drawing/2014/main" id="{4AB7F35A-CD03-451A-85F4-8CD3443684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 name="Gruppieren 26">
            <a:extLst>
              <a:ext uri="{FF2B5EF4-FFF2-40B4-BE49-F238E27FC236}">
                <a16:creationId xmlns:a16="http://schemas.microsoft.com/office/drawing/2014/main" id="{C554651D-1F3B-4E18-A9A8-BA2A503D9A69}"/>
              </a:ext>
            </a:extLst>
          </p:cNvPr>
          <p:cNvGrpSpPr/>
          <p:nvPr/>
        </p:nvGrpSpPr>
        <p:grpSpPr>
          <a:xfrm>
            <a:off x="368660" y="9067412"/>
            <a:ext cx="2197449" cy="737137"/>
            <a:chOff x="419836" y="8793467"/>
            <a:chExt cx="2197449" cy="737137"/>
          </a:xfrm>
        </p:grpSpPr>
        <p:sp>
          <p:nvSpPr>
            <p:cNvPr id="28" name="Rechteck 27">
              <a:extLst>
                <a:ext uri="{FF2B5EF4-FFF2-40B4-BE49-F238E27FC236}">
                  <a16:creationId xmlns:a16="http://schemas.microsoft.com/office/drawing/2014/main" id="{35FF7E2B-0183-44E0-B292-B45E5EA7C047}"/>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extLst>
                <a:ext uri="{FF2B5EF4-FFF2-40B4-BE49-F238E27FC236}">
                  <a16:creationId xmlns:a16="http://schemas.microsoft.com/office/drawing/2014/main" id="{362BB484-8112-4C94-BEA1-5E911608F4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7168" name="Gruppieren 7167">
            <a:extLst>
              <a:ext uri="{FF2B5EF4-FFF2-40B4-BE49-F238E27FC236}">
                <a16:creationId xmlns:a16="http://schemas.microsoft.com/office/drawing/2014/main" id="{422CBE7D-0A03-4B84-A317-B966D66600A9}"/>
              </a:ext>
            </a:extLst>
          </p:cNvPr>
          <p:cNvGrpSpPr/>
          <p:nvPr/>
        </p:nvGrpSpPr>
        <p:grpSpPr>
          <a:xfrm>
            <a:off x="1902452" y="1332848"/>
            <a:ext cx="4968000" cy="716991"/>
            <a:chOff x="1902452" y="1117457"/>
            <a:chExt cx="4968000" cy="716991"/>
          </a:xfrm>
        </p:grpSpPr>
        <p:sp>
          <p:nvSpPr>
            <p:cNvPr id="2" name="Rechteck 1">
              <a:extLst>
                <a:ext uri="{FF2B5EF4-FFF2-40B4-BE49-F238E27FC236}">
                  <a16:creationId xmlns:a16="http://schemas.microsoft.com/office/drawing/2014/main" id="{CA0D18D2-6D38-4F4D-A469-5196C67E76E9}"/>
                </a:ext>
              </a:extLst>
            </p:cNvPr>
            <p:cNvSpPr/>
            <p:nvPr/>
          </p:nvSpPr>
          <p:spPr>
            <a:xfrm>
              <a:off x="1942260" y="1117457"/>
              <a:ext cx="4888384" cy="569836"/>
            </a:xfrm>
            <a:prstGeom prst="rect">
              <a:avLst/>
            </a:prstGeom>
            <a:noFill/>
            <a:ln w="28575">
              <a:noFill/>
            </a:ln>
          </p:spPr>
          <p:txBody>
            <a:bodyPr wrap="square">
              <a:spAutoFit/>
            </a:bodyPr>
            <a:lstStyle/>
            <a:p>
              <a:pPr>
                <a:lnSpc>
                  <a:spcPct val="115000"/>
                </a:lnSpc>
                <a:spcAft>
                  <a:spcPts val="0"/>
                </a:spcAft>
              </a:pPr>
              <a:r>
                <a:rPr lang="zh-CN" altLang="de-DE" sz="1400" b="1" dirty="0">
                  <a:latin typeface="Arial" panose="020B0604020202020204" pitchFamily="34" charset="0"/>
                  <a:ea typeface="SimSun" panose="02010600030101010101" pitchFamily="2" charset="-122"/>
                  <a:cs typeface="Arial" panose="020B0604020202020204" pitchFamily="34" charset="0"/>
                </a:rPr>
                <a:t>启动仪式：</a:t>
              </a:r>
              <a:r>
                <a:rPr lang="zh-CN" altLang="de-DE" sz="1400" dirty="0">
                  <a:latin typeface="Arial" panose="020B0604020202020204" pitchFamily="34" charset="0"/>
                  <a:ea typeface="SimSun" panose="02010600030101010101" pitchFamily="2" charset="-122"/>
                  <a:cs typeface="Arial" panose="020B0604020202020204" pitchFamily="34" charset="0"/>
                </a:rPr>
                <a:t>我们在四月（夏季学期）</a:t>
              </a:r>
              <a:r>
                <a:rPr lang="de-DE" sz="1400" dirty="0">
                  <a:latin typeface="Arial" panose="020B0604020202020204" pitchFamily="34" charset="0"/>
                  <a:ea typeface="SimSun" panose="02010600030101010101" pitchFamily="2" charset="-122"/>
                  <a:cs typeface="Times New Roman" panose="02020603050405020304" pitchFamily="18" charset="0"/>
                </a:rPr>
                <a:t>/</a:t>
              </a:r>
              <a:r>
                <a:rPr lang="zh-CN" altLang="de-DE" sz="1400" dirty="0">
                  <a:latin typeface="Arial" panose="020B0604020202020204" pitchFamily="34" charset="0"/>
                  <a:ea typeface="SimSun" panose="02010600030101010101" pitchFamily="2" charset="-122"/>
                  <a:cs typeface="Arial" panose="020B0604020202020204" pitchFamily="34" charset="0"/>
                </a:rPr>
                <a:t>十月（冬季学期）以集体启动仪式开始，让你结识你的结对伙伴。</a:t>
              </a:r>
              <a:endParaRPr lang="de-DE" sz="1400" dirty="0">
                <a:latin typeface="Calibri" panose="020F0502020204030204" pitchFamily="34" charset="0"/>
                <a:ea typeface="SimSun" panose="02010600030101010101" pitchFamily="2" charset="-122"/>
                <a:cs typeface="Times New Roman" panose="02020603050405020304" pitchFamily="18" charset="0"/>
              </a:endParaRPr>
            </a:p>
          </p:txBody>
        </p:sp>
        <p:sp>
          <p:nvSpPr>
            <p:cNvPr id="32" name="Rechteck 31">
              <a:extLst>
                <a:ext uri="{FF2B5EF4-FFF2-40B4-BE49-F238E27FC236}">
                  <a16:creationId xmlns:a16="http://schemas.microsoft.com/office/drawing/2014/main" id="{F40B8406-7C3A-4E73-B930-0116CE83B174}"/>
                </a:ext>
              </a:extLst>
            </p:cNvPr>
            <p:cNvSpPr/>
            <p:nvPr/>
          </p:nvSpPr>
          <p:spPr>
            <a:xfrm>
              <a:off x="1902452" y="1117457"/>
              <a:ext cx="4968000" cy="71699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1" name="Gruppieren 30">
            <a:extLst>
              <a:ext uri="{FF2B5EF4-FFF2-40B4-BE49-F238E27FC236}">
                <a16:creationId xmlns:a16="http://schemas.microsoft.com/office/drawing/2014/main" id="{E1D05152-BD57-404F-B06D-B20B5AA202A7}"/>
              </a:ext>
            </a:extLst>
          </p:cNvPr>
          <p:cNvGrpSpPr/>
          <p:nvPr/>
        </p:nvGrpSpPr>
        <p:grpSpPr>
          <a:xfrm>
            <a:off x="-7370" y="2341810"/>
            <a:ext cx="4968000" cy="2676259"/>
            <a:chOff x="-7370" y="2164854"/>
            <a:chExt cx="4968000" cy="2676259"/>
          </a:xfrm>
        </p:grpSpPr>
        <p:sp>
          <p:nvSpPr>
            <p:cNvPr id="3" name="Rechteck 2">
              <a:extLst>
                <a:ext uri="{FF2B5EF4-FFF2-40B4-BE49-F238E27FC236}">
                  <a16:creationId xmlns:a16="http://schemas.microsoft.com/office/drawing/2014/main" id="{72B7E77C-B6F7-4838-9F23-03489C76E39B}"/>
                </a:ext>
              </a:extLst>
            </p:cNvPr>
            <p:cNvSpPr/>
            <p:nvPr/>
          </p:nvSpPr>
          <p:spPr>
            <a:xfrm>
              <a:off x="32438" y="2164854"/>
              <a:ext cx="4888384" cy="2304157"/>
            </a:xfrm>
            <a:prstGeom prst="rect">
              <a:avLst/>
            </a:prstGeom>
            <a:noFill/>
            <a:ln w="28575">
              <a:noFill/>
            </a:ln>
          </p:spPr>
          <p:txBody>
            <a:bodyPr wrap="square">
              <a:spAutoFit/>
            </a:bodyPr>
            <a:lstStyle/>
            <a:p>
              <a:pPr>
                <a:lnSpc>
                  <a:spcPct val="115000"/>
                </a:lnSpc>
                <a:spcAft>
                  <a:spcPts val="0"/>
                </a:spcAft>
              </a:pPr>
              <a:r>
                <a:rPr lang="de-DE" sz="1400" b="1" dirty="0" err="1">
                  <a:latin typeface="Arial" panose="020B0604020202020204" pitchFamily="34" charset="0"/>
                  <a:ea typeface="Times New Roman" panose="02020603050405020304" pitchFamily="18" charset="0"/>
                  <a:cs typeface="Times New Roman" panose="02020603050405020304" pitchFamily="18" charset="0"/>
                </a:rPr>
                <a:t>次单独的主题会面</a:t>
              </a:r>
              <a:r>
                <a:rPr lang="de-DE" sz="1400" b="1" dirty="0">
                  <a:latin typeface="Arial" panose="020B0604020202020204" pitchFamily="34" charset="0"/>
                  <a:ea typeface="Times New Roman" panose="02020603050405020304" pitchFamily="18" charset="0"/>
                  <a:cs typeface="Times New Roman" panose="02020603050405020304" pitchFamily="18" charset="0"/>
                </a:rPr>
                <a:t>：</a:t>
              </a:r>
              <a:r>
                <a:rPr lang="zh-CN" altLang="de-DE" sz="1400" dirty="0">
                  <a:latin typeface="Calibri" panose="020F0502020204030204" pitchFamily="34" charset="0"/>
                  <a:ea typeface="Microsoft JhengHei" panose="020B0604030504040204" pitchFamily="34" charset="-120"/>
                  <a:cs typeface="Microsoft JhengHei" panose="020B0604030504040204" pitchFamily="34" charset="-120"/>
                </a:rPr>
                <a:t>这</a:t>
              </a:r>
              <a:r>
                <a:rPr lang="de-DE" sz="1400" dirty="0">
                  <a:latin typeface="Arial" panose="020B0604020202020204" pitchFamily="34" charset="0"/>
                  <a:ea typeface="Times New Roman" panose="02020603050405020304" pitchFamily="18" charset="0"/>
                  <a:cs typeface="Times New Roman" panose="02020603050405020304" pitchFamily="18" charset="0"/>
                </a:rPr>
                <a:t> 5 </a:t>
              </a:r>
              <a:r>
                <a:rPr lang="zh-CN" altLang="de-DE" sz="1400" dirty="0">
                  <a:latin typeface="Calibri" panose="020F0502020204030204" pitchFamily="34" charset="0"/>
                  <a:ea typeface="MS Gothic" panose="020B0609070205080204" pitchFamily="49" charset="-128"/>
                  <a:cs typeface="MS Gothic" panose="020B0609070205080204" pitchFamily="49" charset="-128"/>
                </a:rPr>
                <a:t>次与</a:t>
              </a:r>
              <a:r>
                <a:rPr lang="zh-CN" altLang="de-DE" sz="1400" dirty="0">
                  <a:latin typeface="Calibri" panose="020F0502020204030204" pitchFamily="34" charset="0"/>
                  <a:ea typeface="Microsoft JhengHei" panose="020B0604030504040204" pitchFamily="34" charset="-120"/>
                  <a:cs typeface="Microsoft JhengHei" panose="020B0604030504040204" pitchFamily="34" charset="-120"/>
                </a:rPr>
                <a:t>结对伙伴的主题会面安排在该学期中，你们可以就围绕文化主题的不同角度进行交流。这些会面经过预先设计</a:t>
              </a:r>
              <a:r>
                <a:rPr lang="de-DE" sz="1400" dirty="0">
                  <a:latin typeface="Arial" panose="020B0604020202020204" pitchFamily="34" charset="0"/>
                  <a:ea typeface="Times New Roman" panose="02020603050405020304" pitchFamily="18" charset="0"/>
                  <a:cs typeface="Times New Roman" panose="02020603050405020304" pitchFamily="18" charset="0"/>
                </a:rPr>
                <a:t>——</a:t>
              </a:r>
              <a:r>
                <a:rPr lang="zh-CN" altLang="de-DE" sz="1400" dirty="0">
                  <a:latin typeface="Calibri" panose="020F0502020204030204" pitchFamily="34" charset="0"/>
                  <a:ea typeface="Microsoft JhengHei" panose="020B0604030504040204" pitchFamily="34" charset="-120"/>
                  <a:cs typeface="Microsoft JhengHei" panose="020B0604030504040204" pitchFamily="34" charset="-120"/>
                </a:rPr>
                <a:t>这应激发你们对会谈的动力和想法。还有你们可以共同完成的小任务和游戏。对于这之外的独特主题和探讨也留有空间。你们将有机会互相了解，发现德国大学和你的母国大学之间的差异。此外，你们还将讨论友谊在你们文化间的异同。你们还可以交流到达一个陌生国家时的难易之处。最后你们共同展望在德国或其他国家的未来规划</a:t>
              </a:r>
              <a:r>
                <a:rPr lang="zh-CN" altLang="de-DE" sz="1400" dirty="0">
                  <a:latin typeface="Calibri" panose="020F0502020204030204" pitchFamily="34" charset="0"/>
                  <a:ea typeface="MS Gothic" panose="020B0609070205080204" pitchFamily="49" charset="-128"/>
                  <a:cs typeface="MS Gothic" panose="020B0609070205080204" pitchFamily="49" charset="-128"/>
                </a:rPr>
                <a:t>。</a:t>
              </a:r>
              <a:endParaRPr lang="de-DE" sz="1400" dirty="0">
                <a:latin typeface="Calibri" panose="020F0502020204030204" pitchFamily="34" charset="0"/>
                <a:ea typeface="SimSun" panose="02010600030101010101" pitchFamily="2" charset="-122"/>
                <a:cs typeface="Times New Roman" panose="02020603050405020304" pitchFamily="18" charset="0"/>
              </a:endParaRPr>
            </a:p>
          </p:txBody>
        </p:sp>
        <p:sp>
          <p:nvSpPr>
            <p:cNvPr id="33" name="Rechteck 32">
              <a:extLst>
                <a:ext uri="{FF2B5EF4-FFF2-40B4-BE49-F238E27FC236}">
                  <a16:creationId xmlns:a16="http://schemas.microsoft.com/office/drawing/2014/main" id="{85045A86-03FB-46E7-BB86-C08B1F3FD30E}"/>
                </a:ext>
              </a:extLst>
            </p:cNvPr>
            <p:cNvSpPr/>
            <p:nvPr/>
          </p:nvSpPr>
          <p:spPr>
            <a:xfrm>
              <a:off x="-7370" y="2166252"/>
              <a:ext cx="4968000" cy="267486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6" name="Gruppieren 25">
            <a:extLst>
              <a:ext uri="{FF2B5EF4-FFF2-40B4-BE49-F238E27FC236}">
                <a16:creationId xmlns:a16="http://schemas.microsoft.com/office/drawing/2014/main" id="{B5D3AAB2-BB48-4591-B81A-6182E5D77553}"/>
              </a:ext>
            </a:extLst>
          </p:cNvPr>
          <p:cNvGrpSpPr/>
          <p:nvPr/>
        </p:nvGrpSpPr>
        <p:grpSpPr>
          <a:xfrm>
            <a:off x="1902452" y="5340465"/>
            <a:ext cx="4968000" cy="2395062"/>
            <a:chOff x="1902452" y="5164800"/>
            <a:chExt cx="4968000" cy="2395062"/>
          </a:xfrm>
        </p:grpSpPr>
        <p:sp>
          <p:nvSpPr>
            <p:cNvPr id="4" name="Rechteck 3">
              <a:extLst>
                <a:ext uri="{FF2B5EF4-FFF2-40B4-BE49-F238E27FC236}">
                  <a16:creationId xmlns:a16="http://schemas.microsoft.com/office/drawing/2014/main" id="{0453B8E8-F758-46FB-AB61-235524CCD430}"/>
                </a:ext>
              </a:extLst>
            </p:cNvPr>
            <p:cNvSpPr/>
            <p:nvPr/>
          </p:nvSpPr>
          <p:spPr>
            <a:xfrm>
              <a:off x="1942260" y="5164800"/>
              <a:ext cx="4888384" cy="2304157"/>
            </a:xfrm>
            <a:prstGeom prst="rect">
              <a:avLst/>
            </a:prstGeom>
            <a:noFill/>
            <a:ln w="28575">
              <a:noFill/>
            </a:ln>
          </p:spPr>
          <p:txBody>
            <a:bodyPr wrap="square">
              <a:spAutoFit/>
            </a:bodyPr>
            <a:lstStyle/>
            <a:p>
              <a:pPr>
                <a:lnSpc>
                  <a:spcPct val="115000"/>
                </a:lnSpc>
                <a:spcAft>
                  <a:spcPts val="0"/>
                </a:spcAft>
              </a:pPr>
              <a:r>
                <a:rPr lang="zh-CN" altLang="de-DE" sz="1400" b="1" dirty="0">
                  <a:latin typeface="Arial" panose="020B0604020202020204" pitchFamily="34" charset="0"/>
                  <a:ea typeface="SimSun" panose="02010600030101010101" pitchFamily="2" charset="-122"/>
                  <a:cs typeface="Arial" panose="020B0604020202020204" pitchFamily="34" charset="0"/>
                </a:rPr>
                <a:t>次业余活动：</a:t>
              </a:r>
              <a:r>
                <a:rPr lang="zh-CN" altLang="de-DE" sz="1400" dirty="0">
                  <a:latin typeface="Arial" panose="020B0604020202020204" pitchFamily="34" charset="0"/>
                  <a:ea typeface="SimSun" panose="02010600030101010101" pitchFamily="2" charset="-122"/>
                  <a:cs typeface="Arial" panose="020B0604020202020204" pitchFamily="34" charset="0"/>
                </a:rPr>
                <a:t>除了预先设计的双人组合会面，当然还可以在集体业余活动中更好地了解对方的文化。在项目范围内，你们必须完成至少</a:t>
              </a:r>
              <a:r>
                <a:rPr lang="de-DE" sz="1400" dirty="0">
                  <a:latin typeface="Arial" panose="020B0604020202020204" pitchFamily="34" charset="0"/>
                  <a:ea typeface="SimSun" panose="02010600030101010101" pitchFamily="2" charset="-122"/>
                  <a:cs typeface="Times New Roman" panose="02020603050405020304" pitchFamily="18" charset="0"/>
                </a:rPr>
                <a:t> 4 </a:t>
              </a:r>
              <a:r>
                <a:rPr lang="zh-CN" altLang="de-DE" sz="1400" dirty="0">
                  <a:latin typeface="Arial" panose="020B0604020202020204" pitchFamily="34" charset="0"/>
                  <a:ea typeface="SimSun" panose="02010600030101010101" pitchFamily="2" charset="-122"/>
                  <a:cs typeface="Arial" panose="020B0604020202020204" pitchFamily="34" charset="0"/>
                </a:rPr>
                <a:t>次业余活动。这些活动你们可以自行确定，并且也鼓励与其他双人组合组成大团队进行。活动的具体内容由你们的双人组合共同决定。例如，在冬天圣诞市场是深受欢迎的目的地，在夏天则总是可以品尝美味的冰淇淋。我们也提供几项活动。你们可以和其他双人组合一起参加这些活动。在学期末，关于你们的业余活动要共同写一份约两页的</a:t>
              </a:r>
              <a:r>
                <a:rPr lang="zh-CN" altLang="de-DE" sz="1400" i="1" dirty="0">
                  <a:latin typeface="Arial" panose="020B0604020202020204" pitchFamily="34" charset="0"/>
                  <a:ea typeface="SimSun" panose="02010600030101010101" pitchFamily="2" charset="-122"/>
                  <a:cs typeface="Arial" panose="020B0604020202020204" pitchFamily="34" charset="0"/>
                </a:rPr>
                <a:t>资料和总结</a:t>
              </a:r>
              <a:r>
                <a:rPr lang="zh-CN" altLang="de-DE" sz="1400" dirty="0">
                  <a:latin typeface="Arial" panose="020B0604020202020204" pitchFamily="34" charset="0"/>
                  <a:ea typeface="SimSun" panose="02010600030101010101" pitchFamily="2" charset="-122"/>
                  <a:cs typeface="Arial" panose="020B0604020202020204" pitchFamily="34" charset="0"/>
                </a:rPr>
                <a:t>。</a:t>
              </a:r>
              <a:endParaRPr lang="de-DE" sz="1400" dirty="0">
                <a:latin typeface="Calibri" panose="020F0502020204030204" pitchFamily="34" charset="0"/>
                <a:ea typeface="SimSun" panose="02010600030101010101" pitchFamily="2" charset="-122"/>
                <a:cs typeface="Times New Roman" panose="02020603050405020304" pitchFamily="18" charset="0"/>
              </a:endParaRPr>
            </a:p>
          </p:txBody>
        </p:sp>
        <p:sp>
          <p:nvSpPr>
            <p:cNvPr id="34" name="Rechteck 33">
              <a:extLst>
                <a:ext uri="{FF2B5EF4-FFF2-40B4-BE49-F238E27FC236}">
                  <a16:creationId xmlns:a16="http://schemas.microsoft.com/office/drawing/2014/main" id="{A612C835-C280-4652-9653-EE2F63880452}"/>
                </a:ext>
              </a:extLst>
            </p:cNvPr>
            <p:cNvSpPr/>
            <p:nvPr/>
          </p:nvSpPr>
          <p:spPr>
            <a:xfrm>
              <a:off x="1902452" y="5185656"/>
              <a:ext cx="4968000" cy="237420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14">
            <a:extLst>
              <a:ext uri="{FF2B5EF4-FFF2-40B4-BE49-F238E27FC236}">
                <a16:creationId xmlns:a16="http://schemas.microsoft.com/office/drawing/2014/main" id="{1B0F668B-5930-46CC-B8E1-B7BDAFBFD333}"/>
              </a:ext>
            </a:extLst>
          </p:cNvPr>
          <p:cNvGrpSpPr/>
          <p:nvPr/>
        </p:nvGrpSpPr>
        <p:grpSpPr>
          <a:xfrm>
            <a:off x="-14188" y="8077381"/>
            <a:ext cx="4968000" cy="842347"/>
            <a:chOff x="-14188" y="7880308"/>
            <a:chExt cx="4968000" cy="842347"/>
          </a:xfrm>
        </p:grpSpPr>
        <p:sp>
          <p:nvSpPr>
            <p:cNvPr id="21" name="Rechteck 20">
              <a:extLst>
                <a:ext uri="{FF2B5EF4-FFF2-40B4-BE49-F238E27FC236}">
                  <a16:creationId xmlns:a16="http://schemas.microsoft.com/office/drawing/2014/main" id="{E1CE6EE0-63A8-4626-A741-066D91958CBE}"/>
                </a:ext>
              </a:extLst>
            </p:cNvPr>
            <p:cNvSpPr/>
            <p:nvPr/>
          </p:nvSpPr>
          <p:spPr>
            <a:xfrm>
              <a:off x="20994" y="7891659"/>
              <a:ext cx="4897636" cy="817596"/>
            </a:xfrm>
            <a:prstGeom prst="rect">
              <a:avLst/>
            </a:prstGeom>
            <a:noFill/>
            <a:ln w="28575">
              <a:noFill/>
            </a:ln>
          </p:spPr>
          <p:txBody>
            <a:bodyPr wrap="square">
              <a:spAutoFit/>
            </a:bodyPr>
            <a:lstStyle/>
            <a:p>
              <a:pPr>
                <a:lnSpc>
                  <a:spcPct val="115000"/>
                </a:lnSpc>
                <a:spcAft>
                  <a:spcPts val="0"/>
                </a:spcAft>
              </a:pPr>
              <a:r>
                <a:rPr lang="de-DE" sz="1400" b="1" dirty="0" err="1">
                  <a:latin typeface="Arial" panose="020B0604020202020204" pitchFamily="34" charset="0"/>
                  <a:ea typeface="Times New Roman" panose="02020603050405020304" pitchFamily="18" charset="0"/>
                  <a:cs typeface="Times New Roman" panose="02020603050405020304" pitchFamily="18" charset="0"/>
                </a:rPr>
                <a:t>总结会</a:t>
              </a:r>
              <a:r>
                <a:rPr lang="de-DE" sz="1400" b="1" dirty="0">
                  <a:latin typeface="Arial" panose="020B0604020202020204" pitchFamily="34" charset="0"/>
                  <a:ea typeface="Times New Roman" panose="02020603050405020304" pitchFamily="18" charset="0"/>
                  <a:cs typeface="Times New Roman" panose="02020603050405020304" pitchFamily="18" charset="0"/>
                </a:rPr>
                <a:t>：</a:t>
              </a:r>
              <a:r>
                <a:rPr lang="zh-CN" altLang="de-DE" sz="1400" dirty="0">
                  <a:latin typeface="Calibri" panose="020F0502020204030204" pitchFamily="34" charset="0"/>
                  <a:ea typeface="MS Gothic" panose="020B0609070205080204" pitchFamily="49" charset="-128"/>
                  <a:cs typeface="MS Gothic" panose="020B0609070205080204" pitchFamily="49" charset="-128"/>
                </a:rPr>
                <a:t>你</a:t>
              </a:r>
              <a:r>
                <a:rPr lang="zh-CN" altLang="de-DE" sz="1400" dirty="0">
                  <a:latin typeface="Calibri" panose="020F0502020204030204" pitchFamily="34" charset="0"/>
                  <a:ea typeface="Microsoft JhengHei" panose="020B0604030504040204" pitchFamily="34" charset="-120"/>
                  <a:cs typeface="Microsoft JhengHei" panose="020B0604030504040204" pitchFamily="34" charset="-120"/>
                </a:rPr>
                <a:t>还要参加一个与其他留学生的总结会。我们想借此回顾你们已获得的经验并共同讨论你们在</a:t>
              </a:r>
              <a:r>
                <a:rPr lang="de-DE" sz="1400" dirty="0">
                  <a:latin typeface="Arial" panose="020B0604020202020204" pitchFamily="34" charset="0"/>
                  <a:ea typeface="Times New Roman" panose="02020603050405020304" pitchFamily="18" charset="0"/>
                  <a:cs typeface="Times New Roman" panose="02020603050405020304" pitchFamily="18" charset="0"/>
                </a:rPr>
                <a:t> SCOUT </a:t>
              </a:r>
              <a:r>
                <a:rPr lang="zh-CN" altLang="de-DE" sz="1400" dirty="0">
                  <a:latin typeface="Calibri" panose="020F0502020204030204" pitchFamily="34" charset="0"/>
                  <a:ea typeface="MS Gothic" panose="020B0609070205080204" pitchFamily="49" charset="-128"/>
                  <a:cs typeface="MS Gothic" panose="020B0609070205080204" pitchFamily="49" charset="-128"/>
                </a:rPr>
                <a:t>中学到了什么。</a:t>
              </a:r>
              <a:endParaRPr lang="de-DE" sz="1400" dirty="0">
                <a:latin typeface="Calibri" panose="020F0502020204030204" pitchFamily="34" charset="0"/>
                <a:ea typeface="SimSun" panose="02010600030101010101" pitchFamily="2" charset="-122"/>
                <a:cs typeface="Times New Roman" panose="02020603050405020304" pitchFamily="18" charset="0"/>
              </a:endParaRPr>
            </a:p>
          </p:txBody>
        </p:sp>
        <p:sp>
          <p:nvSpPr>
            <p:cNvPr id="35" name="Rechteck 34">
              <a:extLst>
                <a:ext uri="{FF2B5EF4-FFF2-40B4-BE49-F238E27FC236}">
                  <a16:creationId xmlns:a16="http://schemas.microsoft.com/office/drawing/2014/main" id="{13C7E300-2E31-499C-B280-7D53B8B820B2}"/>
                </a:ext>
              </a:extLst>
            </p:cNvPr>
            <p:cNvSpPr/>
            <p:nvPr/>
          </p:nvSpPr>
          <p:spPr>
            <a:xfrm>
              <a:off x="-14188" y="7880308"/>
              <a:ext cx="4968000" cy="8423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0" name="Gruppieren 39">
            <a:extLst>
              <a:ext uri="{FF2B5EF4-FFF2-40B4-BE49-F238E27FC236}">
                <a16:creationId xmlns:a16="http://schemas.microsoft.com/office/drawing/2014/main" id="{8F442110-6C38-43FD-9110-CBC22F5E8E99}"/>
              </a:ext>
            </a:extLst>
          </p:cNvPr>
          <p:cNvGrpSpPr/>
          <p:nvPr/>
        </p:nvGrpSpPr>
        <p:grpSpPr>
          <a:xfrm>
            <a:off x="-10886" y="388563"/>
            <a:ext cx="4988926" cy="716991"/>
            <a:chOff x="1515650" y="199962"/>
            <a:chExt cx="3567081" cy="716991"/>
          </a:xfrm>
        </p:grpSpPr>
        <p:sp>
          <p:nvSpPr>
            <p:cNvPr id="41" name="Rechteck 40">
              <a:extLst>
                <a:ext uri="{FF2B5EF4-FFF2-40B4-BE49-F238E27FC236}">
                  <a16:creationId xmlns:a16="http://schemas.microsoft.com/office/drawing/2014/main" id="{D475CA7A-0F63-413B-AE0B-67CE6257E050}"/>
                </a:ext>
              </a:extLst>
            </p:cNvPr>
            <p:cNvSpPr/>
            <p:nvPr/>
          </p:nvSpPr>
          <p:spPr>
            <a:xfrm>
              <a:off x="1515650" y="199962"/>
              <a:ext cx="3567081" cy="716991"/>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extLst>
                <a:ext uri="{FF2B5EF4-FFF2-40B4-BE49-F238E27FC236}">
                  <a16:creationId xmlns:a16="http://schemas.microsoft.com/office/drawing/2014/main" id="{F705244D-A3B8-4C85-9344-2ED4F608F77B}"/>
                </a:ext>
              </a:extLst>
            </p:cNvPr>
            <p:cNvSpPr/>
            <p:nvPr/>
          </p:nvSpPr>
          <p:spPr>
            <a:xfrm>
              <a:off x="1515650" y="327625"/>
              <a:ext cx="3567081" cy="322076"/>
            </a:xfrm>
            <a:prstGeom prst="rect">
              <a:avLst/>
            </a:prstGeom>
            <a:noFill/>
            <a:ln w="28575">
              <a:noFill/>
            </a:ln>
          </p:spPr>
          <p:txBody>
            <a:bodyPr wrap="square">
              <a:spAutoFit/>
            </a:bodyPr>
            <a:lstStyle/>
            <a:p>
              <a:pPr>
                <a:lnSpc>
                  <a:spcPct val="115000"/>
                </a:lnSpc>
                <a:spcAft>
                  <a:spcPts val="0"/>
                </a:spcAft>
              </a:pPr>
              <a:r>
                <a:rPr lang="zh-CN" altLang="de-DE" sz="1400" dirty="0">
                  <a:ea typeface="Calibri" panose="020F0502020204030204" pitchFamily="34" charset="0"/>
                  <a:cs typeface="Arial" panose="020B0604020202020204" pitchFamily="34" charset="0"/>
                </a:rPr>
                <a:t>你们要以双人组合共同完成下列共计</a:t>
              </a:r>
              <a:r>
                <a:rPr lang="zh-CN" altLang="de-DE" sz="1400" b="1" dirty="0">
                  <a:ea typeface="Calibri" panose="020F0502020204030204" pitchFamily="34" charset="0"/>
                  <a:cs typeface="Arial" panose="020B0604020202020204" pitchFamily="34" charset="0"/>
                </a:rPr>
                <a:t>六个基本模块</a:t>
              </a:r>
              <a:r>
                <a:rPr lang="zh-CN" altLang="de-DE" sz="1400" dirty="0">
                  <a:ea typeface="Calibri" panose="020F0502020204030204" pitchFamily="34" charset="0"/>
                  <a:cs typeface="Arial" panose="020B0604020202020204" pitchFamily="34" charset="0"/>
                </a:rPr>
                <a:t>：</a:t>
              </a:r>
              <a:endParaRPr lang="de-DE" sz="1400" dirty="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47298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9" name="Gruppieren 18">
            <a:extLst>
              <a:ext uri="{FF2B5EF4-FFF2-40B4-BE49-F238E27FC236}">
                <a16:creationId xmlns:a16="http://schemas.microsoft.com/office/drawing/2014/main" id="{F169B374-699D-492F-B85D-FD2A7EA6CF4B}"/>
              </a:ext>
            </a:extLst>
          </p:cNvPr>
          <p:cNvGrpSpPr/>
          <p:nvPr/>
        </p:nvGrpSpPr>
        <p:grpSpPr>
          <a:xfrm>
            <a:off x="0" y="9067412"/>
            <a:ext cx="6858000" cy="713036"/>
            <a:chOff x="0" y="9067412"/>
            <a:chExt cx="6858000" cy="713036"/>
          </a:xfrm>
        </p:grpSpPr>
        <p:sp>
          <p:nvSpPr>
            <p:cNvPr id="4" name="Rechteck 3">
              <a:extLst>
                <a:ext uri="{FF2B5EF4-FFF2-40B4-BE49-F238E27FC236}">
                  <a16:creationId xmlns:a16="http://schemas.microsoft.com/office/drawing/2014/main" id="{707CC062-BFE5-4037-AFE5-9DC70621560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924A234-70D0-438A-8D53-92EB010B2F06}"/>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6" name="Picture 165" descr="TUBraunschweig_CO_Master_RGB">
              <a:extLst>
                <a:ext uri="{FF2B5EF4-FFF2-40B4-BE49-F238E27FC236}">
                  <a16:creationId xmlns:a16="http://schemas.microsoft.com/office/drawing/2014/main" id="{5624336F-F5DF-4946-B7A4-F5CABA65EC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 name="Gruppieren 23">
            <a:extLst>
              <a:ext uri="{FF2B5EF4-FFF2-40B4-BE49-F238E27FC236}">
                <a16:creationId xmlns:a16="http://schemas.microsoft.com/office/drawing/2014/main" id="{08A08460-DA6D-486C-8665-48BC601CDE76}"/>
              </a:ext>
            </a:extLst>
          </p:cNvPr>
          <p:cNvGrpSpPr/>
          <p:nvPr/>
        </p:nvGrpSpPr>
        <p:grpSpPr>
          <a:xfrm>
            <a:off x="368660" y="3178342"/>
            <a:ext cx="6120680" cy="2845391"/>
            <a:chOff x="368660" y="3436022"/>
            <a:chExt cx="6120680" cy="2845391"/>
          </a:xfrm>
        </p:grpSpPr>
        <p:sp>
          <p:nvSpPr>
            <p:cNvPr id="23" name="Rechteck 22">
              <a:extLst>
                <a:ext uri="{FF2B5EF4-FFF2-40B4-BE49-F238E27FC236}">
                  <a16:creationId xmlns:a16="http://schemas.microsoft.com/office/drawing/2014/main" id="{BF7206E7-9BFE-47A4-B8A1-CADAF17BB252}"/>
                </a:ext>
              </a:extLst>
            </p:cNvPr>
            <p:cNvSpPr/>
            <p:nvPr/>
          </p:nvSpPr>
          <p:spPr>
            <a:xfrm>
              <a:off x="368660" y="3436022"/>
              <a:ext cx="6120680" cy="2786612"/>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F866A6EB-696A-4BBC-ABC4-EC82FC1E526A}"/>
                </a:ext>
              </a:extLst>
            </p:cNvPr>
            <p:cNvSpPr/>
            <p:nvPr/>
          </p:nvSpPr>
          <p:spPr>
            <a:xfrm>
              <a:off x="476672" y="3511552"/>
              <a:ext cx="5904656" cy="2769861"/>
            </a:xfrm>
            <a:prstGeom prst="rect">
              <a:avLst/>
            </a:prstGeom>
            <a:noFill/>
            <a:ln w="28575">
              <a:noFill/>
            </a:ln>
          </p:spPr>
          <p:txBody>
            <a:bodyPr wrap="square">
              <a:spAutoFit/>
            </a:bodyPr>
            <a:lstStyle/>
            <a:p>
              <a:pPr marL="457200" algn="ctr">
                <a:lnSpc>
                  <a:spcPct val="115000"/>
                </a:lnSpc>
                <a:spcAft>
                  <a:spcPts val="0"/>
                </a:spcAft>
              </a:pPr>
              <a:r>
                <a:rPr lang="de-DE" sz="1400" dirty="0" err="1">
                  <a:latin typeface="Arial" panose="020B0604020202020204" pitchFamily="34" charset="0"/>
                  <a:ea typeface="Times New Roman" panose="02020603050405020304" pitchFamily="18" charset="0"/>
                  <a:cs typeface="Times New Roman" panose="02020603050405020304" pitchFamily="18" charset="0"/>
                </a:rPr>
                <a:t>如果完成了</a:t>
              </a:r>
              <a:r>
                <a:rPr lang="de-DE" sz="1400" dirty="0">
                  <a:latin typeface="Arial" panose="020B0604020202020204" pitchFamily="34" charset="0"/>
                  <a:ea typeface="Times New Roman" panose="02020603050405020304" pitchFamily="18" charset="0"/>
                  <a:cs typeface="Times New Roman" panose="02020603050405020304" pitchFamily="18" charset="0"/>
                </a:rPr>
                <a:t> SCOUT </a:t>
              </a:r>
              <a:r>
                <a:rPr lang="de-DE" sz="1400" dirty="0" err="1">
                  <a:latin typeface="Arial" panose="020B0604020202020204" pitchFamily="34" charset="0"/>
                  <a:ea typeface="Times New Roman" panose="02020603050405020304" pitchFamily="18" charset="0"/>
                  <a:cs typeface="Times New Roman" panose="02020603050405020304" pitchFamily="18" charset="0"/>
                </a:rPr>
                <a:t>项目的所有上述基本模块，你可以根据专业申请</a:t>
              </a:r>
              <a:r>
                <a:rPr lang="de-DE" sz="1400" dirty="0">
                  <a:latin typeface="Arial" panose="020B0604020202020204" pitchFamily="34" charset="0"/>
                  <a:ea typeface="Times New Roman" panose="02020603050405020304" pitchFamily="18" charset="0"/>
                  <a:cs typeface="Times New Roman" panose="02020603050405020304" pitchFamily="18" charset="0"/>
                </a:rPr>
                <a:t> 2 </a:t>
              </a:r>
              <a:r>
                <a:rPr lang="de-DE" sz="1400" dirty="0" err="1">
                  <a:latin typeface="Arial" panose="020B0604020202020204" pitchFamily="34" charset="0"/>
                  <a:ea typeface="Times New Roman" panose="02020603050405020304" pitchFamily="18" charset="0"/>
                  <a:cs typeface="Times New Roman" panose="02020603050405020304" pitchFamily="18" charset="0"/>
                </a:rPr>
                <a:t>个学分。请注意，计分方式必须与各个院系或专业确定</a:t>
              </a:r>
              <a:r>
                <a:rPr lang="de-DE" sz="1400" dirty="0">
                  <a:latin typeface="Arial" panose="020B0604020202020204" pitchFamily="34" charset="0"/>
                  <a:ea typeface="Times New Roman" panose="02020603050405020304" pitchFamily="18" charset="0"/>
                  <a:cs typeface="Times New Roman" panose="02020603050405020304" pitchFamily="18" charset="0"/>
                </a:rPr>
                <a:t>。</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marL="457200" algn="ctr">
                <a:lnSpc>
                  <a:spcPct val="115000"/>
                </a:lnSpc>
                <a:spcAft>
                  <a:spcPts val="0"/>
                </a:spcAft>
              </a:pPr>
              <a:r>
                <a:rPr lang="de-DE" sz="1400" dirty="0">
                  <a:latin typeface="Arial" panose="020B0604020202020204" pitchFamily="34" charset="0"/>
                  <a:ea typeface="Times New Roman" panose="02020603050405020304" pitchFamily="18" charset="0"/>
                  <a:cs typeface="Times New Roman" panose="02020603050405020304" pitchFamily="18" charset="0"/>
                </a:rPr>
                <a:t> </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marL="457200" algn="ctr">
                <a:lnSpc>
                  <a:spcPct val="115000"/>
                </a:lnSpc>
                <a:spcAft>
                  <a:spcPts val="0"/>
                </a:spcAft>
              </a:pPr>
              <a:r>
                <a:rPr lang="zh-CN" altLang="de-DE" sz="1400" dirty="0">
                  <a:latin typeface="Arial" panose="020B0604020202020204" pitchFamily="34" charset="0"/>
                  <a:ea typeface="SimSun" panose="02010600030101010101" pitchFamily="2" charset="-122"/>
                  <a:cs typeface="Arial" panose="020B0604020202020204" pitchFamily="34" charset="0"/>
                </a:rPr>
                <a:t>出现问题或存在疑问时，你可以联系我们，我们将尽力提供帮助：</a:t>
              </a:r>
              <a:r>
                <a:rPr lang="de-DE" sz="1400" u="sng" dirty="0">
                  <a:solidFill>
                    <a:srgbClr val="0000FF"/>
                  </a:solidFill>
                  <a:latin typeface="Arial" panose="020B0604020202020204" pitchFamily="34" charset="0"/>
                  <a:ea typeface="SimSun" panose="02010600030101010101" pitchFamily="2" charset="-122"/>
                  <a:cs typeface="Times New Roman" panose="02020603050405020304" pitchFamily="18" charset="0"/>
                  <a:hlinkClick r:id="rId3" action="ppaction://hlinkfile">
                    <a:extLst>
                      <a:ext uri="{A12FA001-AC4F-418D-AE19-62706E023703}">
                        <ahyp:hlinkClr xmlns:ahyp="http://schemas.microsoft.com/office/drawing/2018/hyperlinkcolor" val="tx"/>
                      </a:ext>
                    </a:extLst>
                  </a:hlinkClick>
                </a:rPr>
                <a:t>scout@tu-bs.de</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de-DE" sz="1400" dirty="0">
                  <a:latin typeface="Arial" panose="020B0604020202020204" pitchFamily="34" charset="0"/>
                  <a:ea typeface="SimSun" panose="02010600030101010101" pitchFamily="2" charset="-122"/>
                  <a:cs typeface="Times New Roman" panose="02020603050405020304" pitchFamily="18" charset="0"/>
                </a:rPr>
                <a:t> </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zh-CN" altLang="de-DE" sz="1400" dirty="0">
                  <a:latin typeface="Arial" panose="020B0604020202020204" pitchFamily="34" charset="0"/>
                  <a:ea typeface="SimSun" panose="02010600030101010101" pitchFamily="2" charset="-122"/>
                  <a:cs typeface="Arial" panose="020B0604020202020204" pitchFamily="34" charset="0"/>
                </a:rPr>
                <a:t>现在，我们期望与你和所有其他参与者度过一个精彩的学期！</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de-DE" sz="1400" dirty="0">
                  <a:latin typeface="Arial" panose="020B0604020202020204" pitchFamily="34" charset="0"/>
                  <a:ea typeface="SimSun" panose="02010600030101010101" pitchFamily="2" charset="-122"/>
                  <a:cs typeface="Times New Roman" panose="02020603050405020304" pitchFamily="18" charset="0"/>
                </a:rPr>
                <a:t> </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zh-CN" altLang="de-DE" sz="1400" dirty="0">
                  <a:latin typeface="Arial" panose="020B0604020202020204" pitchFamily="34" charset="0"/>
                  <a:ea typeface="SimSun" panose="02010600030101010101" pitchFamily="2" charset="-122"/>
                  <a:cs typeface="Arial" panose="020B0604020202020204" pitchFamily="34" charset="0"/>
                </a:rPr>
                <a:t>致以问候</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de-DE" sz="1400" dirty="0">
                  <a:latin typeface="Arial" panose="020B0604020202020204" pitchFamily="34" charset="0"/>
                  <a:ea typeface="SimSun" panose="02010600030101010101" pitchFamily="2" charset="-122"/>
                  <a:cs typeface="Times New Roman" panose="02020603050405020304" pitchFamily="18" charset="0"/>
                </a:rPr>
                <a:t>SCOUT </a:t>
              </a:r>
              <a:r>
                <a:rPr lang="zh-CN" altLang="de-DE" sz="1400" dirty="0">
                  <a:latin typeface="Arial" panose="020B0604020202020204" pitchFamily="34" charset="0"/>
                  <a:ea typeface="SimSun" panose="02010600030101010101" pitchFamily="2" charset="-122"/>
                  <a:cs typeface="Arial" panose="020B0604020202020204" pitchFamily="34" charset="0"/>
                </a:rPr>
                <a:t>团队</a:t>
              </a:r>
              <a:endParaRPr lang="de-DE" sz="14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spcAft>
                  <a:spcPts val="0"/>
                </a:spcAft>
              </a:pP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4" name="Gruppieren 33">
            <a:extLst>
              <a:ext uri="{FF2B5EF4-FFF2-40B4-BE49-F238E27FC236}">
                <a16:creationId xmlns:a16="http://schemas.microsoft.com/office/drawing/2014/main" id="{680D513D-5786-4CA0-8733-4761430D36DB}"/>
              </a:ext>
            </a:extLst>
          </p:cNvPr>
          <p:cNvGrpSpPr/>
          <p:nvPr/>
        </p:nvGrpSpPr>
        <p:grpSpPr>
          <a:xfrm>
            <a:off x="377278" y="6265221"/>
            <a:ext cx="6112062" cy="2631490"/>
            <a:chOff x="377278" y="6385703"/>
            <a:chExt cx="6112062" cy="2631490"/>
          </a:xfrm>
        </p:grpSpPr>
        <p:sp>
          <p:nvSpPr>
            <p:cNvPr id="12" name="Rechteck 11">
              <a:extLst>
                <a:ext uri="{FF2B5EF4-FFF2-40B4-BE49-F238E27FC236}">
                  <a16:creationId xmlns:a16="http://schemas.microsoft.com/office/drawing/2014/main" id="{6918FC59-08CA-4AC4-BA78-C21412F0D1F2}"/>
                </a:ext>
              </a:extLst>
            </p:cNvPr>
            <p:cNvSpPr/>
            <p:nvPr/>
          </p:nvSpPr>
          <p:spPr>
            <a:xfrm>
              <a:off x="377278" y="6385703"/>
              <a:ext cx="2867392" cy="2631490"/>
            </a:xfrm>
            <a:prstGeom prst="rect">
              <a:avLst/>
            </a:prstGeom>
          </p:spPr>
          <p:txBody>
            <a:bodyPr wrap="square">
              <a:spAutoFit/>
            </a:bodyPr>
            <a:lstStyle/>
            <a:p>
              <a:r>
                <a:rPr lang="de-DE" sz="1000" b="1" dirty="0">
                  <a:solidFill>
                    <a:schemeClr val="bg1"/>
                  </a:solidFill>
                </a:rPr>
                <a:t>Kontakt</a:t>
              </a:r>
            </a:p>
            <a:p>
              <a:r>
                <a:rPr lang="de-DE" sz="1000" dirty="0">
                  <a:solidFill>
                    <a:schemeClr val="bg1"/>
                  </a:solidFill>
                </a:rPr>
                <a:t>© Technische Universität Braunschweig</a:t>
              </a:r>
            </a:p>
            <a:p>
              <a:r>
                <a:rPr lang="de-DE" sz="1000" dirty="0">
                  <a:solidFill>
                    <a:schemeClr val="bg1"/>
                  </a:solidFill>
                </a:rPr>
                <a:t>Abteil. für Arbeits-, Organisations- und Sozialpsychologie</a:t>
              </a:r>
            </a:p>
            <a:p>
              <a:r>
                <a:rPr lang="de-DE" sz="1000" dirty="0">
                  <a:solidFill>
                    <a:schemeClr val="bg1"/>
                  </a:solidFill>
                </a:rPr>
                <a:t>Univ.-Prof. Dr. Simone Kauffeld</a:t>
              </a:r>
            </a:p>
            <a:p>
              <a:r>
                <a:rPr lang="de-DE" sz="1000" dirty="0">
                  <a:solidFill>
                    <a:schemeClr val="bg1"/>
                  </a:solidFill>
                </a:rPr>
                <a:t>Spielmannstraße 19</a:t>
              </a:r>
            </a:p>
            <a:p>
              <a:r>
                <a:rPr lang="de-DE" sz="1000" dirty="0">
                  <a:solidFill>
                    <a:schemeClr val="bg1"/>
                  </a:solidFill>
                </a:rPr>
                <a:t>38106 Braunschweig</a:t>
              </a:r>
            </a:p>
            <a:p>
              <a:r>
                <a:rPr lang="de-DE" sz="1000" dirty="0">
                  <a:solidFill>
                    <a:schemeClr val="bg1"/>
                  </a:solidFill>
                </a:rPr>
                <a:t> +49 531 391-2547</a:t>
              </a:r>
            </a:p>
            <a:p>
              <a:r>
                <a:rPr lang="de-DE" sz="1000" dirty="0">
                  <a:solidFill>
                    <a:schemeClr val="bg1"/>
                  </a:solidFill>
                </a:rPr>
                <a:t> scout@tu-braunschweig.de</a:t>
              </a:r>
            </a:p>
            <a:p>
              <a:r>
                <a:rPr lang="de-DE" sz="1000" dirty="0">
                  <a:solidFill>
                    <a:schemeClr val="bg1"/>
                  </a:solidFill>
                </a:rPr>
                <a:t> www.tu-braunschweig.de/scout</a:t>
              </a:r>
            </a:p>
            <a:p>
              <a:pPr>
                <a:spcBef>
                  <a:spcPts val="600"/>
                </a:spcBef>
              </a:pPr>
              <a:r>
                <a:rPr lang="de-DE" sz="1000" b="1" dirty="0">
                  <a:solidFill>
                    <a:srgbClr val="FFFFFF"/>
                  </a:solidFill>
                  <a:latin typeface="NexusSansPro-Bold"/>
                </a:rPr>
                <a:t>In Kooperation mit</a:t>
              </a:r>
            </a:p>
            <a:p>
              <a:r>
                <a:rPr lang="de-DE" sz="1000" dirty="0">
                  <a:solidFill>
                    <a:srgbClr val="FFFFFF"/>
                  </a:solidFill>
                  <a:latin typeface="NexusSansPro-Regular"/>
                </a:rPr>
                <a:t>Technische Universität Braunschweig</a:t>
              </a:r>
            </a:p>
            <a:p>
              <a:r>
                <a:rPr lang="de-DE" sz="1000" dirty="0">
                  <a:solidFill>
                    <a:srgbClr val="FFFFFF"/>
                  </a:solidFill>
                  <a:latin typeface="NexusSansPro-Regular"/>
                </a:rPr>
                <a:t>International Office</a:t>
              </a:r>
            </a:p>
            <a:p>
              <a:r>
                <a:rPr lang="de-DE" sz="1000" dirty="0">
                  <a:solidFill>
                    <a:srgbClr val="FFFFFF"/>
                  </a:solidFill>
                  <a:latin typeface="NexusSansPro-Regular"/>
                </a:rPr>
                <a:t>Dr. Astrid Sebastian</a:t>
              </a:r>
            </a:p>
            <a:p>
              <a:r>
                <a:rPr lang="de-DE" sz="1000" dirty="0" err="1">
                  <a:solidFill>
                    <a:srgbClr val="FFFFFF"/>
                  </a:solidFill>
                  <a:latin typeface="NexusSansPro-Regular"/>
                </a:rPr>
                <a:t>Bültenweg</a:t>
              </a:r>
              <a:r>
                <a:rPr lang="de-DE" sz="1000" dirty="0">
                  <a:solidFill>
                    <a:srgbClr val="FFFFFF"/>
                  </a:solidFill>
                  <a:latin typeface="NexusSansPro-Regular"/>
                </a:rPr>
                <a:t> 74/75</a:t>
              </a:r>
            </a:p>
            <a:p>
              <a:r>
                <a:rPr lang="de-DE" sz="1000" dirty="0">
                  <a:solidFill>
                    <a:srgbClr val="FFFFFF"/>
                  </a:solidFill>
                  <a:latin typeface="NexusSansPro-Regular"/>
                </a:rPr>
                <a:t>38106 Braunschweig</a:t>
              </a:r>
              <a:endParaRPr lang="de-DE" sz="1000" dirty="0"/>
            </a:p>
          </p:txBody>
        </p:sp>
        <p:pic>
          <p:nvPicPr>
            <p:cNvPr id="18" name="Grafik 17">
              <a:extLst>
                <a:ext uri="{FF2B5EF4-FFF2-40B4-BE49-F238E27FC236}">
                  <a16:creationId xmlns:a16="http://schemas.microsoft.com/office/drawing/2014/main" id="{1F27F48E-8CF6-4C8A-AE05-4AA57191A5C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390"/>
            <a:stretch/>
          </p:blipFill>
          <p:spPr>
            <a:xfrm>
              <a:off x="2636911" y="6385703"/>
              <a:ext cx="3852429" cy="2631154"/>
            </a:xfrm>
            <a:prstGeom prst="rect">
              <a:avLst/>
            </a:prstGeom>
            <a:ln w="28575">
              <a:solidFill>
                <a:schemeClr val="bg1"/>
              </a:solidFill>
            </a:ln>
          </p:spPr>
        </p:pic>
      </p:grpSp>
      <p:grpSp>
        <p:nvGrpSpPr>
          <p:cNvPr id="22" name="Gruppieren 21">
            <a:extLst>
              <a:ext uri="{FF2B5EF4-FFF2-40B4-BE49-F238E27FC236}">
                <a16:creationId xmlns:a16="http://schemas.microsoft.com/office/drawing/2014/main" id="{EEE864F0-DAE3-46D2-B3B4-BCA4D5FC1983}"/>
              </a:ext>
            </a:extLst>
          </p:cNvPr>
          <p:cNvGrpSpPr/>
          <p:nvPr/>
        </p:nvGrpSpPr>
        <p:grpSpPr>
          <a:xfrm>
            <a:off x="368660" y="9067412"/>
            <a:ext cx="2197449" cy="737137"/>
            <a:chOff x="419836" y="8793467"/>
            <a:chExt cx="2197449" cy="737137"/>
          </a:xfrm>
        </p:grpSpPr>
        <p:sp>
          <p:nvSpPr>
            <p:cNvPr id="21" name="Rechteck 20">
              <a:extLst>
                <a:ext uri="{FF2B5EF4-FFF2-40B4-BE49-F238E27FC236}">
                  <a16:creationId xmlns:a16="http://schemas.microsoft.com/office/drawing/2014/main" id="{FBB39FEC-B0EA-4358-BE55-1CB90B2A7931}"/>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0" name="Grafik 19">
              <a:extLst>
                <a:ext uri="{FF2B5EF4-FFF2-40B4-BE49-F238E27FC236}">
                  <a16:creationId xmlns:a16="http://schemas.microsoft.com/office/drawing/2014/main" id="{C8C43789-4C38-4596-A1BE-7E65F272AAC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29" name="Gruppieren 28">
            <a:extLst>
              <a:ext uri="{FF2B5EF4-FFF2-40B4-BE49-F238E27FC236}">
                <a16:creationId xmlns:a16="http://schemas.microsoft.com/office/drawing/2014/main" id="{29ACBFBB-9562-411D-AACF-94ADFADFC6A4}"/>
              </a:ext>
            </a:extLst>
          </p:cNvPr>
          <p:cNvGrpSpPr/>
          <p:nvPr/>
        </p:nvGrpSpPr>
        <p:grpSpPr>
          <a:xfrm>
            <a:off x="0" y="1228822"/>
            <a:ext cx="4968000" cy="1778820"/>
            <a:chOff x="0" y="1354728"/>
            <a:chExt cx="4968000" cy="1778820"/>
          </a:xfrm>
        </p:grpSpPr>
        <p:sp>
          <p:nvSpPr>
            <p:cNvPr id="17" name="Rechteck 16">
              <a:extLst>
                <a:ext uri="{FF2B5EF4-FFF2-40B4-BE49-F238E27FC236}">
                  <a16:creationId xmlns:a16="http://schemas.microsoft.com/office/drawing/2014/main" id="{5D4411F2-6BC7-4F5F-ACA7-EDE9DF080A7D}"/>
                </a:ext>
              </a:extLst>
            </p:cNvPr>
            <p:cNvSpPr/>
            <p:nvPr/>
          </p:nvSpPr>
          <p:spPr>
            <a:xfrm>
              <a:off x="35182" y="1354728"/>
              <a:ext cx="4897636" cy="1315232"/>
            </a:xfrm>
            <a:prstGeom prst="rect">
              <a:avLst/>
            </a:prstGeom>
            <a:noFill/>
            <a:ln w="28575">
              <a:noFill/>
            </a:ln>
          </p:spPr>
          <p:txBody>
            <a:bodyPr wrap="square">
              <a:spAutoFit/>
            </a:bodyPr>
            <a:lstStyle/>
            <a:p>
              <a:pPr>
                <a:lnSpc>
                  <a:spcPct val="115000"/>
                </a:lnSpc>
                <a:spcAft>
                  <a:spcPts val="0"/>
                </a:spcAft>
              </a:pPr>
              <a:r>
                <a:rPr lang="zh-CN" altLang="de-DE" sz="1400" b="1" dirty="0">
                  <a:latin typeface="Calibri" panose="020F0502020204030204" pitchFamily="34" charset="0"/>
                  <a:ea typeface="MS Gothic" panose="020B0609070205080204" pitchFamily="49" charset="-128"/>
                  <a:cs typeface="MS Gothic" panose="020B0609070205080204" pitchFamily="49" charset="-128"/>
                </a:rPr>
                <a:t>研究跟踪：</a:t>
              </a:r>
              <a:r>
                <a:rPr lang="zh-CN" altLang="de-DE" sz="1400" dirty="0">
                  <a:latin typeface="Calibri" panose="020F0502020204030204" pitchFamily="34" charset="0"/>
                  <a:ea typeface="Microsoft JhengHei" panose="020B0604030504040204" pitchFamily="34" charset="-120"/>
                  <a:cs typeface="Microsoft JhengHei" panose="020B0604030504040204" pitchFamily="34" charset="-120"/>
                </a:rPr>
                <a:t>对</a:t>
              </a:r>
              <a:r>
                <a:rPr lang="de-DE" sz="1400" dirty="0">
                  <a:latin typeface="Arial" panose="020B0604020202020204" pitchFamily="34" charset="0"/>
                  <a:ea typeface="Times New Roman" panose="02020603050405020304" pitchFamily="18" charset="0"/>
                  <a:cs typeface="Times New Roman" panose="02020603050405020304" pitchFamily="18" charset="0"/>
                </a:rPr>
                <a:t> SCOUT </a:t>
              </a:r>
              <a:r>
                <a:rPr lang="zh-CN" altLang="de-DE" sz="1400" dirty="0">
                  <a:latin typeface="Calibri" panose="020F0502020204030204" pitchFamily="34" charset="0"/>
                  <a:ea typeface="Microsoft JhengHei" panose="020B0604030504040204" pitchFamily="34" charset="-120"/>
                  <a:cs typeface="Microsoft JhengHei" panose="020B0604030504040204" pitchFamily="34" charset="-120"/>
                </a:rPr>
                <a:t>项目还进行研究跟踪。留学生和本国大学生在学期内要填写不同的调查问卷，由此我们可以持续评估并改进该项目。此外，我们还想掌握该项目对于例如参与者的跨文化交际能力的提高有哪些作用或者对参与者的社交网络产生了什么影响。</a:t>
              </a:r>
              <a:endParaRPr lang="de-DE" sz="1400" dirty="0">
                <a:latin typeface="Calibri" panose="020F0502020204030204" pitchFamily="34" charset="0"/>
                <a:ea typeface="SimSun" panose="02010600030101010101" pitchFamily="2" charset="-122"/>
                <a:cs typeface="Times New Roman" panose="02020603050405020304" pitchFamily="18" charset="0"/>
              </a:endParaRPr>
            </a:p>
          </p:txBody>
        </p:sp>
        <p:sp>
          <p:nvSpPr>
            <p:cNvPr id="26" name="Rechteck 25">
              <a:extLst>
                <a:ext uri="{FF2B5EF4-FFF2-40B4-BE49-F238E27FC236}">
                  <a16:creationId xmlns:a16="http://schemas.microsoft.com/office/drawing/2014/main" id="{54F88EAA-83CD-46D8-9298-DC05636B6CD1}"/>
                </a:ext>
              </a:extLst>
            </p:cNvPr>
            <p:cNvSpPr/>
            <p:nvPr/>
          </p:nvSpPr>
          <p:spPr>
            <a:xfrm>
              <a:off x="0" y="1354728"/>
              <a:ext cx="4968000" cy="1778820"/>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0" name="Gruppieren 29">
            <a:extLst>
              <a:ext uri="{FF2B5EF4-FFF2-40B4-BE49-F238E27FC236}">
                <a16:creationId xmlns:a16="http://schemas.microsoft.com/office/drawing/2014/main" id="{987A94CC-843A-4D09-8A5C-B538FD69D909}"/>
              </a:ext>
            </a:extLst>
          </p:cNvPr>
          <p:cNvGrpSpPr/>
          <p:nvPr/>
        </p:nvGrpSpPr>
        <p:grpSpPr>
          <a:xfrm>
            <a:off x="1890000" y="258311"/>
            <a:ext cx="4968000" cy="799811"/>
            <a:chOff x="1890000" y="258311"/>
            <a:chExt cx="4968000" cy="799811"/>
          </a:xfrm>
        </p:grpSpPr>
        <p:sp>
          <p:nvSpPr>
            <p:cNvPr id="16" name="Rechteck 15">
              <a:extLst>
                <a:ext uri="{FF2B5EF4-FFF2-40B4-BE49-F238E27FC236}">
                  <a16:creationId xmlns:a16="http://schemas.microsoft.com/office/drawing/2014/main" id="{7FBCB0E3-DF0C-414E-912A-9089C44F60B8}"/>
                </a:ext>
              </a:extLst>
            </p:cNvPr>
            <p:cNvSpPr/>
            <p:nvPr/>
          </p:nvSpPr>
          <p:spPr>
            <a:xfrm>
              <a:off x="1925182" y="338009"/>
              <a:ext cx="4897636" cy="571951"/>
            </a:xfrm>
            <a:prstGeom prst="rect">
              <a:avLst/>
            </a:prstGeom>
            <a:noFill/>
            <a:ln w="28575">
              <a:noFill/>
            </a:ln>
          </p:spPr>
          <p:txBody>
            <a:bodyPr wrap="square">
              <a:spAutoFit/>
            </a:bodyPr>
            <a:lstStyle/>
            <a:p>
              <a:pPr>
                <a:lnSpc>
                  <a:spcPct val="115000"/>
                </a:lnSpc>
                <a:spcAft>
                  <a:spcPts val="0"/>
                </a:spcAft>
              </a:pPr>
              <a:r>
                <a:rPr lang="zh-CN" altLang="de-DE" sz="1400" b="1" dirty="0">
                  <a:latin typeface="Calibri" panose="020F0502020204030204" pitchFamily="34" charset="0"/>
                  <a:ea typeface="Microsoft JhengHei" panose="020B0604030504040204" pitchFamily="34" charset="-120"/>
                  <a:cs typeface="Microsoft JhengHei" panose="020B0604030504040204" pitchFamily="34" charset="-120"/>
                </a:rPr>
                <a:t>结</a:t>
              </a:r>
              <a:r>
                <a:rPr lang="zh-CN" altLang="de-DE" sz="1400" b="1" dirty="0">
                  <a:latin typeface="Calibri" panose="020F0502020204030204" pitchFamily="34" charset="0"/>
                  <a:ea typeface="MS Gothic" panose="020B0609070205080204" pitchFamily="49" charset="-128"/>
                  <a:cs typeface="MS Gothic" panose="020B0609070205080204" pitchFamily="49" charset="-128"/>
                </a:rPr>
                <a:t>束活</a:t>
              </a:r>
              <a:r>
                <a:rPr lang="zh-CN" altLang="de-DE" sz="1400" b="1" dirty="0">
                  <a:latin typeface="Calibri" panose="020F0502020204030204" pitchFamily="34" charset="0"/>
                  <a:ea typeface="Microsoft JhengHei" panose="020B0604030504040204" pitchFamily="34" charset="-120"/>
                  <a:cs typeface="Microsoft JhengHei" panose="020B0604030504040204" pitchFamily="34" charset="-120"/>
                </a:rPr>
                <a:t>动：</a:t>
              </a:r>
              <a:r>
                <a:rPr lang="zh-CN" altLang="de-DE" sz="1400" dirty="0">
                  <a:latin typeface="Calibri" panose="020F0502020204030204" pitchFamily="34" charset="0"/>
                  <a:ea typeface="MS Gothic" panose="020B0609070205080204" pitchFamily="49" charset="-128"/>
                  <a:cs typeface="MS Gothic" panose="020B0609070205080204" pitchFamily="49" charset="-128"/>
                </a:rPr>
                <a:t>在学期末将与所有参与者</a:t>
              </a:r>
              <a:r>
                <a:rPr lang="zh-CN" altLang="de-DE" sz="1400" dirty="0">
                  <a:latin typeface="Calibri" panose="020F0502020204030204" pitchFamily="34" charset="0"/>
                  <a:ea typeface="Microsoft JhengHei" panose="020B0604030504040204" pitchFamily="34" charset="-120"/>
                  <a:cs typeface="Microsoft JhengHei" panose="020B0604030504040204" pitchFamily="34" charset="-120"/>
                </a:rPr>
                <a:t>举行一个集体结束活动。你们可在此一起交流经验。</a:t>
              </a:r>
              <a:r>
                <a:rPr lang="zh-CN" altLang="de-DE" sz="1400" dirty="0">
                  <a:latin typeface="Calibri" panose="020F0502020204030204" pitchFamily="34" charset="0"/>
                  <a:ea typeface="Arial" panose="020B0604020202020204" pitchFamily="34" charset="0"/>
                  <a:cs typeface="Times New Roman" panose="02020603050405020304" pitchFamily="18" charset="0"/>
                </a:rPr>
                <a:t> </a:t>
              </a:r>
              <a:endParaRPr lang="de-DE" sz="1400" dirty="0">
                <a:latin typeface="Calibri" panose="020F0502020204030204" pitchFamily="34" charset="0"/>
                <a:ea typeface="SimSun" panose="02010600030101010101" pitchFamily="2" charset="-122"/>
                <a:cs typeface="Times New Roman" panose="02020603050405020304" pitchFamily="18" charset="0"/>
              </a:endParaRPr>
            </a:p>
          </p:txBody>
        </p:sp>
        <p:sp>
          <p:nvSpPr>
            <p:cNvPr id="27" name="Rechteck 26">
              <a:extLst>
                <a:ext uri="{FF2B5EF4-FFF2-40B4-BE49-F238E27FC236}">
                  <a16:creationId xmlns:a16="http://schemas.microsoft.com/office/drawing/2014/main" id="{B4D4C3DD-9889-4009-9949-5B4A7CE1D957}"/>
                </a:ext>
              </a:extLst>
            </p:cNvPr>
            <p:cNvSpPr/>
            <p:nvPr/>
          </p:nvSpPr>
          <p:spPr>
            <a:xfrm>
              <a:off x="1890000" y="258311"/>
              <a:ext cx="4968000" cy="79981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484150833"/>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1033</Words>
  <Application>Microsoft Office PowerPoint</Application>
  <PresentationFormat>A4-Papier (210 x 297 mm)</PresentationFormat>
  <Paragraphs>39</Paragraphs>
  <Slides>3</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NexusSansPro-Bold</vt:lpstr>
      <vt:lpstr>NexusSansPro-Regular</vt:lpstr>
      <vt:lpstr>Larissa-Design</vt:lpstr>
      <vt:lpstr>PowerPoint-Präsentation</vt:lpstr>
      <vt:lpstr>PowerPoint-Präsentation</vt:lpstr>
      <vt:lpstr>PowerPoint-Präsentation</vt:lpstr>
    </vt:vector>
  </TitlesOfParts>
  <Company>Ostfalia Hochschule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nin</dc:creator>
  <cp:lastModifiedBy>Lina Brieske</cp:lastModifiedBy>
  <cp:revision>66</cp:revision>
  <cp:lastPrinted>2015-03-13T13:46:10Z</cp:lastPrinted>
  <dcterms:created xsi:type="dcterms:W3CDTF">2015-03-09T14:06:52Z</dcterms:created>
  <dcterms:modified xsi:type="dcterms:W3CDTF">2019-10-11T09:31:43Z</dcterms:modified>
</cp:coreProperties>
</file>