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73" r:id="rId2"/>
    <p:sldId id="274" r:id="rId3"/>
    <p:sldId id="275" r:id="rId4"/>
  </p:sldIdLst>
  <p:sldSz cx="6858000" cy="9906000" type="A4"/>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82A"/>
    <a:srgbClr val="ACC13A"/>
    <a:srgbClr val="711C2F"/>
    <a:srgbClr val="E16D00"/>
    <a:srgbClr val="00709B"/>
    <a:srgbClr val="66B4D3"/>
    <a:srgbClr val="C6A4AC"/>
    <a:srgbClr val="BE1E3C"/>
    <a:srgbClr val="E12D3E"/>
    <a:srgbClr val="EE20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4" d="100"/>
          <a:sy n="44" d="100"/>
        </p:scale>
        <p:origin x="2232" y="32"/>
      </p:cViewPr>
      <p:guideLst>
        <p:guide orient="horz" pos="3120"/>
        <p:guide pos="2160"/>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D9395CA-00B7-46B8-BEA4-E3ECAD4891C0}" type="datetimeFigureOut">
              <a:rPr lang="de-DE" smtClean="0"/>
              <a:t>11.10.2019</a:t>
            </a:fld>
            <a:endParaRPr lang="de-DE"/>
          </a:p>
        </p:txBody>
      </p:sp>
      <p:sp>
        <p:nvSpPr>
          <p:cNvPr id="4" name="Folienbildplatzhalter 3"/>
          <p:cNvSpPr>
            <a:spLocks noGrp="1" noRot="1" noChangeAspect="1"/>
          </p:cNvSpPr>
          <p:nvPr>
            <p:ph type="sldImg" idx="2"/>
          </p:nvPr>
        </p:nvSpPr>
        <p:spPr>
          <a:xfrm>
            <a:off x="2111375" y="744538"/>
            <a:ext cx="25749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2F27335-3721-4CF0-889F-B45E928CE28A}" type="slidenum">
              <a:rPr lang="de-DE" smtClean="0"/>
              <a:t>‹Nr.›</a:t>
            </a:fld>
            <a:endParaRPr lang="de-DE"/>
          </a:p>
        </p:txBody>
      </p:sp>
    </p:spTree>
    <p:extLst>
      <p:ext uri="{BB962C8B-B14F-4D97-AF65-F5344CB8AC3E}">
        <p14:creationId xmlns:p14="http://schemas.microsoft.com/office/powerpoint/2010/main" val="2246716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D50B05-0205-443D-8A31-6978F9CC43BF}" type="slidenum">
              <a:rPr lang="de-DE" altLang="de-DE"/>
              <a:pPr/>
              <a:t>1</a:t>
            </a:fld>
            <a:endParaRPr lang="de-DE" altLang="de-DE"/>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de-DE" altLang="de-DE"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D50B05-0205-443D-8A31-6978F9CC43BF}" type="slidenum">
              <a:rPr lang="de-DE" altLang="de-DE"/>
              <a:pPr/>
              <a:t>2</a:t>
            </a:fld>
            <a:endParaRPr lang="de-DE" altLang="de-DE"/>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14350" y="3077283"/>
            <a:ext cx="5829300" cy="2123369"/>
          </a:xfrm>
        </p:spPr>
        <p:txBody>
          <a:bodyPr/>
          <a:lstStyle/>
          <a:p>
            <a:r>
              <a:rPr lang="de-DE"/>
              <a:t>Titelmasterformat durch Klicken bearbeiten</a:t>
            </a:r>
          </a:p>
        </p:txBody>
      </p:sp>
      <p:sp>
        <p:nvSpPr>
          <p:cNvPr id="3" name="Untertitel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4972050" y="396701"/>
            <a:ext cx="1543050" cy="8452202"/>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342900" y="396701"/>
            <a:ext cx="4514850" cy="8452202"/>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41735" y="6365522"/>
            <a:ext cx="5829300" cy="1967442"/>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342901" y="394406"/>
            <a:ext cx="2256235" cy="1678517"/>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344216" y="6934201"/>
            <a:ext cx="4114800" cy="818622"/>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82C998F6-A7A8-4A9E-A54D-253BDDBB79ED}" type="datetimeFigureOut">
              <a:rPr lang="de-DE" smtClean="0"/>
              <a:pPr/>
              <a:t>11.10.2019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5357A87-6C30-4308-A82F-AC04FEE7CA58}"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82C998F6-A7A8-4A9E-A54D-253BDDBB79ED}" type="datetimeFigureOut">
              <a:rPr lang="de-DE" smtClean="0"/>
              <a:pPr/>
              <a:t>11.10.2019</a:t>
            </a:fld>
            <a:endParaRPr lang="de-DE"/>
          </a:p>
        </p:txBody>
      </p:sp>
      <p:sp>
        <p:nvSpPr>
          <p:cNvPr id="5" name="Fußzeilenplatzhalter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45357A87-6C30-4308-A82F-AC04FEE7CA58}"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CC13A"/>
        </a:solidFill>
        <a:effectLst/>
      </p:bgPr>
    </p:bg>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D6929D60-B7FE-40CC-837C-8A1094F2CE17}"/>
              </a:ext>
            </a:extLst>
          </p:cNvPr>
          <p:cNvSpPr/>
          <p:nvPr/>
        </p:nvSpPr>
        <p:spPr>
          <a:xfrm>
            <a:off x="-25882" y="704528"/>
            <a:ext cx="6883882"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1" name="Picture 2" descr="C:\Users\Annika\Pictures\AOS-Logo\FILES\PRINT\universitat_and_AOS_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882" y="768008"/>
            <a:ext cx="2878818" cy="737137"/>
          </a:xfrm>
          <a:prstGeom prst="rect">
            <a:avLst/>
          </a:prstGeom>
          <a:noFill/>
          <a:extLst>
            <a:ext uri="{909E8E84-426E-40DD-AFC4-6F175D3DCCD1}">
              <a14:hiddenFill xmlns:a14="http://schemas.microsoft.com/office/drawing/2010/main">
                <a:solidFill>
                  <a:srgbClr val="FFFFFF"/>
                </a:solidFill>
              </a14:hiddenFill>
            </a:ext>
          </a:extLst>
        </p:spPr>
      </p:pic>
      <p:pic>
        <p:nvPicPr>
          <p:cNvPr id="6" name="Grafik 5">
            <a:extLst>
              <a:ext uri="{FF2B5EF4-FFF2-40B4-BE49-F238E27FC236}">
                <a16:creationId xmlns:a16="http://schemas.microsoft.com/office/drawing/2014/main" id="{4D4ED647-754E-41B4-B6E8-8F49CE88840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37112" y="768008"/>
            <a:ext cx="2197449" cy="737137"/>
          </a:xfrm>
          <a:prstGeom prst="rect">
            <a:avLst/>
          </a:prstGeom>
        </p:spPr>
      </p:pic>
      <p:pic>
        <p:nvPicPr>
          <p:cNvPr id="8" name="Grafik 7">
            <a:extLst>
              <a:ext uri="{FF2B5EF4-FFF2-40B4-BE49-F238E27FC236}">
                <a16:creationId xmlns:a16="http://schemas.microsoft.com/office/drawing/2014/main" id="{A226E720-02D9-46A8-B4D3-54F906AB9D8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95200" y="1736748"/>
            <a:ext cx="4841717" cy="3228774"/>
          </a:xfrm>
          <a:prstGeom prst="rect">
            <a:avLst/>
          </a:prstGeom>
          <a:ln w="28575">
            <a:solidFill>
              <a:schemeClr val="bg1"/>
            </a:solidFill>
          </a:ln>
        </p:spPr>
      </p:pic>
      <p:sp>
        <p:nvSpPr>
          <p:cNvPr id="9" name="Rechteck 8">
            <a:extLst>
              <a:ext uri="{FF2B5EF4-FFF2-40B4-BE49-F238E27FC236}">
                <a16:creationId xmlns:a16="http://schemas.microsoft.com/office/drawing/2014/main" id="{8F561B03-EC82-4435-9874-B9FE781F9441}"/>
              </a:ext>
            </a:extLst>
          </p:cNvPr>
          <p:cNvSpPr/>
          <p:nvPr/>
        </p:nvSpPr>
        <p:spPr>
          <a:xfrm>
            <a:off x="1837532" y="4207589"/>
            <a:ext cx="3182936" cy="777777"/>
          </a:xfrm>
          <a:prstGeom prst="rect">
            <a:avLst/>
          </a:prstGeom>
        </p:spPr>
        <p:txBody>
          <a:bodyPr wrap="square">
            <a:spAutoFit/>
          </a:bodyPr>
          <a:lstStyle/>
          <a:p>
            <a:pPr algn="ctr">
              <a:lnSpc>
                <a:spcPct val="115000"/>
              </a:lnSpc>
              <a:spcAft>
                <a:spcPts val="0"/>
              </a:spcAft>
            </a:pPr>
            <a:r>
              <a:rPr lang="ar-AE" sz="2000" b="1" dirty="0">
                <a:solidFill>
                  <a:schemeClr val="bg1"/>
                </a:solidFill>
                <a:ea typeface="Calibri" panose="020F0502020204030204" pitchFamily="34" charset="0"/>
                <a:cs typeface="Times New Roman" panose="02020603050405020304" pitchFamily="18" charset="0"/>
              </a:rPr>
              <a:t>معلومات حول مشاركتك في برنامج </a:t>
            </a:r>
            <a:r>
              <a:rPr lang="de-DE" sz="2000" b="1" dirty="0">
                <a:solidFill>
                  <a:schemeClr val="bg1"/>
                </a:solidFill>
                <a:ea typeface="Calibri" panose="020F0502020204030204" pitchFamily="34" charset="0"/>
                <a:cs typeface="Times New Roman" panose="02020603050405020304" pitchFamily="18" charset="0"/>
              </a:rPr>
              <a:t>SCOUT</a:t>
            </a:r>
            <a:endParaRPr lang="de-DE"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12" name="Gruppieren 11">
            <a:extLst>
              <a:ext uri="{FF2B5EF4-FFF2-40B4-BE49-F238E27FC236}">
                <a16:creationId xmlns:a16="http://schemas.microsoft.com/office/drawing/2014/main" id="{71E74289-6D99-4374-8BA4-6D59A7E95FE1}"/>
              </a:ext>
            </a:extLst>
          </p:cNvPr>
          <p:cNvGrpSpPr/>
          <p:nvPr/>
        </p:nvGrpSpPr>
        <p:grpSpPr>
          <a:xfrm>
            <a:off x="0" y="9067412"/>
            <a:ext cx="6858000" cy="713036"/>
            <a:chOff x="0" y="9067412"/>
            <a:chExt cx="6858000" cy="713036"/>
          </a:xfrm>
        </p:grpSpPr>
        <p:sp>
          <p:nvSpPr>
            <p:cNvPr id="13" name="Rechteck 12">
              <a:extLst>
                <a:ext uri="{FF2B5EF4-FFF2-40B4-BE49-F238E27FC236}">
                  <a16:creationId xmlns:a16="http://schemas.microsoft.com/office/drawing/2014/main" id="{F84A292C-7DF5-40A0-91B9-F6DEA09CF517}"/>
                </a:ext>
              </a:extLst>
            </p:cNvPr>
            <p:cNvSpPr/>
            <p:nvPr/>
          </p:nvSpPr>
          <p:spPr>
            <a:xfrm>
              <a:off x="4564" y="9067412"/>
              <a:ext cx="6853436" cy="7130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 13">
              <a:extLst>
                <a:ext uri="{FF2B5EF4-FFF2-40B4-BE49-F238E27FC236}">
                  <a16:creationId xmlns:a16="http://schemas.microsoft.com/office/drawing/2014/main" id="{FCD23ACE-DC16-49B7-8BB6-DC6F54BCF652}"/>
                </a:ext>
              </a:extLst>
            </p:cNvPr>
            <p:cNvSpPr/>
            <p:nvPr/>
          </p:nvSpPr>
          <p:spPr bwMode="auto">
            <a:xfrm>
              <a:off x="0" y="9142943"/>
              <a:ext cx="6489340" cy="561975"/>
            </a:xfrm>
            <a:prstGeom prst="rect">
              <a:avLst/>
            </a:prstGeom>
            <a:solidFill>
              <a:srgbClr val="BE1E3C"/>
            </a:solidFill>
            <a:ln w="9525" cap="flat" cmpd="sng" algn="ctr">
              <a:solidFill>
                <a:srgbClr val="BE1E3C"/>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1042988" rtl="0" eaLnBrk="1" fontAlgn="base" latinLnBrk="0" hangingPunct="1">
                <a:lnSpc>
                  <a:spcPct val="100000"/>
                </a:lnSpc>
                <a:spcBef>
                  <a:spcPct val="0"/>
                </a:spcBef>
                <a:spcAft>
                  <a:spcPct val="0"/>
                </a:spcAft>
                <a:buClrTx/>
                <a:buSzTx/>
                <a:buFontTx/>
                <a:buNone/>
                <a:tabLst/>
              </a:pPr>
              <a:endParaRPr kumimoji="0" lang="de-DE" sz="2100" b="0" i="0" u="none" strike="noStrike" cap="none" normalizeH="0" baseline="0">
                <a:ln>
                  <a:noFill/>
                </a:ln>
                <a:solidFill>
                  <a:schemeClr val="tx1"/>
                </a:solidFill>
                <a:effectLst/>
                <a:latin typeface="Arial" charset="0"/>
              </a:endParaRPr>
            </a:p>
          </p:txBody>
        </p:sp>
        <p:pic>
          <p:nvPicPr>
            <p:cNvPr id="15" name="Picture 165" descr="TUBraunschweig_CO_Master_RGB">
              <a:extLst>
                <a:ext uri="{FF2B5EF4-FFF2-40B4-BE49-F238E27FC236}">
                  <a16:creationId xmlns:a16="http://schemas.microsoft.com/office/drawing/2014/main" id="{481AAFD0-6BBE-40CE-B140-D75C1AF7E9B9}"/>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978040" y="9142942"/>
              <a:ext cx="15113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 name="Gruppieren 2">
            <a:extLst>
              <a:ext uri="{FF2B5EF4-FFF2-40B4-BE49-F238E27FC236}">
                <a16:creationId xmlns:a16="http://schemas.microsoft.com/office/drawing/2014/main" id="{0BBE439E-96A7-4F2A-8D08-671653962B29}"/>
              </a:ext>
            </a:extLst>
          </p:cNvPr>
          <p:cNvGrpSpPr/>
          <p:nvPr/>
        </p:nvGrpSpPr>
        <p:grpSpPr>
          <a:xfrm>
            <a:off x="368660" y="5133646"/>
            <a:ext cx="6120680" cy="3765643"/>
            <a:chOff x="368660" y="5108468"/>
            <a:chExt cx="6120680" cy="3765643"/>
          </a:xfrm>
        </p:grpSpPr>
        <p:sp>
          <p:nvSpPr>
            <p:cNvPr id="16" name="Rechteck 15">
              <a:extLst>
                <a:ext uri="{FF2B5EF4-FFF2-40B4-BE49-F238E27FC236}">
                  <a16:creationId xmlns:a16="http://schemas.microsoft.com/office/drawing/2014/main" id="{556F83E3-0698-4B24-997A-301BB6CF0DCB}"/>
                </a:ext>
              </a:extLst>
            </p:cNvPr>
            <p:cNvSpPr/>
            <p:nvPr/>
          </p:nvSpPr>
          <p:spPr>
            <a:xfrm>
              <a:off x="368660" y="5108468"/>
              <a:ext cx="6120680" cy="3765643"/>
            </a:xfrm>
            <a:prstGeom prst="rect">
              <a:avLst/>
            </a:prstGeom>
            <a:solidFill>
              <a:srgbClr val="FFC82A"/>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Rechteck 16">
              <a:extLst>
                <a:ext uri="{FF2B5EF4-FFF2-40B4-BE49-F238E27FC236}">
                  <a16:creationId xmlns:a16="http://schemas.microsoft.com/office/drawing/2014/main" id="{9DDCECF4-777D-4B82-8809-7F23AFCCABA8}"/>
                </a:ext>
              </a:extLst>
            </p:cNvPr>
            <p:cNvSpPr/>
            <p:nvPr/>
          </p:nvSpPr>
          <p:spPr>
            <a:xfrm>
              <a:off x="476672" y="5146233"/>
              <a:ext cx="5904656" cy="3690113"/>
            </a:xfrm>
            <a:prstGeom prst="rect">
              <a:avLst/>
            </a:prstGeom>
            <a:noFill/>
            <a:ln w="28575">
              <a:noFill/>
            </a:ln>
          </p:spPr>
          <p:txBody>
            <a:bodyPr wrap="square">
              <a:spAutoFit/>
            </a:bodyPr>
            <a:lstStyle/>
            <a:p>
              <a:pPr algn="r">
                <a:lnSpc>
                  <a:spcPct val="115000"/>
                </a:lnSpc>
                <a:spcAft>
                  <a:spcPts val="0"/>
                </a:spcAft>
              </a:pPr>
              <a:r>
                <a:rPr lang="ar-AE" sz="1200" dirty="0">
                  <a:ea typeface="Calibri" panose="020F0502020204030204" pitchFamily="34" charset="0"/>
                </a:rPr>
                <a:t>عزيزتي/عزيزي المُشارك،</a:t>
              </a:r>
            </a:p>
            <a:p>
              <a:pPr algn="r">
                <a:lnSpc>
                  <a:spcPct val="115000"/>
                </a:lnSpc>
                <a:spcAft>
                  <a:spcPts val="0"/>
                </a:spcAft>
              </a:pPr>
              <a:endParaRPr lang="ar-AE" sz="1200" dirty="0">
                <a:ea typeface="Calibri" panose="020F0502020204030204" pitchFamily="34" charset="0"/>
              </a:endParaRPr>
            </a:p>
            <a:p>
              <a:pPr algn="r">
                <a:lnSpc>
                  <a:spcPct val="115000"/>
                </a:lnSpc>
                <a:spcAft>
                  <a:spcPts val="0"/>
                </a:spcAft>
              </a:pPr>
              <a:r>
                <a:rPr lang="ar-AE" sz="1200" dirty="0">
                  <a:ea typeface="Calibri" panose="020F0502020204030204" pitchFamily="34" charset="0"/>
                </a:rPr>
                <a:t>يسعدنا رغبتك في المشاركة في برنامج </a:t>
              </a:r>
              <a:r>
                <a:rPr lang="de-DE" sz="1200" dirty="0">
                  <a:ea typeface="Calibri" panose="020F0502020204030204" pitchFamily="34" charset="0"/>
                  <a:cs typeface="Arial" panose="020B0604020202020204" pitchFamily="34" charset="0"/>
                </a:rPr>
                <a:t>SCOUT! </a:t>
              </a:r>
              <a:r>
                <a:rPr lang="ar-AE" sz="1200" dirty="0">
                  <a:ea typeface="Calibri" panose="020F0502020204030204" pitchFamily="34" charset="0"/>
                </a:rPr>
                <a:t>ونود فيما يلي أن نقدم لك بعض المعلومات عن برنامج </a:t>
              </a:r>
              <a:r>
                <a:rPr lang="de-DE" sz="1200" dirty="0">
                  <a:ea typeface="Calibri" panose="020F0502020204030204" pitchFamily="34" charset="0"/>
                  <a:cs typeface="Arial" panose="020B0604020202020204" pitchFamily="34" charset="0"/>
                </a:rPr>
                <a:t>SCOUT </a:t>
              </a:r>
              <a:r>
                <a:rPr lang="ar-AE" sz="1200" dirty="0">
                  <a:ea typeface="Calibri" panose="020F0502020204030204" pitchFamily="34" charset="0"/>
                </a:rPr>
                <a:t>حول ومسار الفصل الدراسي وواجباتك كمشارك من دولة أخرى في برنامج </a:t>
              </a:r>
              <a:r>
                <a:rPr lang="de-DE" sz="1200" dirty="0">
                  <a:ea typeface="Calibri" panose="020F0502020204030204" pitchFamily="34" charset="0"/>
                  <a:cs typeface="Arial" panose="020B0604020202020204" pitchFamily="34" charset="0"/>
                </a:rPr>
                <a:t>SCOUT.</a:t>
              </a:r>
            </a:p>
            <a:p>
              <a:pPr algn="r">
                <a:lnSpc>
                  <a:spcPct val="115000"/>
                </a:lnSpc>
                <a:spcAft>
                  <a:spcPts val="0"/>
                </a:spcAft>
              </a:pPr>
              <a:r>
                <a:rPr lang="de-DE" sz="1200" dirty="0">
                  <a:ea typeface="Calibri" panose="020F0502020204030204" pitchFamily="34" charset="0"/>
                  <a:cs typeface="Arial" panose="020B0604020202020204" pitchFamily="34" charset="0"/>
                </a:rPr>
                <a:t> </a:t>
              </a:r>
            </a:p>
            <a:p>
              <a:pPr algn="r">
                <a:lnSpc>
                  <a:spcPct val="115000"/>
                </a:lnSpc>
                <a:spcAft>
                  <a:spcPts val="0"/>
                </a:spcAft>
              </a:pPr>
              <a:endParaRPr lang="de-DE" sz="1200" dirty="0">
                <a:ea typeface="Calibri" panose="020F0502020204030204" pitchFamily="34" charset="0"/>
                <a:cs typeface="Arial" panose="020B0604020202020204" pitchFamily="34" charset="0"/>
              </a:endParaRPr>
            </a:p>
            <a:p>
              <a:pPr algn="r">
                <a:lnSpc>
                  <a:spcPct val="115000"/>
                </a:lnSpc>
                <a:spcAft>
                  <a:spcPts val="0"/>
                </a:spcAft>
              </a:pPr>
              <a:r>
                <a:rPr lang="ar-AE" sz="1200" dirty="0">
                  <a:ea typeface="Calibri" panose="020F0502020204030204" pitchFamily="34" charset="0"/>
                </a:rPr>
                <a:t>برنامج </a:t>
              </a:r>
              <a:r>
                <a:rPr lang="de-DE" sz="1200" dirty="0">
                  <a:ea typeface="Calibri" panose="020F0502020204030204" pitchFamily="34" charset="0"/>
                  <a:cs typeface="Arial" panose="020B0604020202020204" pitchFamily="34" charset="0"/>
                </a:rPr>
                <a:t>SCOUT </a:t>
              </a:r>
              <a:r>
                <a:rPr lang="ar-AE" sz="1200" dirty="0">
                  <a:ea typeface="Calibri" panose="020F0502020204030204" pitchFamily="34" charset="0"/>
                </a:rPr>
                <a:t>هو حدث تدريسي يهدف إلى إقامة الرفقة والتواصل بين الطلاب الألمان والآخرين من دول أخرى الملتحقين بجامعة براونشفايج التقنية [</a:t>
              </a:r>
              <a:r>
                <a:rPr lang="de-DE" sz="1200" dirty="0">
                  <a:ea typeface="Calibri" panose="020F0502020204030204" pitchFamily="34" charset="0"/>
                  <a:cs typeface="Arial" panose="020B0604020202020204" pitchFamily="34" charset="0"/>
                </a:rPr>
                <a:t>TU Braunschweig]. </a:t>
              </a:r>
              <a:r>
                <a:rPr lang="ar-AE" sz="1200" dirty="0">
                  <a:ea typeface="Calibri" panose="020F0502020204030204" pitchFamily="34" charset="0"/>
                </a:rPr>
                <a:t>وفي سبيل ذلك سيتم تقسيم الطلاب إلى مجموعات ترادفية [</a:t>
              </a:r>
              <a:r>
                <a:rPr lang="de-DE" sz="1200" dirty="0">
                  <a:ea typeface="Calibri" panose="020F0502020204030204" pitchFamily="34" charset="0"/>
                  <a:cs typeface="Arial" panose="020B0604020202020204" pitchFamily="34" charset="0"/>
                </a:rPr>
                <a:t>Tandem]، </a:t>
              </a:r>
              <a:r>
                <a:rPr lang="ar-AE" sz="1200" dirty="0">
                  <a:ea typeface="Calibri" panose="020F0502020204030204" pitchFamily="34" charset="0"/>
                </a:rPr>
                <a:t>تضم كل منها طالبًا ألمانيًا/ طالبة ألمانية (</a:t>
              </a:r>
              <a:r>
                <a:rPr lang="de-DE" sz="1200" dirty="0">
                  <a:ea typeface="Calibri" panose="020F0502020204030204" pitchFamily="34" charset="0"/>
                  <a:cs typeface="Arial" panose="020B0604020202020204" pitchFamily="34" charset="0"/>
                </a:rPr>
                <a:t>Scout) </a:t>
              </a:r>
              <a:r>
                <a:rPr lang="ar-AE" sz="1200" dirty="0">
                  <a:ea typeface="Calibri" panose="020F0502020204030204" pitchFamily="34" charset="0"/>
                </a:rPr>
                <a:t>وطالبًا/ طالبة من دولة أخرى (</a:t>
              </a:r>
              <a:r>
                <a:rPr lang="de-DE" sz="1200" dirty="0">
                  <a:ea typeface="Calibri" panose="020F0502020204030204" pitchFamily="34" charset="0"/>
                  <a:cs typeface="Arial" panose="020B0604020202020204" pitchFamily="34" charset="0"/>
                </a:rPr>
                <a:t>International) </a:t>
              </a:r>
              <a:r>
                <a:rPr lang="ar-AE" sz="1200" dirty="0">
                  <a:ea typeface="Calibri" panose="020F0502020204030204" pitchFamily="34" charset="0"/>
                </a:rPr>
                <a:t>ومكلفة بأداء واجبات ومهام عديدة معًا على مدار فصل دراسي. ما يهمنا في لقاءاتكم هو أن تستطيعوا تبادل الأفكار والخبرات بأفضل ما يمكن فيما بينكم حتى يتعرف كل منكم على ثقافة الآخر. سيقضي كل منكم فصلًا دراسيًا في إطار فريق عمل ترادفي، وهو ما يتيح لكل منكم إمكانية التعلم من شريكه. نتمنى أن تنشأ فيما بينكم حوارات مثيرة وأن يسرد كل منكم الكثير عن موطنه، تمامًا كما ستعرفون الكثير من الشريك الألماني لكل منكم عن ألمانيا. وحتى يمكن تحقيق ذلك فإننا نسعد بأن يسود جو الاحترام التعاملات المتبادلة فيما بينكم.</a:t>
              </a:r>
            </a:p>
            <a:p>
              <a:pPr>
                <a:lnSpc>
                  <a:spcPct val="115000"/>
                </a:lnSpc>
                <a:spcAft>
                  <a:spcPts val="0"/>
                </a:spcAft>
              </a:pPr>
              <a:endParaRPr lang="ar-AE" sz="1200" dirty="0">
                <a:ea typeface="Calibri" panose="020F0502020204030204" pitchFamily="34" charset="0"/>
              </a:endParaRPr>
            </a:p>
            <a:p>
              <a:pPr>
                <a:lnSpc>
                  <a:spcPct val="115000"/>
                </a:lnSpc>
                <a:spcAft>
                  <a:spcPts val="0"/>
                </a:spcAft>
              </a:pPr>
              <a:endParaRPr lang="ar-AE" sz="1200" dirty="0">
                <a:ea typeface="Calibri" panose="020F0502020204030204" pitchFamily="34" charset="0"/>
              </a:endParaRPr>
            </a:p>
            <a:p>
              <a:pPr>
                <a:lnSpc>
                  <a:spcPct val="115000"/>
                </a:lnSpc>
                <a:spcAft>
                  <a:spcPts val="0"/>
                </a:spcAft>
              </a:pPr>
              <a:endParaRPr lang="de-DE" sz="1200" dirty="0">
                <a:ea typeface="Calibri" panose="020F0502020204030204" pitchFamily="34" charset="0"/>
                <a:cs typeface="Arial" panose="020B0604020202020204" pitchFamily="34" charset="0"/>
              </a:endParaRPr>
            </a:p>
          </p:txBody>
        </p:sp>
      </p:grpSp>
    </p:spTree>
    <p:extLst>
      <p:ext uri="{BB962C8B-B14F-4D97-AF65-F5344CB8AC3E}">
        <p14:creationId xmlns:p14="http://schemas.microsoft.com/office/powerpoint/2010/main" val="2373112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ACC13A"/>
        </a:solidFill>
        <a:effectLst/>
      </p:bgPr>
    </p:bg>
    <p:spTree>
      <p:nvGrpSpPr>
        <p:cNvPr id="1" name=""/>
        <p:cNvGrpSpPr/>
        <p:nvPr/>
      </p:nvGrpSpPr>
      <p:grpSpPr>
        <a:xfrm>
          <a:off x="0" y="0"/>
          <a:ext cx="0" cy="0"/>
          <a:chOff x="0" y="0"/>
          <a:chExt cx="0" cy="0"/>
        </a:xfrm>
      </p:grpSpPr>
      <p:grpSp>
        <p:nvGrpSpPr>
          <p:cNvPr id="13" name="Gruppieren 12">
            <a:extLst>
              <a:ext uri="{FF2B5EF4-FFF2-40B4-BE49-F238E27FC236}">
                <a16:creationId xmlns:a16="http://schemas.microsoft.com/office/drawing/2014/main" id="{DEC649BD-1044-48A4-86D4-C7EF286C9CF0}"/>
              </a:ext>
            </a:extLst>
          </p:cNvPr>
          <p:cNvGrpSpPr/>
          <p:nvPr/>
        </p:nvGrpSpPr>
        <p:grpSpPr>
          <a:xfrm>
            <a:off x="0" y="9067412"/>
            <a:ext cx="6858000" cy="713036"/>
            <a:chOff x="0" y="9067412"/>
            <a:chExt cx="6858000" cy="713036"/>
          </a:xfrm>
        </p:grpSpPr>
        <p:sp>
          <p:nvSpPr>
            <p:cNvPr id="17" name="Rechteck 16">
              <a:extLst>
                <a:ext uri="{FF2B5EF4-FFF2-40B4-BE49-F238E27FC236}">
                  <a16:creationId xmlns:a16="http://schemas.microsoft.com/office/drawing/2014/main" id="{8526953D-E3C1-4730-9D33-C810A64DBBC2}"/>
                </a:ext>
              </a:extLst>
            </p:cNvPr>
            <p:cNvSpPr/>
            <p:nvPr/>
          </p:nvSpPr>
          <p:spPr>
            <a:xfrm>
              <a:off x="4564" y="9067412"/>
              <a:ext cx="6853436" cy="7130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B1BAAB43-9025-4814-A8FA-DEF62A24353E}"/>
                </a:ext>
              </a:extLst>
            </p:cNvPr>
            <p:cNvSpPr/>
            <p:nvPr/>
          </p:nvSpPr>
          <p:spPr bwMode="auto">
            <a:xfrm>
              <a:off x="0" y="9142943"/>
              <a:ext cx="6489340" cy="561975"/>
            </a:xfrm>
            <a:prstGeom prst="rect">
              <a:avLst/>
            </a:prstGeom>
            <a:solidFill>
              <a:srgbClr val="BE1E3C"/>
            </a:solidFill>
            <a:ln w="9525" cap="flat" cmpd="sng" algn="ctr">
              <a:solidFill>
                <a:srgbClr val="BE1E3C"/>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1042988" rtl="0" eaLnBrk="1" fontAlgn="base" latinLnBrk="0" hangingPunct="1">
                <a:lnSpc>
                  <a:spcPct val="100000"/>
                </a:lnSpc>
                <a:spcBef>
                  <a:spcPct val="0"/>
                </a:spcBef>
                <a:spcAft>
                  <a:spcPct val="0"/>
                </a:spcAft>
                <a:buClrTx/>
                <a:buSzTx/>
                <a:buFontTx/>
                <a:buNone/>
                <a:tabLst/>
              </a:pPr>
              <a:endParaRPr kumimoji="0" lang="de-DE" sz="2100" b="0" i="0" u="none" strike="noStrike" cap="none" normalizeH="0" baseline="0">
                <a:ln>
                  <a:noFill/>
                </a:ln>
                <a:solidFill>
                  <a:schemeClr val="tx1"/>
                </a:solidFill>
                <a:effectLst/>
                <a:latin typeface="Arial" charset="0"/>
              </a:endParaRPr>
            </a:p>
          </p:txBody>
        </p:sp>
        <p:pic>
          <p:nvPicPr>
            <p:cNvPr id="25" name="Picture 165" descr="TUBraunschweig_CO_Master_RGB">
              <a:extLst>
                <a:ext uri="{FF2B5EF4-FFF2-40B4-BE49-F238E27FC236}">
                  <a16:creationId xmlns:a16="http://schemas.microsoft.com/office/drawing/2014/main" id="{4AB7F35A-CD03-451A-85F4-8CD3443684E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78040" y="9142942"/>
              <a:ext cx="15113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7" name="Gruppieren 26">
            <a:extLst>
              <a:ext uri="{FF2B5EF4-FFF2-40B4-BE49-F238E27FC236}">
                <a16:creationId xmlns:a16="http://schemas.microsoft.com/office/drawing/2014/main" id="{C554651D-1F3B-4E18-A9A8-BA2A503D9A69}"/>
              </a:ext>
            </a:extLst>
          </p:cNvPr>
          <p:cNvGrpSpPr/>
          <p:nvPr/>
        </p:nvGrpSpPr>
        <p:grpSpPr>
          <a:xfrm>
            <a:off x="368660" y="9067412"/>
            <a:ext cx="2197449" cy="737137"/>
            <a:chOff x="419836" y="8793467"/>
            <a:chExt cx="2197449" cy="737137"/>
          </a:xfrm>
        </p:grpSpPr>
        <p:sp>
          <p:nvSpPr>
            <p:cNvPr id="28" name="Rechteck 27">
              <a:extLst>
                <a:ext uri="{FF2B5EF4-FFF2-40B4-BE49-F238E27FC236}">
                  <a16:creationId xmlns:a16="http://schemas.microsoft.com/office/drawing/2014/main" id="{35FF7E2B-0183-44E0-B292-B45E5EA7C047}"/>
                </a:ext>
              </a:extLst>
            </p:cNvPr>
            <p:cNvSpPr/>
            <p:nvPr/>
          </p:nvSpPr>
          <p:spPr>
            <a:xfrm>
              <a:off x="419836" y="8868122"/>
              <a:ext cx="2197449" cy="5878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9" name="Grafik 28">
              <a:extLst>
                <a:ext uri="{FF2B5EF4-FFF2-40B4-BE49-F238E27FC236}">
                  <a16:creationId xmlns:a16="http://schemas.microsoft.com/office/drawing/2014/main" id="{362BB484-8112-4C94-BEA1-5E911608F43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9836" y="8793467"/>
              <a:ext cx="2197449" cy="737137"/>
            </a:xfrm>
            <a:prstGeom prst="rect">
              <a:avLst/>
            </a:prstGeom>
          </p:spPr>
        </p:pic>
      </p:grpSp>
      <p:grpSp>
        <p:nvGrpSpPr>
          <p:cNvPr id="7168" name="Gruppieren 7167">
            <a:extLst>
              <a:ext uri="{FF2B5EF4-FFF2-40B4-BE49-F238E27FC236}">
                <a16:creationId xmlns:a16="http://schemas.microsoft.com/office/drawing/2014/main" id="{422CBE7D-0A03-4B84-A317-B966D66600A9}"/>
              </a:ext>
            </a:extLst>
          </p:cNvPr>
          <p:cNvGrpSpPr/>
          <p:nvPr/>
        </p:nvGrpSpPr>
        <p:grpSpPr>
          <a:xfrm>
            <a:off x="1902452" y="1332849"/>
            <a:ext cx="4968000" cy="716991"/>
            <a:chOff x="1902452" y="1117457"/>
            <a:chExt cx="4968000" cy="716991"/>
          </a:xfrm>
        </p:grpSpPr>
        <p:sp>
          <p:nvSpPr>
            <p:cNvPr id="2" name="Rechteck 1">
              <a:extLst>
                <a:ext uri="{FF2B5EF4-FFF2-40B4-BE49-F238E27FC236}">
                  <a16:creationId xmlns:a16="http://schemas.microsoft.com/office/drawing/2014/main" id="{CA0D18D2-6D38-4F4D-A469-5196C67E76E9}"/>
                </a:ext>
              </a:extLst>
            </p:cNvPr>
            <p:cNvSpPr/>
            <p:nvPr/>
          </p:nvSpPr>
          <p:spPr>
            <a:xfrm>
              <a:off x="1942260" y="1117457"/>
              <a:ext cx="4888384" cy="716991"/>
            </a:xfrm>
            <a:prstGeom prst="rect">
              <a:avLst/>
            </a:prstGeom>
            <a:noFill/>
            <a:ln w="28575">
              <a:noFill/>
            </a:ln>
          </p:spPr>
          <p:txBody>
            <a:bodyPr wrap="square">
              <a:spAutoFit/>
            </a:bodyPr>
            <a:lstStyle/>
            <a:p>
              <a:pPr algn="r">
                <a:lnSpc>
                  <a:spcPct val="115000"/>
                </a:lnSpc>
              </a:pPr>
              <a:r>
                <a:rPr lang="ar-AE" sz="1200" b="1" u="sng" dirty="0">
                  <a:cs typeface="Times New Roman" panose="02020603050405020304" pitchFamily="18" charset="0"/>
                </a:rPr>
                <a:t>الافتتاحية: </a:t>
              </a:r>
              <a:r>
                <a:rPr lang="ar-AE" sz="1200" dirty="0">
                  <a:cs typeface="Times New Roman" panose="02020603050405020304" pitchFamily="18" charset="0"/>
                </a:rPr>
                <a:t>سوف نبدأ في أبريل (فصل الصيف)/ أكتوبر (فصل الشتاء) بحدث افتتاحي مشترك، سوف تتعرف فيه على برنامج </a:t>
              </a:r>
              <a:r>
                <a:rPr lang="de-DE" sz="1200" dirty="0">
                  <a:cs typeface="Times New Roman" panose="02020603050405020304" pitchFamily="18" charset="0"/>
                </a:rPr>
                <a:t>Scout </a:t>
              </a:r>
              <a:r>
                <a:rPr lang="ar-AE" sz="1200" dirty="0">
                  <a:cs typeface="Times New Roman" panose="02020603050405020304" pitchFamily="18" charset="0"/>
                </a:rPr>
                <a:t>الخاص بك.</a:t>
              </a:r>
              <a:endParaRPr lang="de-DE" sz="1200" dirty="0">
                <a:cs typeface="Times New Roman" panose="02020603050405020304" pitchFamily="18" charset="0"/>
              </a:endParaRPr>
            </a:p>
            <a:p>
              <a:pPr lvl="0" algn="just">
                <a:lnSpc>
                  <a:spcPct val="115000"/>
                </a:lnSpc>
                <a:spcAft>
                  <a:spcPts val="0"/>
                </a:spcAft>
              </a:pPr>
              <a:endParaRPr lang="de-DE"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2" name="Rechteck 31">
              <a:extLst>
                <a:ext uri="{FF2B5EF4-FFF2-40B4-BE49-F238E27FC236}">
                  <a16:creationId xmlns:a16="http://schemas.microsoft.com/office/drawing/2014/main" id="{F40B8406-7C3A-4E73-B930-0116CE83B174}"/>
                </a:ext>
              </a:extLst>
            </p:cNvPr>
            <p:cNvSpPr/>
            <p:nvPr/>
          </p:nvSpPr>
          <p:spPr>
            <a:xfrm>
              <a:off x="1902452" y="1117457"/>
              <a:ext cx="4968000" cy="716991"/>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1" name="Gruppieren 30">
            <a:extLst>
              <a:ext uri="{FF2B5EF4-FFF2-40B4-BE49-F238E27FC236}">
                <a16:creationId xmlns:a16="http://schemas.microsoft.com/office/drawing/2014/main" id="{E1D05152-BD57-404F-B06D-B20B5AA202A7}"/>
              </a:ext>
            </a:extLst>
          </p:cNvPr>
          <p:cNvGrpSpPr/>
          <p:nvPr/>
        </p:nvGrpSpPr>
        <p:grpSpPr>
          <a:xfrm>
            <a:off x="-7370" y="2341810"/>
            <a:ext cx="4968000" cy="2676259"/>
            <a:chOff x="-7370" y="2164854"/>
            <a:chExt cx="4968000" cy="2676259"/>
          </a:xfrm>
        </p:grpSpPr>
        <p:sp>
          <p:nvSpPr>
            <p:cNvPr id="3" name="Rechteck 2">
              <a:extLst>
                <a:ext uri="{FF2B5EF4-FFF2-40B4-BE49-F238E27FC236}">
                  <a16:creationId xmlns:a16="http://schemas.microsoft.com/office/drawing/2014/main" id="{72B7E77C-B6F7-4838-9F23-03489C76E39B}"/>
                </a:ext>
              </a:extLst>
            </p:cNvPr>
            <p:cNvSpPr/>
            <p:nvPr/>
          </p:nvSpPr>
          <p:spPr>
            <a:xfrm>
              <a:off x="32438" y="2164854"/>
              <a:ext cx="4888384" cy="2400657"/>
            </a:xfrm>
            <a:prstGeom prst="rect">
              <a:avLst/>
            </a:prstGeom>
            <a:noFill/>
            <a:ln w="28575">
              <a:noFill/>
            </a:ln>
          </p:spPr>
          <p:txBody>
            <a:bodyPr wrap="square">
              <a:spAutoFit/>
            </a:bodyPr>
            <a:lstStyle/>
            <a:p>
              <a:pPr lvl="0" algn="r" rtl="1">
                <a:lnSpc>
                  <a:spcPct val="115000"/>
                </a:lnSpc>
                <a:spcAft>
                  <a:spcPts val="0"/>
                </a:spcAft>
              </a:pPr>
              <a:r>
                <a:rPr lang="ar-EG" sz="1200" b="1" dirty="0">
                  <a:latin typeface="Calibri" panose="020F0502020204030204" pitchFamily="34" charset="0"/>
                  <a:ea typeface="Times New Roman" panose="02020603050405020304" pitchFamily="18" charset="0"/>
                </a:rPr>
                <a:t> </a:t>
              </a:r>
              <a:r>
                <a:rPr lang="ar-EG" sz="1200" b="1" u="sng" dirty="0">
                  <a:latin typeface="Calibri" panose="020F0502020204030204" pitchFamily="34" charset="0"/>
                  <a:ea typeface="Times New Roman" panose="02020603050405020304" pitchFamily="18" charset="0"/>
                </a:rPr>
                <a:t>لقاءات فردية بحسب الموضوعات:</a:t>
              </a:r>
              <a:r>
                <a:rPr lang="ar-EG" sz="1200" u="sng" dirty="0">
                  <a:latin typeface="Calibri" panose="020F0502020204030204" pitchFamily="34" charset="0"/>
                  <a:ea typeface="Times New Roman" panose="02020603050405020304" pitchFamily="18" charset="0"/>
                </a:rPr>
                <a:t> </a:t>
              </a:r>
              <a:r>
                <a:rPr lang="ar-EG" sz="1200" dirty="0">
                  <a:latin typeface="Calibri" panose="020F0502020204030204" pitchFamily="34" charset="0"/>
                  <a:ea typeface="Times New Roman" panose="02020603050405020304" pitchFamily="18" charset="0"/>
                </a:rPr>
                <a:t>في هذه اللقاءات الفردية بحسب الموضوعات وعددها 5 مع الشريك الألماني في مجموعتك الموزعة على مدار الفصل الدراسي يمكنكم تبادل الخبرات حول موضوع الثقافة من نواح مختلفة. اللقاءات سابقة الإعداد والغرض منها تزويدكم بأفكار كثيرة من شأنها إثراء حواراتكم. توجد أيضًا واجبات صغيرة وألعاب يمكنكم تنفيذها معًا. توجد أيضًا مساحة لمناقشة موضوعاتكم الخصوصية وإقامة حوارات تتجاوز حدود الموضوعات المحددة. سوف تتاح لكم إمكانية التعرف على بعضكم البعض واكتشاف الفروقات بين الجامعات الألمانية والجامعات في وطن كل منكم. وبالإضافة إلى ذلك سوف تتحدثون عن الاختلافات وأوجه التشابه في أشكال الصداقة بين الثقافات المتنوعة لكل منكم. ويمكنكم بالإضافة إلى ذلك تبادل الخبرات حول الأمور التي تجدونها بسيطة أو صعبة عليكم عند السفر إلى بلد غريبة. وفي النهاية سوف تشاهدون معًا كيف تبدو خططكم المستقبلية في ألمانيا أو في بلد آخر.</a:t>
              </a:r>
              <a:endParaRPr lang="de-DE" sz="1200" dirty="0">
                <a:latin typeface="Calibri" panose="020F0502020204030204" pitchFamily="34" charset="0"/>
                <a:ea typeface="Calibri" panose="020F0502020204030204" pitchFamily="34" charset="0"/>
                <a:cs typeface="Times New Roman" panose="02020603050405020304" pitchFamily="18" charset="0"/>
              </a:endParaRPr>
            </a:p>
            <a:p>
              <a:pPr marL="72000" lvl="0" algn="just"/>
              <a:endParaRPr lang="de-DE" sz="1200" dirty="0"/>
            </a:p>
          </p:txBody>
        </p:sp>
        <p:sp>
          <p:nvSpPr>
            <p:cNvPr id="33" name="Rechteck 32">
              <a:extLst>
                <a:ext uri="{FF2B5EF4-FFF2-40B4-BE49-F238E27FC236}">
                  <a16:creationId xmlns:a16="http://schemas.microsoft.com/office/drawing/2014/main" id="{85045A86-03FB-46E7-BB86-C08B1F3FD30E}"/>
                </a:ext>
              </a:extLst>
            </p:cNvPr>
            <p:cNvSpPr/>
            <p:nvPr/>
          </p:nvSpPr>
          <p:spPr>
            <a:xfrm>
              <a:off x="-7370" y="2166252"/>
              <a:ext cx="4968000" cy="2674861"/>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6" name="Gruppieren 25">
            <a:extLst>
              <a:ext uri="{FF2B5EF4-FFF2-40B4-BE49-F238E27FC236}">
                <a16:creationId xmlns:a16="http://schemas.microsoft.com/office/drawing/2014/main" id="{B5D3AAB2-BB48-4591-B81A-6182E5D77553}"/>
              </a:ext>
            </a:extLst>
          </p:cNvPr>
          <p:cNvGrpSpPr/>
          <p:nvPr/>
        </p:nvGrpSpPr>
        <p:grpSpPr>
          <a:xfrm>
            <a:off x="1902452" y="5340465"/>
            <a:ext cx="4968000" cy="2395062"/>
            <a:chOff x="1902452" y="5164800"/>
            <a:chExt cx="4968000" cy="2395062"/>
          </a:xfrm>
        </p:grpSpPr>
        <p:sp>
          <p:nvSpPr>
            <p:cNvPr id="4" name="Rechteck 3">
              <a:extLst>
                <a:ext uri="{FF2B5EF4-FFF2-40B4-BE49-F238E27FC236}">
                  <a16:creationId xmlns:a16="http://schemas.microsoft.com/office/drawing/2014/main" id="{0453B8E8-F758-46FB-AB61-235524CCD430}"/>
                </a:ext>
              </a:extLst>
            </p:cNvPr>
            <p:cNvSpPr/>
            <p:nvPr/>
          </p:nvSpPr>
          <p:spPr>
            <a:xfrm>
              <a:off x="1942260" y="5164800"/>
              <a:ext cx="4888384" cy="2203552"/>
            </a:xfrm>
            <a:prstGeom prst="rect">
              <a:avLst/>
            </a:prstGeom>
            <a:noFill/>
            <a:ln w="28575">
              <a:noFill/>
            </a:ln>
          </p:spPr>
          <p:txBody>
            <a:bodyPr wrap="square">
              <a:spAutoFit/>
            </a:bodyPr>
            <a:lstStyle/>
            <a:p>
              <a:pPr lvl="0" algn="r" rtl="1">
                <a:lnSpc>
                  <a:spcPct val="115000"/>
                </a:lnSpc>
                <a:spcAft>
                  <a:spcPts val="0"/>
                </a:spcAft>
              </a:pPr>
              <a:r>
                <a:rPr lang="ar-EG" sz="1200" b="1" dirty="0">
                  <a:latin typeface="Calibri" panose="020F0502020204030204" pitchFamily="34" charset="0"/>
                  <a:ea typeface="Calibri" panose="020F0502020204030204" pitchFamily="34" charset="0"/>
                </a:rPr>
                <a:t> </a:t>
              </a:r>
              <a:r>
                <a:rPr lang="ar-EG" sz="1200" b="1" u="sng" dirty="0">
                  <a:latin typeface="Calibri" panose="020F0502020204030204" pitchFamily="34" charset="0"/>
                  <a:ea typeface="Calibri" panose="020F0502020204030204" pitchFamily="34" charset="0"/>
                </a:rPr>
                <a:t>أنشطة لقضاء أوقات الفراغ:</a:t>
              </a:r>
              <a:r>
                <a:rPr lang="ar-EG" sz="1200" u="sng" dirty="0">
                  <a:latin typeface="Calibri" panose="020F0502020204030204" pitchFamily="34" charset="0"/>
                  <a:ea typeface="Calibri" panose="020F0502020204030204" pitchFamily="34" charset="0"/>
                </a:rPr>
                <a:t> </a:t>
              </a:r>
              <a:r>
                <a:rPr lang="ar-EG" sz="1200" dirty="0">
                  <a:latin typeface="Calibri" panose="020F0502020204030204" pitchFamily="34" charset="0"/>
                  <a:ea typeface="Calibri" panose="020F0502020204030204" pitchFamily="34" charset="0"/>
                </a:rPr>
                <a:t>لن تقتصر فعاليات البرنامج على اللقاء الترادفي سابق الإعداد، بل إن أنشطة البرنامج تتيح بالطبع إمكانية التعرف بشكل أفضل على ثقافة كل مشارك في إطار أنشطة تتم ممارستها معًا في أوقات الفراغ. ويجب عليكم في إطار البرنامج تنفيذ 4 أنشطة أوقات فراغ على الأقل. ويمكنكم تحديد هذه الأنشطة كما تريدون، ويمكنكم أيضًا على الرحب والسعة تنفذها في مجموعات كبيرة مع مجموعات ترادفية أخرى. وداخل المجموعة الترادفية يمكنكم أن تقرروا معًا الأمور التي سيتم تنفيذها. في الشتاء على سبيل المثال يمثل سوق أعياد الميلاد وجهة محببة، بينما في الصيف يستطيع الإنسان دائمًا تناول أيس كريم لذيذ. ونحن نقدم أيضًا بعض الأنشطة الجميلة. يمكنكم المشاركة في هذه الأنشطة مع مجموعات ترادفية أخرى. وفي نهاية الفصل الدراسي تقومون معًا بكتابة </a:t>
              </a:r>
              <a:r>
                <a:rPr lang="ar-EG" sz="1200" i="1" dirty="0">
                  <a:latin typeface="Calibri" panose="020F0502020204030204" pitchFamily="34" charset="0"/>
                  <a:ea typeface="Calibri" panose="020F0502020204030204" pitchFamily="34" charset="0"/>
                </a:rPr>
                <a:t>ملف من صفحتين تقريبًا وانطباعاتكم عن أنشطة أوقات الفراغ التي تقومون بها.</a:t>
              </a:r>
              <a:endParaRPr lang="de-DE" sz="1200"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15000"/>
                </a:lnSpc>
                <a:spcAft>
                  <a:spcPts val="0"/>
                </a:spcAft>
              </a:pPr>
              <a:endParaRPr lang="de-DE"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4" name="Rechteck 33">
              <a:extLst>
                <a:ext uri="{FF2B5EF4-FFF2-40B4-BE49-F238E27FC236}">
                  <a16:creationId xmlns:a16="http://schemas.microsoft.com/office/drawing/2014/main" id="{A612C835-C280-4652-9653-EE2F63880452}"/>
                </a:ext>
              </a:extLst>
            </p:cNvPr>
            <p:cNvSpPr/>
            <p:nvPr/>
          </p:nvSpPr>
          <p:spPr>
            <a:xfrm>
              <a:off x="1902452" y="5185656"/>
              <a:ext cx="4968000" cy="2374206"/>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5" name="Gruppieren 14">
            <a:extLst>
              <a:ext uri="{FF2B5EF4-FFF2-40B4-BE49-F238E27FC236}">
                <a16:creationId xmlns:a16="http://schemas.microsoft.com/office/drawing/2014/main" id="{1B0F668B-5930-46CC-B8E1-B7BDAFBFD333}"/>
              </a:ext>
            </a:extLst>
          </p:cNvPr>
          <p:cNvGrpSpPr/>
          <p:nvPr/>
        </p:nvGrpSpPr>
        <p:grpSpPr>
          <a:xfrm>
            <a:off x="-14188" y="8077381"/>
            <a:ext cx="4968000" cy="925447"/>
            <a:chOff x="-14188" y="7880308"/>
            <a:chExt cx="4968000" cy="925447"/>
          </a:xfrm>
        </p:grpSpPr>
        <p:sp>
          <p:nvSpPr>
            <p:cNvPr id="21" name="Rechteck 20">
              <a:extLst>
                <a:ext uri="{FF2B5EF4-FFF2-40B4-BE49-F238E27FC236}">
                  <a16:creationId xmlns:a16="http://schemas.microsoft.com/office/drawing/2014/main" id="{E1CE6EE0-63A8-4626-A741-066D91958CBE}"/>
                </a:ext>
              </a:extLst>
            </p:cNvPr>
            <p:cNvSpPr/>
            <p:nvPr/>
          </p:nvSpPr>
          <p:spPr>
            <a:xfrm>
              <a:off x="20994" y="7891659"/>
              <a:ext cx="4897636" cy="914096"/>
            </a:xfrm>
            <a:prstGeom prst="rect">
              <a:avLst/>
            </a:prstGeom>
            <a:noFill/>
            <a:ln w="28575">
              <a:noFill/>
            </a:ln>
          </p:spPr>
          <p:txBody>
            <a:bodyPr wrap="square">
              <a:spAutoFit/>
            </a:bodyPr>
            <a:lstStyle/>
            <a:p>
              <a:pPr lvl="0" algn="r" rtl="1">
                <a:lnSpc>
                  <a:spcPct val="115000"/>
                </a:lnSpc>
                <a:spcAft>
                  <a:spcPts val="0"/>
                </a:spcAft>
              </a:pPr>
              <a:r>
                <a:rPr lang="ar-EG" sz="1200" b="1" u="sng" dirty="0">
                  <a:latin typeface="Calibri" panose="020F0502020204030204" pitchFamily="34" charset="0"/>
                  <a:ea typeface="Times New Roman" panose="02020603050405020304" pitchFamily="18" charset="0"/>
                </a:rPr>
                <a:t>لقاء تبادل الخبرات:</a:t>
              </a:r>
              <a:r>
                <a:rPr lang="ar-EG" sz="1200" u="sng" dirty="0">
                  <a:latin typeface="Calibri" panose="020F0502020204030204" pitchFamily="34" charset="0"/>
                  <a:ea typeface="Times New Roman" panose="02020603050405020304" pitchFamily="18" charset="0"/>
                </a:rPr>
                <a:t> </a:t>
              </a:r>
              <a:r>
                <a:rPr lang="ar-EG" sz="1200" dirty="0">
                  <a:latin typeface="Calibri" panose="020F0502020204030204" pitchFamily="34" charset="0"/>
                  <a:ea typeface="Times New Roman" panose="02020603050405020304" pitchFamily="18" charset="0"/>
                </a:rPr>
                <a:t>سوف تشارك بالإضافة إلى ذلك في لقاء لتبادل الخبرات مع الشركاء الترادفيين من الدول الأخرى. ونحن نسعى في إطار هذا اللقاء إلى أن نعرض الخبرات التي اكتسبناها حتى الآن وأن نناقش معًا الأمور التي تعلمتوها حتى الآن في برنامج </a:t>
              </a:r>
              <a:r>
                <a:rPr lang="de-DE" sz="1200" dirty="0">
                  <a:latin typeface="Arial" panose="020B0604020202020204" pitchFamily="34" charset="0"/>
                  <a:ea typeface="Times New Roman" panose="02020603050405020304" pitchFamily="18" charset="0"/>
                  <a:cs typeface="Times New Roman" panose="02020603050405020304" pitchFamily="18" charset="0"/>
                </a:rPr>
                <a:t>SCOUT</a:t>
              </a:r>
              <a:r>
                <a:rPr lang="ar-EG" sz="1200" dirty="0">
                  <a:latin typeface="Calibri" panose="020F0502020204030204" pitchFamily="34" charset="0"/>
                  <a:ea typeface="Times New Roman" panose="02020603050405020304" pitchFamily="18" charset="0"/>
                </a:rPr>
                <a:t>.</a:t>
              </a:r>
              <a:endParaRPr lang="de-DE" sz="1200" dirty="0">
                <a:latin typeface="Calibri" panose="020F0502020204030204" pitchFamily="34" charset="0"/>
                <a:ea typeface="Calibri" panose="020F0502020204030204" pitchFamily="34" charset="0"/>
                <a:cs typeface="Times New Roman" panose="02020603050405020304" pitchFamily="18" charset="0"/>
              </a:endParaRPr>
            </a:p>
            <a:p>
              <a:pPr lvl="0"/>
              <a:endParaRPr lang="de-DE" sz="1200" dirty="0">
                <a:cs typeface="Times New Roman" panose="02020603050405020304" pitchFamily="18" charset="0"/>
              </a:endParaRPr>
            </a:p>
          </p:txBody>
        </p:sp>
        <p:sp>
          <p:nvSpPr>
            <p:cNvPr id="35" name="Rechteck 34">
              <a:extLst>
                <a:ext uri="{FF2B5EF4-FFF2-40B4-BE49-F238E27FC236}">
                  <a16:creationId xmlns:a16="http://schemas.microsoft.com/office/drawing/2014/main" id="{13C7E300-2E31-499C-B280-7D53B8B820B2}"/>
                </a:ext>
              </a:extLst>
            </p:cNvPr>
            <p:cNvSpPr/>
            <p:nvPr/>
          </p:nvSpPr>
          <p:spPr>
            <a:xfrm>
              <a:off x="-14188" y="7880308"/>
              <a:ext cx="4968000" cy="842347"/>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40" name="Gruppieren 39">
            <a:extLst>
              <a:ext uri="{FF2B5EF4-FFF2-40B4-BE49-F238E27FC236}">
                <a16:creationId xmlns:a16="http://schemas.microsoft.com/office/drawing/2014/main" id="{8F442110-6C38-43FD-9110-CBC22F5E8E99}"/>
              </a:ext>
            </a:extLst>
          </p:cNvPr>
          <p:cNvGrpSpPr/>
          <p:nvPr/>
        </p:nvGrpSpPr>
        <p:grpSpPr>
          <a:xfrm>
            <a:off x="-10886" y="388563"/>
            <a:ext cx="4988926" cy="782374"/>
            <a:chOff x="1515650" y="199962"/>
            <a:chExt cx="3567081" cy="782374"/>
          </a:xfrm>
        </p:grpSpPr>
        <p:sp>
          <p:nvSpPr>
            <p:cNvPr id="41" name="Rechteck 40">
              <a:extLst>
                <a:ext uri="{FF2B5EF4-FFF2-40B4-BE49-F238E27FC236}">
                  <a16:creationId xmlns:a16="http://schemas.microsoft.com/office/drawing/2014/main" id="{D475CA7A-0F63-413B-AE0B-67CE6257E050}"/>
                </a:ext>
              </a:extLst>
            </p:cNvPr>
            <p:cNvSpPr/>
            <p:nvPr/>
          </p:nvSpPr>
          <p:spPr>
            <a:xfrm>
              <a:off x="1515650" y="199962"/>
              <a:ext cx="3567081" cy="716991"/>
            </a:xfrm>
            <a:prstGeom prst="rect">
              <a:avLst/>
            </a:prstGeom>
            <a:solidFill>
              <a:srgbClr val="FFC82A"/>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2" name="Rechteck 41">
              <a:extLst>
                <a:ext uri="{FF2B5EF4-FFF2-40B4-BE49-F238E27FC236}">
                  <a16:creationId xmlns:a16="http://schemas.microsoft.com/office/drawing/2014/main" id="{F705244D-A3B8-4C85-9344-2ED4F608F77B}"/>
                </a:ext>
              </a:extLst>
            </p:cNvPr>
            <p:cNvSpPr/>
            <p:nvPr/>
          </p:nvSpPr>
          <p:spPr>
            <a:xfrm>
              <a:off x="1515650" y="336005"/>
              <a:ext cx="3567081" cy="646331"/>
            </a:xfrm>
            <a:prstGeom prst="rect">
              <a:avLst/>
            </a:prstGeom>
            <a:noFill/>
            <a:ln w="28575">
              <a:noFill/>
            </a:ln>
          </p:spPr>
          <p:txBody>
            <a:bodyPr wrap="square">
              <a:spAutoFit/>
            </a:bodyPr>
            <a:lstStyle/>
            <a:p>
              <a:pPr marL="72000" algn="r" defTabSz="1042988"/>
              <a:r>
                <a:rPr lang="ar-AE" sz="1200" dirty="0">
                  <a:ea typeface="Calibri" panose="020F0502020204030204" pitchFamily="34" charset="0"/>
                </a:rPr>
                <a:t>وعلى وجه الإجمال عليكم، الكلام هنا بصيغة الفريق الترادفي، العمل على تحقيق المحطات الست التالية معًا:</a:t>
              </a:r>
            </a:p>
            <a:p>
              <a:pPr marL="72000" defTabSz="1042988"/>
              <a:endParaRPr lang="de-DE" sz="1200" dirty="0">
                <a:cs typeface="Times New Roman" panose="02020603050405020304" pitchFamily="18" charset="0"/>
              </a:endParaRPr>
            </a:p>
          </p:txBody>
        </p:sp>
      </p:grpSp>
    </p:spTree>
    <p:extLst>
      <p:ext uri="{BB962C8B-B14F-4D97-AF65-F5344CB8AC3E}">
        <p14:creationId xmlns:p14="http://schemas.microsoft.com/office/powerpoint/2010/main" val="472985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ACC13A"/>
        </a:solidFill>
        <a:effectLst/>
      </p:bgPr>
    </p:bg>
    <p:spTree>
      <p:nvGrpSpPr>
        <p:cNvPr id="1" name=""/>
        <p:cNvGrpSpPr/>
        <p:nvPr/>
      </p:nvGrpSpPr>
      <p:grpSpPr>
        <a:xfrm>
          <a:off x="0" y="0"/>
          <a:ext cx="0" cy="0"/>
          <a:chOff x="0" y="0"/>
          <a:chExt cx="0" cy="0"/>
        </a:xfrm>
      </p:grpSpPr>
      <p:grpSp>
        <p:nvGrpSpPr>
          <p:cNvPr id="19" name="Gruppieren 18">
            <a:extLst>
              <a:ext uri="{FF2B5EF4-FFF2-40B4-BE49-F238E27FC236}">
                <a16:creationId xmlns:a16="http://schemas.microsoft.com/office/drawing/2014/main" id="{F169B374-699D-492F-B85D-FD2A7EA6CF4B}"/>
              </a:ext>
            </a:extLst>
          </p:cNvPr>
          <p:cNvGrpSpPr/>
          <p:nvPr/>
        </p:nvGrpSpPr>
        <p:grpSpPr>
          <a:xfrm>
            <a:off x="0" y="9067412"/>
            <a:ext cx="6858000" cy="713036"/>
            <a:chOff x="0" y="9067412"/>
            <a:chExt cx="6858000" cy="713036"/>
          </a:xfrm>
        </p:grpSpPr>
        <p:sp>
          <p:nvSpPr>
            <p:cNvPr id="4" name="Rechteck 3">
              <a:extLst>
                <a:ext uri="{FF2B5EF4-FFF2-40B4-BE49-F238E27FC236}">
                  <a16:creationId xmlns:a16="http://schemas.microsoft.com/office/drawing/2014/main" id="{707CC062-BFE5-4037-AFE5-9DC706215607}"/>
                </a:ext>
              </a:extLst>
            </p:cNvPr>
            <p:cNvSpPr/>
            <p:nvPr/>
          </p:nvSpPr>
          <p:spPr>
            <a:xfrm>
              <a:off x="4564" y="9067412"/>
              <a:ext cx="6853436" cy="7130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Rechteck 4">
              <a:extLst>
                <a:ext uri="{FF2B5EF4-FFF2-40B4-BE49-F238E27FC236}">
                  <a16:creationId xmlns:a16="http://schemas.microsoft.com/office/drawing/2014/main" id="{9924A234-70D0-438A-8D53-92EB010B2F06}"/>
                </a:ext>
              </a:extLst>
            </p:cNvPr>
            <p:cNvSpPr/>
            <p:nvPr/>
          </p:nvSpPr>
          <p:spPr bwMode="auto">
            <a:xfrm>
              <a:off x="0" y="9142943"/>
              <a:ext cx="6489340" cy="561975"/>
            </a:xfrm>
            <a:prstGeom prst="rect">
              <a:avLst/>
            </a:prstGeom>
            <a:solidFill>
              <a:srgbClr val="BE1E3C"/>
            </a:solidFill>
            <a:ln w="9525" cap="flat" cmpd="sng" algn="ctr">
              <a:solidFill>
                <a:srgbClr val="BE1E3C"/>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1042988" rtl="0" eaLnBrk="1" fontAlgn="base" latinLnBrk="0" hangingPunct="1">
                <a:lnSpc>
                  <a:spcPct val="100000"/>
                </a:lnSpc>
                <a:spcBef>
                  <a:spcPct val="0"/>
                </a:spcBef>
                <a:spcAft>
                  <a:spcPct val="0"/>
                </a:spcAft>
                <a:buClrTx/>
                <a:buSzTx/>
                <a:buFontTx/>
                <a:buNone/>
                <a:tabLst/>
              </a:pPr>
              <a:endParaRPr kumimoji="0" lang="de-DE" sz="2100" b="0" i="0" u="none" strike="noStrike" cap="none" normalizeH="0" baseline="0">
                <a:ln>
                  <a:noFill/>
                </a:ln>
                <a:solidFill>
                  <a:schemeClr val="tx1"/>
                </a:solidFill>
                <a:effectLst/>
                <a:latin typeface="Arial" charset="0"/>
              </a:endParaRPr>
            </a:p>
          </p:txBody>
        </p:sp>
        <p:pic>
          <p:nvPicPr>
            <p:cNvPr id="6" name="Picture 165" descr="TUBraunschweig_CO_Master_RGB">
              <a:extLst>
                <a:ext uri="{FF2B5EF4-FFF2-40B4-BE49-F238E27FC236}">
                  <a16:creationId xmlns:a16="http://schemas.microsoft.com/office/drawing/2014/main" id="{5624336F-F5DF-4946-B7A4-F5CABA65EC0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78040" y="9142942"/>
              <a:ext cx="15113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4" name="Gruppieren 23">
            <a:extLst>
              <a:ext uri="{FF2B5EF4-FFF2-40B4-BE49-F238E27FC236}">
                <a16:creationId xmlns:a16="http://schemas.microsoft.com/office/drawing/2014/main" id="{08A08460-DA6D-486C-8665-48BC601CDE76}"/>
              </a:ext>
            </a:extLst>
          </p:cNvPr>
          <p:cNvGrpSpPr/>
          <p:nvPr/>
        </p:nvGrpSpPr>
        <p:grpSpPr>
          <a:xfrm>
            <a:off x="368659" y="3178341"/>
            <a:ext cx="6394998" cy="3295029"/>
            <a:chOff x="368660" y="3436022"/>
            <a:chExt cx="6491630" cy="3126430"/>
          </a:xfrm>
        </p:grpSpPr>
        <p:sp>
          <p:nvSpPr>
            <p:cNvPr id="23" name="Rechteck 22">
              <a:extLst>
                <a:ext uri="{FF2B5EF4-FFF2-40B4-BE49-F238E27FC236}">
                  <a16:creationId xmlns:a16="http://schemas.microsoft.com/office/drawing/2014/main" id="{BF7206E7-9BFE-47A4-B8A1-CADAF17BB252}"/>
                </a:ext>
              </a:extLst>
            </p:cNvPr>
            <p:cNvSpPr/>
            <p:nvPr/>
          </p:nvSpPr>
          <p:spPr>
            <a:xfrm>
              <a:off x="368660" y="3436022"/>
              <a:ext cx="6120680" cy="2786612"/>
            </a:xfrm>
            <a:prstGeom prst="rect">
              <a:avLst/>
            </a:prstGeom>
            <a:solidFill>
              <a:srgbClr val="FFC82A"/>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a:extLst>
                <a:ext uri="{FF2B5EF4-FFF2-40B4-BE49-F238E27FC236}">
                  <a16:creationId xmlns:a16="http://schemas.microsoft.com/office/drawing/2014/main" id="{F866A6EB-696A-4BBC-ABC4-EC82FC1E526A}"/>
                </a:ext>
              </a:extLst>
            </p:cNvPr>
            <p:cNvSpPr/>
            <p:nvPr/>
          </p:nvSpPr>
          <p:spPr>
            <a:xfrm>
              <a:off x="476672" y="3511552"/>
              <a:ext cx="6383618" cy="3050900"/>
            </a:xfrm>
            <a:prstGeom prst="rect">
              <a:avLst/>
            </a:prstGeom>
            <a:noFill/>
            <a:ln w="28575">
              <a:noFill/>
            </a:ln>
          </p:spPr>
          <p:txBody>
            <a:bodyPr wrap="square">
              <a:spAutoFit/>
            </a:bodyPr>
            <a:lstStyle/>
            <a:p>
              <a:pPr marL="457200" algn="r" rtl="1">
                <a:lnSpc>
                  <a:spcPct val="115000"/>
                </a:lnSpc>
                <a:spcAft>
                  <a:spcPts val="0"/>
                </a:spcAft>
              </a:pPr>
              <a:r>
                <a:rPr lang="ar-AE" sz="1400" dirty="0">
                  <a:latin typeface="Calibri" panose="020F0502020204030204" pitchFamily="34" charset="0"/>
                  <a:ea typeface="Calibri" panose="020F0502020204030204" pitchFamily="34" charset="0"/>
                  <a:cs typeface="Times New Roman" panose="02020603050405020304" pitchFamily="18" charset="0"/>
                </a:rPr>
                <a:t>إن كنت قد حققت المحطات الست المذكورة أعلاه من برنامج </a:t>
              </a:r>
              <a:r>
                <a:rPr lang="de-DE" sz="1400" dirty="0">
                  <a:latin typeface="Calibri" panose="020F0502020204030204" pitchFamily="34" charset="0"/>
                  <a:ea typeface="Calibri" panose="020F0502020204030204" pitchFamily="34" charset="0"/>
                  <a:cs typeface="Times New Roman" panose="02020603050405020304" pitchFamily="18" charset="0"/>
                </a:rPr>
                <a:t>SCOUT، </a:t>
              </a:r>
              <a:r>
                <a:rPr lang="ar-AE" sz="1400" dirty="0">
                  <a:latin typeface="Calibri" panose="020F0502020204030204" pitchFamily="34" charset="0"/>
                  <a:ea typeface="Calibri" panose="020F0502020204030204" pitchFamily="34" charset="0"/>
                  <a:cs typeface="Times New Roman" panose="02020603050405020304" pitchFamily="18" charset="0"/>
                </a:rPr>
                <a:t>فيمكنك الحصول على 2 من النقاط المعتمدة لكل نطاق تخصصي. يرجى مراعاة ضرورة مواءمة طرق حساب النقاط المعتمدة بما يتوافق مع نظام كل كلية أو المجال التخصصي لكل من الطلاب الخارجيين.</a:t>
              </a:r>
            </a:p>
            <a:p>
              <a:pPr marL="457200" algn="r" rtl="1">
                <a:lnSpc>
                  <a:spcPct val="115000"/>
                </a:lnSpc>
                <a:spcAft>
                  <a:spcPts val="0"/>
                </a:spcAft>
              </a:pPr>
              <a:endParaRPr lang="ar-AE" sz="1400" dirty="0">
                <a:latin typeface="Calibri" panose="020F0502020204030204" pitchFamily="34" charset="0"/>
                <a:ea typeface="Calibri" panose="020F0502020204030204" pitchFamily="34" charset="0"/>
                <a:cs typeface="Times New Roman" panose="02020603050405020304" pitchFamily="18" charset="0"/>
              </a:endParaRPr>
            </a:p>
            <a:p>
              <a:pPr marL="457200" algn="r" rtl="1">
                <a:lnSpc>
                  <a:spcPct val="115000"/>
                </a:lnSpc>
                <a:spcAft>
                  <a:spcPts val="0"/>
                </a:spcAft>
              </a:pPr>
              <a:r>
                <a:rPr lang="ar-AE" sz="1400" dirty="0">
                  <a:latin typeface="Calibri" panose="020F0502020204030204" pitchFamily="34" charset="0"/>
                  <a:ea typeface="Calibri" panose="020F0502020204030204" pitchFamily="34" charset="0"/>
                  <a:cs typeface="Times New Roman" panose="02020603050405020304" pitchFamily="18" charset="0"/>
                </a:rPr>
                <a:t>إذا كانت لديك مشكلات أو استفسارات يمكنك التواصل معنا، فمساعدتك تسعدنا دائمًا على البريد الإلكتروني: </a:t>
              </a:r>
              <a:r>
                <a:rPr lang="de-DE" sz="1400" dirty="0">
                  <a:latin typeface="Calibri" panose="020F0502020204030204" pitchFamily="34" charset="0"/>
                  <a:ea typeface="Calibri" panose="020F0502020204030204" pitchFamily="34" charset="0"/>
                  <a:cs typeface="Times New Roman" panose="02020603050405020304" pitchFamily="18" charset="0"/>
                </a:rPr>
                <a:t>scout@tu-bs.de</a:t>
              </a:r>
            </a:p>
            <a:p>
              <a:pPr marL="457200" algn="r" rtl="1">
                <a:lnSpc>
                  <a:spcPct val="115000"/>
                </a:lnSpc>
                <a:spcAft>
                  <a:spcPts val="0"/>
                </a:spcAft>
              </a:pPr>
              <a:endParaRPr lang="de-DE" sz="1400" dirty="0">
                <a:latin typeface="Calibri" panose="020F0502020204030204" pitchFamily="34" charset="0"/>
                <a:ea typeface="Calibri" panose="020F0502020204030204" pitchFamily="34" charset="0"/>
                <a:cs typeface="Times New Roman" panose="02020603050405020304" pitchFamily="18" charset="0"/>
              </a:endParaRPr>
            </a:p>
            <a:p>
              <a:pPr marL="457200" algn="r" rtl="1">
                <a:lnSpc>
                  <a:spcPct val="115000"/>
                </a:lnSpc>
                <a:spcAft>
                  <a:spcPts val="0"/>
                </a:spcAft>
              </a:pPr>
              <a:r>
                <a:rPr lang="ar-AE" sz="1400" dirty="0">
                  <a:latin typeface="Calibri" panose="020F0502020204030204" pitchFamily="34" charset="0"/>
                  <a:ea typeface="Calibri" panose="020F0502020204030204" pitchFamily="34" charset="0"/>
                  <a:cs typeface="Times New Roman" panose="02020603050405020304" pitchFamily="18" charset="0"/>
                </a:rPr>
                <a:t>والآن يسعدنا قضاء فصل دراسي ممتع معك ومع كل المشاركين الآخرين!</a:t>
              </a:r>
            </a:p>
            <a:p>
              <a:pPr marL="457200" algn="r" rtl="1">
                <a:lnSpc>
                  <a:spcPct val="115000"/>
                </a:lnSpc>
                <a:spcAft>
                  <a:spcPts val="0"/>
                </a:spcAft>
              </a:pPr>
              <a:endParaRPr lang="ar-AE" sz="1400" dirty="0">
                <a:latin typeface="Calibri" panose="020F0502020204030204" pitchFamily="34" charset="0"/>
                <a:ea typeface="Calibri" panose="020F0502020204030204" pitchFamily="34" charset="0"/>
                <a:cs typeface="Times New Roman" panose="02020603050405020304" pitchFamily="18" charset="0"/>
              </a:endParaRPr>
            </a:p>
            <a:p>
              <a:pPr marL="457200" algn="r" rtl="1">
                <a:lnSpc>
                  <a:spcPct val="115000"/>
                </a:lnSpc>
                <a:spcAft>
                  <a:spcPts val="0"/>
                </a:spcAft>
              </a:pPr>
              <a:r>
                <a:rPr lang="ar-AE" sz="1400" dirty="0">
                  <a:latin typeface="Calibri" panose="020F0502020204030204" pitchFamily="34" charset="0"/>
                  <a:ea typeface="Calibri" panose="020F0502020204030204" pitchFamily="34" charset="0"/>
                  <a:cs typeface="Times New Roman" panose="02020603050405020304" pitchFamily="18" charset="0"/>
                </a:rPr>
                <a:t>مع أطيب التمنيات</a:t>
              </a:r>
            </a:p>
            <a:p>
              <a:pPr marL="457200" algn="r" rtl="1">
                <a:lnSpc>
                  <a:spcPct val="115000"/>
                </a:lnSpc>
                <a:spcAft>
                  <a:spcPts val="0"/>
                </a:spcAft>
              </a:pPr>
              <a:r>
                <a:rPr lang="ar-AE" sz="1400" dirty="0">
                  <a:latin typeface="Calibri" panose="020F0502020204030204" pitchFamily="34" charset="0"/>
                  <a:ea typeface="Calibri" panose="020F0502020204030204" pitchFamily="34" charset="0"/>
                  <a:cs typeface="Times New Roman" panose="02020603050405020304" pitchFamily="18" charset="0"/>
                </a:rPr>
                <a:t>فريق برنامج </a:t>
              </a:r>
              <a:r>
                <a:rPr lang="de-DE" sz="1400" dirty="0">
                  <a:latin typeface="Calibri" panose="020F0502020204030204" pitchFamily="34" charset="0"/>
                  <a:ea typeface="Calibri" panose="020F0502020204030204" pitchFamily="34" charset="0"/>
                  <a:cs typeface="Times New Roman" panose="02020603050405020304" pitchFamily="18" charset="0"/>
                </a:rPr>
                <a:t>SCOUT </a:t>
              </a:r>
              <a:r>
                <a:rPr lang="ar-AE" sz="1400" dirty="0">
                  <a:latin typeface="Calibri" panose="020F0502020204030204" pitchFamily="34" charset="0"/>
                  <a:ea typeface="Calibri" panose="020F0502020204030204" pitchFamily="34" charset="0"/>
                  <a:cs typeface="Times New Roman" panose="02020603050405020304" pitchFamily="18" charset="0"/>
                </a:rPr>
                <a:t>في خدمتك</a:t>
              </a:r>
            </a:p>
            <a:p>
              <a:pPr marL="457200" algn="r" rtl="1">
                <a:lnSpc>
                  <a:spcPct val="115000"/>
                </a:lnSpc>
                <a:spcAft>
                  <a:spcPts val="0"/>
                </a:spcAft>
              </a:pPr>
              <a:endParaRPr lang="de-DE" sz="1400" b="1" dirty="0">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34" name="Gruppieren 33">
            <a:extLst>
              <a:ext uri="{FF2B5EF4-FFF2-40B4-BE49-F238E27FC236}">
                <a16:creationId xmlns:a16="http://schemas.microsoft.com/office/drawing/2014/main" id="{680D513D-5786-4CA0-8733-4761430D36DB}"/>
              </a:ext>
            </a:extLst>
          </p:cNvPr>
          <p:cNvGrpSpPr/>
          <p:nvPr/>
        </p:nvGrpSpPr>
        <p:grpSpPr>
          <a:xfrm>
            <a:off x="377278" y="6265221"/>
            <a:ext cx="6112062" cy="2631490"/>
            <a:chOff x="377278" y="6385703"/>
            <a:chExt cx="6112062" cy="2631490"/>
          </a:xfrm>
        </p:grpSpPr>
        <p:sp>
          <p:nvSpPr>
            <p:cNvPr id="12" name="Rechteck 11">
              <a:extLst>
                <a:ext uri="{FF2B5EF4-FFF2-40B4-BE49-F238E27FC236}">
                  <a16:creationId xmlns:a16="http://schemas.microsoft.com/office/drawing/2014/main" id="{6918FC59-08CA-4AC4-BA78-C21412F0D1F2}"/>
                </a:ext>
              </a:extLst>
            </p:cNvPr>
            <p:cNvSpPr/>
            <p:nvPr/>
          </p:nvSpPr>
          <p:spPr>
            <a:xfrm>
              <a:off x="377278" y="6385703"/>
              <a:ext cx="2867392" cy="2631490"/>
            </a:xfrm>
            <a:prstGeom prst="rect">
              <a:avLst/>
            </a:prstGeom>
          </p:spPr>
          <p:txBody>
            <a:bodyPr wrap="square">
              <a:spAutoFit/>
            </a:bodyPr>
            <a:lstStyle/>
            <a:p>
              <a:r>
                <a:rPr lang="de-DE" sz="1000" b="1" dirty="0">
                  <a:solidFill>
                    <a:schemeClr val="bg1"/>
                  </a:solidFill>
                </a:rPr>
                <a:t>Kontakt</a:t>
              </a:r>
            </a:p>
            <a:p>
              <a:r>
                <a:rPr lang="de-DE" sz="1000" dirty="0">
                  <a:solidFill>
                    <a:schemeClr val="bg1"/>
                  </a:solidFill>
                </a:rPr>
                <a:t>© Technische Universität Braunschweig</a:t>
              </a:r>
            </a:p>
            <a:p>
              <a:r>
                <a:rPr lang="de-DE" sz="1000" dirty="0">
                  <a:solidFill>
                    <a:schemeClr val="bg1"/>
                  </a:solidFill>
                </a:rPr>
                <a:t>Abteil. für Arbeits-, Organisations- und Sozialpsychologie</a:t>
              </a:r>
            </a:p>
            <a:p>
              <a:r>
                <a:rPr lang="de-DE" sz="1000" dirty="0">
                  <a:solidFill>
                    <a:schemeClr val="bg1"/>
                  </a:solidFill>
                </a:rPr>
                <a:t>Univ.-Prof. Dr. Simone Kauffeld</a:t>
              </a:r>
            </a:p>
            <a:p>
              <a:r>
                <a:rPr lang="de-DE" sz="1000" dirty="0">
                  <a:solidFill>
                    <a:schemeClr val="bg1"/>
                  </a:solidFill>
                </a:rPr>
                <a:t>Spielmannstraße 19</a:t>
              </a:r>
            </a:p>
            <a:p>
              <a:r>
                <a:rPr lang="de-DE" sz="1000" dirty="0">
                  <a:solidFill>
                    <a:schemeClr val="bg1"/>
                  </a:solidFill>
                </a:rPr>
                <a:t>38106 Braunschweig</a:t>
              </a:r>
            </a:p>
            <a:p>
              <a:r>
                <a:rPr lang="de-DE" sz="1000" dirty="0">
                  <a:solidFill>
                    <a:schemeClr val="bg1"/>
                  </a:solidFill>
                </a:rPr>
                <a:t> +49 531 391-2547</a:t>
              </a:r>
            </a:p>
            <a:p>
              <a:r>
                <a:rPr lang="de-DE" sz="1000" dirty="0">
                  <a:solidFill>
                    <a:schemeClr val="bg1"/>
                  </a:solidFill>
                </a:rPr>
                <a:t> scout@tu-braunschweig.de</a:t>
              </a:r>
            </a:p>
            <a:p>
              <a:r>
                <a:rPr lang="de-DE" sz="1000" dirty="0">
                  <a:solidFill>
                    <a:schemeClr val="bg1"/>
                  </a:solidFill>
                </a:rPr>
                <a:t> www.tu-braunschweig.de/scout</a:t>
              </a:r>
            </a:p>
            <a:p>
              <a:pPr>
                <a:spcBef>
                  <a:spcPts val="600"/>
                </a:spcBef>
              </a:pPr>
              <a:r>
                <a:rPr lang="de-DE" sz="1000" b="1" dirty="0">
                  <a:solidFill>
                    <a:srgbClr val="FFFFFF"/>
                  </a:solidFill>
                  <a:latin typeface="NexusSansPro-Bold"/>
                </a:rPr>
                <a:t>In Kooperation mit</a:t>
              </a:r>
            </a:p>
            <a:p>
              <a:r>
                <a:rPr lang="de-DE" sz="1000" dirty="0">
                  <a:solidFill>
                    <a:srgbClr val="FFFFFF"/>
                  </a:solidFill>
                  <a:latin typeface="NexusSansPro-Regular"/>
                </a:rPr>
                <a:t>Technische Universität Braunschweig</a:t>
              </a:r>
            </a:p>
            <a:p>
              <a:r>
                <a:rPr lang="de-DE" sz="1000" dirty="0">
                  <a:solidFill>
                    <a:srgbClr val="FFFFFF"/>
                  </a:solidFill>
                  <a:latin typeface="NexusSansPro-Regular"/>
                </a:rPr>
                <a:t>International Office</a:t>
              </a:r>
            </a:p>
            <a:p>
              <a:r>
                <a:rPr lang="de-DE" sz="1000" dirty="0">
                  <a:solidFill>
                    <a:srgbClr val="FFFFFF"/>
                  </a:solidFill>
                  <a:latin typeface="NexusSansPro-Regular"/>
                </a:rPr>
                <a:t>Dr. Astrid Sebastian</a:t>
              </a:r>
            </a:p>
            <a:p>
              <a:r>
                <a:rPr lang="de-DE" sz="1000" dirty="0" err="1">
                  <a:solidFill>
                    <a:srgbClr val="FFFFFF"/>
                  </a:solidFill>
                  <a:latin typeface="NexusSansPro-Regular"/>
                </a:rPr>
                <a:t>Bültenweg</a:t>
              </a:r>
              <a:r>
                <a:rPr lang="de-DE" sz="1000" dirty="0">
                  <a:solidFill>
                    <a:srgbClr val="FFFFFF"/>
                  </a:solidFill>
                  <a:latin typeface="NexusSansPro-Regular"/>
                </a:rPr>
                <a:t> 74/75</a:t>
              </a:r>
            </a:p>
            <a:p>
              <a:r>
                <a:rPr lang="de-DE" sz="1000" dirty="0">
                  <a:solidFill>
                    <a:srgbClr val="FFFFFF"/>
                  </a:solidFill>
                  <a:latin typeface="NexusSansPro-Regular"/>
                </a:rPr>
                <a:t>38106 Braunschweig</a:t>
              </a:r>
              <a:endParaRPr lang="de-DE" sz="1000" dirty="0"/>
            </a:p>
          </p:txBody>
        </p:sp>
        <p:pic>
          <p:nvPicPr>
            <p:cNvPr id="18" name="Grafik 17">
              <a:extLst>
                <a:ext uri="{FF2B5EF4-FFF2-40B4-BE49-F238E27FC236}">
                  <a16:creationId xmlns:a16="http://schemas.microsoft.com/office/drawing/2014/main" id="{1F27F48E-8CF6-4C8A-AE05-4AA57191A5C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390"/>
            <a:stretch/>
          </p:blipFill>
          <p:spPr>
            <a:xfrm>
              <a:off x="2636911" y="6385703"/>
              <a:ext cx="3852429" cy="2631154"/>
            </a:xfrm>
            <a:prstGeom prst="rect">
              <a:avLst/>
            </a:prstGeom>
            <a:ln w="28575">
              <a:solidFill>
                <a:schemeClr val="bg1"/>
              </a:solidFill>
            </a:ln>
          </p:spPr>
        </p:pic>
      </p:grpSp>
      <p:grpSp>
        <p:nvGrpSpPr>
          <p:cNvPr id="22" name="Gruppieren 21">
            <a:extLst>
              <a:ext uri="{FF2B5EF4-FFF2-40B4-BE49-F238E27FC236}">
                <a16:creationId xmlns:a16="http://schemas.microsoft.com/office/drawing/2014/main" id="{EEE864F0-DAE3-46D2-B3B4-BCA4D5FC1983}"/>
              </a:ext>
            </a:extLst>
          </p:cNvPr>
          <p:cNvGrpSpPr/>
          <p:nvPr/>
        </p:nvGrpSpPr>
        <p:grpSpPr>
          <a:xfrm>
            <a:off x="368660" y="9067412"/>
            <a:ext cx="2197449" cy="737137"/>
            <a:chOff x="419836" y="8793467"/>
            <a:chExt cx="2197449" cy="737137"/>
          </a:xfrm>
        </p:grpSpPr>
        <p:sp>
          <p:nvSpPr>
            <p:cNvPr id="21" name="Rechteck 20">
              <a:extLst>
                <a:ext uri="{FF2B5EF4-FFF2-40B4-BE49-F238E27FC236}">
                  <a16:creationId xmlns:a16="http://schemas.microsoft.com/office/drawing/2014/main" id="{FBB39FEC-B0EA-4358-BE55-1CB90B2A7931}"/>
                </a:ext>
              </a:extLst>
            </p:cNvPr>
            <p:cNvSpPr/>
            <p:nvPr/>
          </p:nvSpPr>
          <p:spPr>
            <a:xfrm>
              <a:off x="419836" y="8868122"/>
              <a:ext cx="2197449" cy="5878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0" name="Grafik 19">
              <a:extLst>
                <a:ext uri="{FF2B5EF4-FFF2-40B4-BE49-F238E27FC236}">
                  <a16:creationId xmlns:a16="http://schemas.microsoft.com/office/drawing/2014/main" id="{C8C43789-4C38-4596-A1BE-7E65F272AAC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9836" y="8793467"/>
              <a:ext cx="2197449" cy="737137"/>
            </a:xfrm>
            <a:prstGeom prst="rect">
              <a:avLst/>
            </a:prstGeom>
          </p:spPr>
        </p:pic>
      </p:grpSp>
      <p:grpSp>
        <p:nvGrpSpPr>
          <p:cNvPr id="29" name="Gruppieren 28">
            <a:extLst>
              <a:ext uri="{FF2B5EF4-FFF2-40B4-BE49-F238E27FC236}">
                <a16:creationId xmlns:a16="http://schemas.microsoft.com/office/drawing/2014/main" id="{29ACBFBB-9562-411D-AACF-94ADFADFC6A4}"/>
              </a:ext>
            </a:extLst>
          </p:cNvPr>
          <p:cNvGrpSpPr/>
          <p:nvPr/>
        </p:nvGrpSpPr>
        <p:grpSpPr>
          <a:xfrm>
            <a:off x="0" y="1228822"/>
            <a:ext cx="4968000" cy="1778820"/>
            <a:chOff x="0" y="1354728"/>
            <a:chExt cx="4968000" cy="1778820"/>
          </a:xfrm>
        </p:grpSpPr>
        <p:sp>
          <p:nvSpPr>
            <p:cNvPr id="17" name="Rechteck 16">
              <a:extLst>
                <a:ext uri="{FF2B5EF4-FFF2-40B4-BE49-F238E27FC236}">
                  <a16:creationId xmlns:a16="http://schemas.microsoft.com/office/drawing/2014/main" id="{5D4411F2-6BC7-4F5F-ACA7-EDE9DF080A7D}"/>
                </a:ext>
              </a:extLst>
            </p:cNvPr>
            <p:cNvSpPr/>
            <p:nvPr/>
          </p:nvSpPr>
          <p:spPr>
            <a:xfrm>
              <a:off x="35182" y="1354728"/>
              <a:ext cx="4897636" cy="1354089"/>
            </a:xfrm>
            <a:prstGeom prst="rect">
              <a:avLst/>
            </a:prstGeom>
            <a:noFill/>
            <a:ln w="28575">
              <a:noFill/>
            </a:ln>
          </p:spPr>
          <p:txBody>
            <a:bodyPr wrap="square">
              <a:spAutoFit/>
            </a:bodyPr>
            <a:lstStyle/>
            <a:p>
              <a:pPr lvl="0" algn="r" rtl="1">
                <a:lnSpc>
                  <a:spcPct val="115000"/>
                </a:lnSpc>
                <a:spcAft>
                  <a:spcPts val="0"/>
                </a:spcAft>
              </a:pPr>
              <a:r>
                <a:rPr lang="ar-EG" sz="1200" b="1" u="sng" dirty="0">
                  <a:latin typeface="Calibri" panose="020F0502020204030204" pitchFamily="34" charset="0"/>
                  <a:ea typeface="Times New Roman" panose="02020603050405020304" pitchFamily="18" charset="0"/>
                </a:rPr>
                <a:t>الجانب البحثي المرافق:</a:t>
              </a:r>
              <a:r>
                <a:rPr lang="ar-EG" sz="1200" u="sng" dirty="0">
                  <a:latin typeface="Calibri" panose="020F0502020204030204" pitchFamily="34" charset="0"/>
                  <a:ea typeface="Times New Roman" panose="02020603050405020304" pitchFamily="18" charset="0"/>
                </a:rPr>
                <a:t> </a:t>
              </a:r>
              <a:r>
                <a:rPr lang="ar-EG" sz="1200" dirty="0">
                  <a:latin typeface="Calibri" panose="020F0502020204030204" pitchFamily="34" charset="0"/>
                  <a:ea typeface="Times New Roman" panose="02020603050405020304" pitchFamily="18" charset="0"/>
                </a:rPr>
                <a:t>تكتمل دائرة الاستفادة من برنامج </a:t>
              </a:r>
              <a:r>
                <a:rPr lang="de-DE" sz="1200" dirty="0">
                  <a:latin typeface="Arial" panose="020B0604020202020204" pitchFamily="34" charset="0"/>
                  <a:ea typeface="Times New Roman" panose="02020603050405020304" pitchFamily="18" charset="0"/>
                  <a:cs typeface="Times New Roman" panose="02020603050405020304" pitchFamily="18" charset="0"/>
                </a:rPr>
                <a:t>SCOUT</a:t>
              </a:r>
              <a:r>
                <a:rPr lang="ar-EG" sz="1200" dirty="0">
                  <a:latin typeface="Calibri" panose="020F0502020204030204" pitchFamily="34" charset="0"/>
                  <a:ea typeface="Times New Roman" panose="02020603050405020304" pitchFamily="18" charset="0"/>
                </a:rPr>
                <a:t> من خلال الجانب البحثي المرافق. من خلال قيام الطلاب من دول أخرى والطلاب الألمان بملء استبيانات مختلفة على مدار الفصل الدراسي، يصبح بإمكاننا تقييم وتحسين البرنامج باستمرار. وبالإضافة إلى ذلك فإننا نسعى إلى اكتشاف تأثيرات البرنامج على مسار تطوير المهارات البين ثقافية للمشاركين مثلًا أو مدى تغير شبكات التواصل الاجتماعي الخاصة بهم.</a:t>
              </a:r>
              <a:endParaRPr lang="de-DE" sz="1200" dirty="0">
                <a:latin typeface="Calibri" panose="020F0502020204030204" pitchFamily="34" charset="0"/>
                <a:ea typeface="Calibri" panose="020F0502020204030204" pitchFamily="34" charset="0"/>
                <a:cs typeface="Times New Roman" panose="02020603050405020304" pitchFamily="18" charset="0"/>
              </a:endParaRPr>
            </a:p>
            <a:p>
              <a:pPr marL="72000" algn="just">
                <a:lnSpc>
                  <a:spcPct val="115000"/>
                </a:lnSpc>
                <a:spcAft>
                  <a:spcPts val="0"/>
                </a:spcAft>
              </a:pPr>
              <a:endParaRPr lang="de-DE" sz="1200" dirty="0"/>
            </a:p>
          </p:txBody>
        </p:sp>
        <p:sp>
          <p:nvSpPr>
            <p:cNvPr id="26" name="Rechteck 25">
              <a:extLst>
                <a:ext uri="{FF2B5EF4-FFF2-40B4-BE49-F238E27FC236}">
                  <a16:creationId xmlns:a16="http://schemas.microsoft.com/office/drawing/2014/main" id="{54F88EAA-83CD-46D8-9298-DC05636B6CD1}"/>
                </a:ext>
              </a:extLst>
            </p:cNvPr>
            <p:cNvSpPr/>
            <p:nvPr/>
          </p:nvSpPr>
          <p:spPr>
            <a:xfrm>
              <a:off x="0" y="1354728"/>
              <a:ext cx="4968000" cy="1778820"/>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0" name="Gruppieren 29">
            <a:extLst>
              <a:ext uri="{FF2B5EF4-FFF2-40B4-BE49-F238E27FC236}">
                <a16:creationId xmlns:a16="http://schemas.microsoft.com/office/drawing/2014/main" id="{987A94CC-843A-4D09-8A5C-B538FD69D909}"/>
              </a:ext>
            </a:extLst>
          </p:cNvPr>
          <p:cNvGrpSpPr/>
          <p:nvPr/>
        </p:nvGrpSpPr>
        <p:grpSpPr>
          <a:xfrm>
            <a:off x="1890000" y="258311"/>
            <a:ext cx="4968000" cy="799811"/>
            <a:chOff x="1890000" y="258311"/>
            <a:chExt cx="4968000" cy="799811"/>
          </a:xfrm>
        </p:grpSpPr>
        <p:sp>
          <p:nvSpPr>
            <p:cNvPr id="16" name="Rechteck 15">
              <a:extLst>
                <a:ext uri="{FF2B5EF4-FFF2-40B4-BE49-F238E27FC236}">
                  <a16:creationId xmlns:a16="http://schemas.microsoft.com/office/drawing/2014/main" id="{7FBCB0E3-DF0C-414E-912A-9089C44F60B8}"/>
                </a:ext>
              </a:extLst>
            </p:cNvPr>
            <p:cNvSpPr/>
            <p:nvPr/>
          </p:nvSpPr>
          <p:spPr>
            <a:xfrm>
              <a:off x="1925182" y="338009"/>
              <a:ext cx="4897636" cy="701731"/>
            </a:xfrm>
            <a:prstGeom prst="rect">
              <a:avLst/>
            </a:prstGeom>
            <a:noFill/>
            <a:ln w="28575">
              <a:noFill/>
            </a:ln>
          </p:spPr>
          <p:txBody>
            <a:bodyPr wrap="square">
              <a:spAutoFit/>
            </a:bodyPr>
            <a:lstStyle/>
            <a:p>
              <a:pPr lvl="0" algn="r" rtl="1">
                <a:lnSpc>
                  <a:spcPct val="115000"/>
                </a:lnSpc>
                <a:spcAft>
                  <a:spcPts val="0"/>
                </a:spcAft>
              </a:pPr>
              <a:r>
                <a:rPr lang="ar-EG" sz="1200" b="1" u="sng" dirty="0">
                  <a:latin typeface="Calibri" panose="020F0502020204030204" pitchFamily="34" charset="0"/>
                  <a:ea typeface="Times New Roman" panose="02020603050405020304" pitchFamily="18" charset="0"/>
                </a:rPr>
                <a:t>اللقاء الختامي:</a:t>
              </a:r>
              <a:r>
                <a:rPr lang="ar-EG" sz="1200" u="sng" dirty="0">
                  <a:latin typeface="Calibri" panose="020F0502020204030204" pitchFamily="34" charset="0"/>
                  <a:ea typeface="Times New Roman" panose="02020603050405020304" pitchFamily="18" charset="0"/>
                </a:rPr>
                <a:t> </a:t>
              </a:r>
              <a:r>
                <a:rPr lang="ar-EG" sz="1200" dirty="0">
                  <a:latin typeface="Calibri" panose="020F0502020204030204" pitchFamily="34" charset="0"/>
                  <a:ea typeface="Times New Roman" panose="02020603050405020304" pitchFamily="18" charset="0"/>
                </a:rPr>
                <a:t>في نهاية الفصل الدراسي يعقد لقاء ختامي يجمع كل المشاركين. وفي هذا الإطار يمكنك جميعًا مشاركة خبراتكم وتبادلها. </a:t>
              </a:r>
              <a:endParaRPr lang="de-DE" sz="1200" dirty="0">
                <a:latin typeface="Calibri" panose="020F0502020204030204" pitchFamily="34" charset="0"/>
                <a:ea typeface="Calibri" panose="020F0502020204030204" pitchFamily="34" charset="0"/>
                <a:cs typeface="Times New Roman" panose="02020603050405020304" pitchFamily="18" charset="0"/>
              </a:endParaRPr>
            </a:p>
            <a:p>
              <a:pPr lvl="0" algn="just"/>
              <a:endParaRPr lang="de-DE" sz="1200" dirty="0"/>
            </a:p>
          </p:txBody>
        </p:sp>
        <p:sp>
          <p:nvSpPr>
            <p:cNvPr id="27" name="Rechteck 26">
              <a:extLst>
                <a:ext uri="{FF2B5EF4-FFF2-40B4-BE49-F238E27FC236}">
                  <a16:creationId xmlns:a16="http://schemas.microsoft.com/office/drawing/2014/main" id="{B4D4C3DD-9889-4009-9949-5B4A7CE1D957}"/>
                </a:ext>
              </a:extLst>
            </p:cNvPr>
            <p:cNvSpPr/>
            <p:nvPr/>
          </p:nvSpPr>
          <p:spPr>
            <a:xfrm>
              <a:off x="1890000" y="258311"/>
              <a:ext cx="4968000" cy="799811"/>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484150833"/>
      </p:ext>
    </p:extLst>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817</Words>
  <Application>Microsoft Office PowerPoint</Application>
  <PresentationFormat>A4-Papier (210 x 297 mm)</PresentationFormat>
  <Paragraphs>40</Paragraphs>
  <Slides>3</Slides>
  <Notes>2</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vt:i4>
      </vt:variant>
    </vt:vector>
  </HeadingPairs>
  <TitlesOfParts>
    <vt:vector size="8" baseType="lpstr">
      <vt:lpstr>Arial</vt:lpstr>
      <vt:lpstr>Calibri</vt:lpstr>
      <vt:lpstr>NexusSansPro-Bold</vt:lpstr>
      <vt:lpstr>NexusSansPro-Regular</vt:lpstr>
      <vt:lpstr>Larissa-Design</vt:lpstr>
      <vt:lpstr>PowerPoint-Präsentation</vt:lpstr>
      <vt:lpstr>PowerPoint-Präsentation</vt:lpstr>
      <vt:lpstr>PowerPoint-Präsentation</vt:lpstr>
    </vt:vector>
  </TitlesOfParts>
  <Company>Ostfalia Hochschule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nin</dc:creator>
  <cp:lastModifiedBy>Lina Brieske</cp:lastModifiedBy>
  <cp:revision>70</cp:revision>
  <cp:lastPrinted>2015-03-13T13:46:10Z</cp:lastPrinted>
  <dcterms:created xsi:type="dcterms:W3CDTF">2015-03-09T14:06:52Z</dcterms:created>
  <dcterms:modified xsi:type="dcterms:W3CDTF">2019-10-11T08:50:53Z</dcterms:modified>
</cp:coreProperties>
</file>