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86" r:id="rId10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0C0"/>
    <a:srgbClr val="969696"/>
    <a:srgbClr val="5F5F5F"/>
    <a:srgbClr val="080808"/>
    <a:srgbClr val="EBD9E6"/>
    <a:srgbClr val="DDBFD4"/>
    <a:srgbClr val="C18CB2"/>
    <a:srgbClr val="DAEA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47" autoAdjust="0"/>
    <p:restoredTop sz="90545" autoAdjust="0"/>
  </p:normalViewPr>
  <p:slideViewPr>
    <p:cSldViewPr showGuides="1">
      <p:cViewPr>
        <p:scale>
          <a:sx n="100" d="100"/>
          <a:sy n="100" d="100"/>
        </p:scale>
        <p:origin x="11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Arbeitsblat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27992633517497"/>
          <c:y val="6.8010075566750636E-2"/>
          <c:w val="0.86556169429097607"/>
          <c:h val="0.83879093198992438"/>
        </c:manualLayout>
      </c:layout>
      <c:lineChart>
        <c:grouping val="standard"/>
        <c:varyColors val="0"/>
        <c:ser>
          <c:idx val="0"/>
          <c:order val="0"/>
          <c:spPr>
            <a:ln w="26076">
              <a:solidFill>
                <a:schemeClr val="hlink"/>
              </a:solidFill>
              <a:prstDash val="solid"/>
            </a:ln>
          </c:spPr>
          <c:marker>
            <c:symbol val="none"/>
          </c:marker>
          <c:cat>
            <c:numRef>
              <c:f>Tabelle1!$D$4:$P$4</c:f>
              <c:numCache>
                <c:formatCode>General</c:formatCode>
                <c:ptCount val="13"/>
                <c:pt idx="0">
                  <c:v>1948</c:v>
                </c:pt>
                <c:pt idx="12">
                  <c:v>2008</c:v>
                </c:pt>
              </c:numCache>
            </c:numRef>
          </c:cat>
          <c:val>
            <c:numRef>
              <c:f>Tabelle1!$D$6:$P$6</c:f>
              <c:numCache>
                <c:formatCode>0</c:formatCode>
                <c:ptCount val="13"/>
                <c:pt idx="0">
                  <c:v>58.5</c:v>
                </c:pt>
                <c:pt idx="1">
                  <c:v>83.82</c:v>
                </c:pt>
                <c:pt idx="2">
                  <c:v>120.5</c:v>
                </c:pt>
                <c:pt idx="3">
                  <c:v>156.80000000000001</c:v>
                </c:pt>
                <c:pt idx="4">
                  <c:v>368</c:v>
                </c:pt>
                <c:pt idx="5">
                  <c:v>578.79999999999995</c:v>
                </c:pt>
                <c:pt idx="6">
                  <c:v>1208.5</c:v>
                </c:pt>
                <c:pt idx="7">
                  <c:v>1837.6</c:v>
                </c:pt>
                <c:pt idx="8">
                  <c:v>2756.5</c:v>
                </c:pt>
                <c:pt idx="9">
                  <c:v>3674.7</c:v>
                </c:pt>
                <c:pt idx="10">
                  <c:v>5523</c:v>
                </c:pt>
                <c:pt idx="11">
                  <c:v>7371.3</c:v>
                </c:pt>
                <c:pt idx="12">
                  <c:v>14232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8-46B4-B12E-16E3C9EF6E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3273008"/>
        <c:axId val="1"/>
      </c:lineChart>
      <c:catAx>
        <c:axId val="193273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26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29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"/>
        <c:scaling>
          <c:orientation val="minMax"/>
          <c:max val="15000"/>
          <c:min val="0"/>
        </c:scaling>
        <c:delete val="0"/>
        <c:axPos val="l"/>
        <c:majorGridlines>
          <c:spPr>
            <a:ln w="3260">
              <a:solidFill>
                <a:srgbClr val="000000"/>
              </a:solidFill>
              <a:prstDash val="sysDash"/>
            </a:ln>
          </c:spPr>
        </c:majorGridlines>
        <c:numFmt formatCode="0" sourceLinked="1"/>
        <c:majorTickMark val="out"/>
        <c:minorTickMark val="none"/>
        <c:tickLblPos val="nextTo"/>
        <c:spPr>
          <a:ln w="3260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32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de-DE"/>
          </a:p>
        </c:txPr>
        <c:crossAx val="193273008"/>
        <c:crosses val="autoZero"/>
        <c:crossBetween val="between"/>
      </c:valAx>
      <c:spPr>
        <a:noFill/>
        <a:ln w="26076">
          <a:noFill/>
        </a:ln>
      </c:spPr>
    </c:plotArea>
    <c:plotVisOnly val="1"/>
    <c:dispBlanksAs val="gap"/>
    <c:showDLblsOverMax val="0"/>
  </c:chart>
  <c:spPr>
    <a:solidFill>
      <a:srgbClr val="FFFFFF"/>
    </a:solidFill>
    <a:ln>
      <a:noFill/>
    </a:ln>
  </c:spPr>
  <c:txPr>
    <a:bodyPr/>
    <a:lstStyle/>
    <a:p>
      <a:pPr>
        <a:defRPr sz="924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 smtClean="0"/>
              <a:t>Textmasterformate durch Klicken bearbeiten</a:t>
            </a:r>
          </a:p>
          <a:p>
            <a:pPr lvl="1"/>
            <a:r>
              <a:rPr lang="de-DE" altLang="de-DE" noProof="0" smtClean="0"/>
              <a:t>Zweite Ebene</a:t>
            </a:r>
          </a:p>
          <a:p>
            <a:pPr lvl="2"/>
            <a:r>
              <a:rPr lang="de-DE" altLang="de-DE" noProof="0" smtClean="0"/>
              <a:t>Dritte Ebene</a:t>
            </a:r>
          </a:p>
          <a:p>
            <a:pPr lvl="3"/>
            <a:r>
              <a:rPr lang="de-DE" altLang="de-DE" noProof="0" smtClean="0"/>
              <a:t>Vierte Ebene</a:t>
            </a:r>
          </a:p>
          <a:p>
            <a:pPr lvl="4"/>
            <a:r>
              <a:rPr lang="de-DE" altLang="de-DE" noProof="0" smtClean="0"/>
              <a:t>Fünfte Ebene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smtClean="0">
                <a:latin typeface="Arial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92C84FA6-9D13-4F89-9D5F-507040849F9F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B2B099F-08B8-4B38-85C3-45BCE05B0D24}" type="slidenum">
              <a:rPr lang="de-DE" altLang="de-DE"/>
              <a:pPr eaLnBrk="1" hangingPunct="1"/>
              <a:t>3</a:t>
            </a:fld>
            <a:endParaRPr lang="de-DE" altLang="de-DE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2"/>
          <p:cNvSpPr>
            <a:spLocks noChangeArrowheads="1"/>
          </p:cNvSpPr>
          <p:nvPr userDrawn="1"/>
        </p:nvSpPr>
        <p:spPr bwMode="auto">
          <a:xfrm>
            <a:off x="296863" y="1449388"/>
            <a:ext cx="8550275" cy="26543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/>
              <a:t>Platzhalter für Bild, Bild auf Titelfolie hinter das Logo einsetzen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1850" y="4356100"/>
            <a:ext cx="7772400" cy="8731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Mastertitelformat bearbeiten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0263" y="5499100"/>
            <a:ext cx="7747000" cy="33337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 altLang="de-DE" noProof="0" smtClean="0"/>
              <a:t>Master-Untertitelformat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37509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BC96F8F6-0A4C-413B-B90D-8CAC2F9ECE2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7649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3538" y="111125"/>
            <a:ext cx="2093912" cy="570388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31800" y="111125"/>
            <a:ext cx="6129338" cy="570388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A2285D5A-31A8-4460-996B-E0413C0587C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98083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31800" y="111125"/>
            <a:ext cx="8375650" cy="708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31800" y="1042988"/>
            <a:ext cx="8375650" cy="4772025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2FAB9DF2-0E7B-490E-9E44-CF672EE47E9E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938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52C03328-8F93-4448-84EB-13F03447D9E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2121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064437E7-9EED-40AC-8D62-BE74210D56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24913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31800" y="1042988"/>
            <a:ext cx="4111625" cy="477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95825" y="1042988"/>
            <a:ext cx="4111625" cy="477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78AA8F86-05D6-42AB-8C5A-A261E317EA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28216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996A6ED6-6756-4E22-92AF-E3CB0753814C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41060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102DBB9D-5D73-4414-8652-5EEC09E4E78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2291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80EDE2CB-4A96-4BF9-B9A6-BF6BA0EF285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237230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D382B560-4683-4247-88E6-01B1178C113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24362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Datum | Referent | Titel | Seite </a:t>
            </a:r>
            <a:fld id="{58AF90FC-598A-43D1-B4CC-FC3F471DF1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03332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8"/>
          <p:cNvSpPr>
            <a:spLocks noChangeArrowheads="1"/>
          </p:cNvSpPr>
          <p:nvPr userDrawn="1"/>
        </p:nvSpPr>
        <p:spPr bwMode="auto">
          <a:xfrm>
            <a:off x="0" y="0"/>
            <a:ext cx="9144000" cy="8636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1027" name="Line 14"/>
          <p:cNvSpPr>
            <a:spLocks noChangeShapeType="1"/>
          </p:cNvSpPr>
          <p:nvPr userDrawn="1"/>
        </p:nvSpPr>
        <p:spPr bwMode="auto">
          <a:xfrm>
            <a:off x="0" y="6091238"/>
            <a:ext cx="9144000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1800" y="111125"/>
            <a:ext cx="837565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800" y="1042988"/>
            <a:ext cx="8375650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820863" y="6142038"/>
            <a:ext cx="4983162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r>
              <a:rPr lang="de-DE" altLang="de-DE"/>
              <a:t>Datum | Referent | Titel | Seite </a:t>
            </a:r>
            <a:fld id="{96C8F8C8-A28F-4F9A-9491-668831420C76}" type="slidenum">
              <a:rPr lang="de-DE" altLang="de-DE"/>
              <a:pPr/>
              <a:t>‹Nr.›</a:t>
            </a:fld>
            <a:endParaRPr lang="de-DE" altLang="de-DE"/>
          </a:p>
        </p:txBody>
      </p:sp>
      <p:pic>
        <p:nvPicPr>
          <p:cNvPr id="1031" name="Picture 20" descr="TUBS_CO_70vH_150dpi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15025"/>
            <a:ext cx="1762125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43" descr="Z:\Daten Hiwis\Manuel\Vorlagen\institutslogo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138" y="6219825"/>
            <a:ext cx="1778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Arial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0500" indent="-188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2pPr>
      <a:lvl3pPr marL="361950" indent="-169863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3pPr>
      <a:lvl4pPr marL="542925" indent="-1793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4pPr>
      <a:lvl5pPr marL="742950" indent="-198438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600">
          <a:solidFill>
            <a:schemeClr val="tx1"/>
          </a:solidFill>
          <a:latin typeface="+mn-lt"/>
        </a:defRPr>
      </a:lvl5pPr>
      <a:lvl6pPr marL="1200150" indent="-1984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1657350" indent="-1984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2114550" indent="-1984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2571750" indent="-198438" algn="l" rtl="0" fontAlgn="base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7"/>
          <p:cNvSpPr>
            <a:spLocks noChangeArrowheads="1"/>
          </p:cNvSpPr>
          <p:nvPr/>
        </p:nvSpPr>
        <p:spPr bwMode="auto">
          <a:xfrm>
            <a:off x="296863" y="4103688"/>
            <a:ext cx="8583612" cy="2192337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/>
              <a:t>  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Referent, Datum</a:t>
            </a:r>
          </a:p>
        </p:txBody>
      </p:sp>
      <p:sp>
        <p:nvSpPr>
          <p:cNvPr id="3076" name="Rectangle 7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de-DE" altLang="de-DE" smtClean="0"/>
              <a:t>Titel</a:t>
            </a:r>
          </a:p>
        </p:txBody>
      </p:sp>
      <p:sp>
        <p:nvSpPr>
          <p:cNvPr id="3077" name="Rectangle 18"/>
          <p:cNvSpPr>
            <a:spLocks noChangeArrowheads="1"/>
          </p:cNvSpPr>
          <p:nvPr/>
        </p:nvSpPr>
        <p:spPr bwMode="auto">
          <a:xfrm>
            <a:off x="287338" y="6297613"/>
            <a:ext cx="8583612" cy="28733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de-DE" altLang="de-DE"/>
          </a:p>
        </p:txBody>
      </p:sp>
      <p:pic>
        <p:nvPicPr>
          <p:cNvPr id="3078" name="Picture 13" descr="TUBS_CO_150dp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8663"/>
            <a:ext cx="2517775" cy="93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3" descr="Z:\Daten Hiwis\Manuel\Vorlagen\instituts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3850"/>
            <a:ext cx="3114675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F301B127-82A3-4ADD-84C6-C1AB1ECD4B65}" type="slidenum">
              <a:rPr lang="de-DE" altLang="de-DE"/>
              <a:pPr eaLnBrk="1" hangingPunct="1"/>
              <a:t>2</a:t>
            </a:fld>
            <a:endParaRPr lang="de-DE" altLang="de-DE"/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0" y="0"/>
            <a:ext cx="9144000" cy="1133475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de-DE" altLang="de-DE">
              <a:solidFill>
                <a:schemeClr val="accent2"/>
              </a:solidFill>
            </a:endParaRP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31800" y="1339850"/>
            <a:ext cx="8370888" cy="4968875"/>
          </a:xfrm>
          <a:noFill/>
        </p:spPr>
        <p:txBody>
          <a:bodyPr/>
          <a:lstStyle/>
          <a:p>
            <a:pPr lvl="1" eaLnBrk="1" hangingPunct="1"/>
            <a:r>
              <a:rPr lang="de-DE" altLang="de-DE" sz="2000" smtClean="0"/>
              <a:t>…</a:t>
            </a:r>
          </a:p>
        </p:txBody>
      </p:sp>
      <p:sp>
        <p:nvSpPr>
          <p:cNvPr id="4101" name="Rectangle 4"/>
          <p:cNvSpPr>
            <a:spLocks noGrp="1" noChangeArrowheads="1"/>
          </p:cNvSpPr>
          <p:nvPr>
            <p:ph type="title"/>
          </p:nvPr>
        </p:nvSpPr>
        <p:spPr bwMode="gray"/>
        <p:txBody>
          <a:bodyPr/>
          <a:lstStyle/>
          <a:p>
            <a:pPr eaLnBrk="1" hangingPunct="1"/>
            <a:r>
              <a:rPr lang="de-DE" altLang="de-DE" smtClean="0">
                <a:solidFill>
                  <a:schemeClr val="bg1"/>
                </a:solidFill>
              </a:rPr>
              <a:t>Struktur</a:t>
            </a:r>
            <a:endParaRPr lang="de-DE" altLang="de-DE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CCB413AF-7ECE-4BC6-9B9F-49C8F6F72357}" type="slidenum">
              <a:rPr lang="de-DE" altLang="de-DE"/>
              <a:pPr eaLnBrk="1" hangingPunct="1"/>
              <a:t>3</a:t>
            </a:fld>
            <a:endParaRPr lang="de-DE" altLang="de-DE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1. Überschrift (Arial 24)  </a:t>
            </a:r>
            <a:r>
              <a:rPr lang="de-DE" altLang="de-DE" sz="2000" smtClean="0"/>
              <a:t>Bei Umbruch auf zwei Zeilen Arial 20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Bitte darauf achten, dass bei der </a:t>
            </a:r>
            <a:r>
              <a:rPr lang="de-DE" altLang="de-DE" sz="1800" u="sng" kern="1200" dirty="0">
                <a:latin typeface="Arial" panose="020B0604020202020204" pitchFamily="34" charset="0"/>
                <a:ea typeface="+mn-ea"/>
                <a:cs typeface="+mn-cs"/>
              </a:rPr>
              <a:t>Überschrift immer das Titeltextfeld 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vom Folienmaster benutzt wird (Am einfachsten mit Folienlayouts (unter Format im Menü zu finden) arbeiten, so hat man immer Titelmaster- und Textmaster-Feld. </a:t>
            </a:r>
          </a:p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Schrift im </a:t>
            </a:r>
            <a:r>
              <a:rPr lang="de-DE" altLang="de-DE" sz="1800" u="sng" kern="1200" dirty="0" smtClean="0">
                <a:latin typeface="Arial" panose="020B0604020202020204" pitchFamily="34" charset="0"/>
                <a:ea typeface="+mn-ea"/>
                <a:cs typeface="+mn-cs"/>
              </a:rPr>
              <a:t>Textfeld</a:t>
            </a:r>
            <a:r>
              <a:rPr lang="de-DE" altLang="de-DE" sz="1800" kern="1200" dirty="0" smtClean="0">
                <a:latin typeface="Arial" panose="020B0604020202020204" pitchFamily="34" charset="0"/>
                <a:ea typeface="+mn-ea"/>
                <a:cs typeface="+mn-cs"/>
              </a:rPr>
              <a:t> 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wenn möglich immer </a:t>
            </a:r>
            <a:r>
              <a:rPr lang="de-DE" altLang="de-DE" sz="1800" b="1" kern="1200" dirty="0">
                <a:latin typeface="Arial" panose="020B0604020202020204" pitchFamily="34" charset="0"/>
                <a:ea typeface="+mn-ea"/>
                <a:cs typeface="+mn-cs"/>
              </a:rPr>
              <a:t>Größe </a:t>
            </a:r>
            <a:r>
              <a:rPr lang="de-DE" altLang="de-DE" sz="1800" b="1" kern="1200" dirty="0" smtClean="0">
                <a:latin typeface="Arial" panose="020B0604020202020204" pitchFamily="34" charset="0"/>
                <a:ea typeface="+mn-ea"/>
                <a:cs typeface="+mn-cs"/>
              </a:rPr>
              <a:t>18</a:t>
            </a:r>
            <a:r>
              <a:rPr lang="de-DE" altLang="de-DE" sz="1800" kern="1200" dirty="0" smtClean="0"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sonst 16, Schriftfarbe immer </a:t>
            </a:r>
            <a:r>
              <a:rPr lang="de-DE" altLang="de-DE" sz="1800" b="1" kern="1200" dirty="0">
                <a:latin typeface="Arial" panose="020B0604020202020204" pitchFamily="34" charset="0"/>
                <a:ea typeface="+mn-ea"/>
                <a:cs typeface="+mn-cs"/>
              </a:rPr>
              <a:t>schwarz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, Schrifttyp immer </a:t>
            </a:r>
            <a:r>
              <a:rPr lang="de-DE" altLang="de-DE" sz="1800" b="1" kern="1200" dirty="0">
                <a:latin typeface="Arial" panose="020B0604020202020204" pitchFamily="34" charset="0"/>
                <a:ea typeface="+mn-ea"/>
                <a:cs typeface="+mn-cs"/>
              </a:rPr>
              <a:t>Arial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. </a:t>
            </a:r>
          </a:p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Bitte darauf achten, dass die Textfelder auf den einzelnen Folien immer </a:t>
            </a:r>
            <a:r>
              <a:rPr lang="de-DE" altLang="de-DE" sz="1800" b="1" kern="1200" dirty="0">
                <a:latin typeface="Arial" panose="020B0604020202020204" pitchFamily="34" charset="0"/>
                <a:ea typeface="+mn-ea"/>
                <a:cs typeface="+mn-cs"/>
              </a:rPr>
              <a:t>gleich ausgerichtet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 sind (oben und seitlich), damit beim durchklicken der Folien die Textfelder nicht dauernd hin und her springen </a:t>
            </a:r>
          </a:p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Quellenangaben in Klammern und </a:t>
            </a:r>
            <a:r>
              <a:rPr lang="de-DE" altLang="de-DE" sz="1800" i="1" kern="1200" dirty="0">
                <a:latin typeface="Arial" panose="020B0604020202020204" pitchFamily="34" charset="0"/>
                <a:ea typeface="+mn-ea"/>
                <a:cs typeface="+mn-cs"/>
              </a:rPr>
              <a:t>Schriftgröße 14 kursiv,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 </a:t>
            </a:r>
            <a:endParaRPr lang="de-DE" altLang="de-DE" sz="1800" kern="1200" dirty="0" smtClean="0">
              <a:latin typeface="Arial" panose="020B0604020202020204" pitchFamily="34" charset="0"/>
              <a:ea typeface="+mn-ea"/>
              <a:cs typeface="+mn-cs"/>
            </a:endParaRPr>
          </a:p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 smtClean="0">
                <a:latin typeface="Arial" panose="020B0604020202020204" pitchFamily="34" charset="0"/>
                <a:ea typeface="+mn-ea"/>
                <a:cs typeface="+mn-cs"/>
              </a:rPr>
              <a:t>in 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den Abbildungen auch immer Schrifttyp Arial 18 in schwarz verwenden, mindestens Schriftgröße 14!</a:t>
            </a:r>
          </a:p>
          <a:p>
            <a:pPr marL="285750" lvl="1" indent="-285750" eaLnBrk="1" hangingPunct="1">
              <a:spcBef>
                <a:spcPts val="0"/>
              </a:spcBef>
              <a:spcAft>
                <a:spcPts val="1200"/>
              </a:spcAft>
              <a:buSzPct val="85000"/>
              <a:buBlip>
                <a:blip r:embed="rId3"/>
              </a:buBlip>
            </a:pPr>
            <a:r>
              <a:rPr lang="de-DE" altLang="de-DE" sz="1800" kern="1200" dirty="0" smtClean="0">
                <a:latin typeface="Arial" panose="020B0604020202020204" pitchFamily="34" charset="0"/>
                <a:ea typeface="+mn-ea"/>
                <a:cs typeface="+mn-cs"/>
              </a:rPr>
              <a:t>Zum </a:t>
            </a:r>
            <a:r>
              <a:rPr lang="de-DE" altLang="de-DE" sz="1800" kern="1200" dirty="0">
                <a:latin typeface="Arial" panose="020B0604020202020204" pitchFamily="34" charset="0"/>
                <a:ea typeface="+mn-ea"/>
                <a:cs typeface="+mn-cs"/>
              </a:rPr>
              <a:t>Abschluss alte und neue Folien genau vergleichen/abstimmen!</a:t>
            </a:r>
          </a:p>
          <a:p>
            <a:pPr lvl="4" eaLnBrk="1" hangingPunct="1">
              <a:lnSpc>
                <a:spcPct val="90000"/>
              </a:lnSpc>
              <a:buSzPct val="85000"/>
            </a:pPr>
            <a:endParaRPr lang="de-DE" altLang="de-DE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460970FE-70EC-41ED-BF49-551A7ECFBEBB}" type="slidenum">
              <a:rPr lang="de-DE" altLang="de-DE"/>
              <a:pPr eaLnBrk="1" hangingPunct="1"/>
              <a:t>4</a:t>
            </a:fld>
            <a:endParaRPr lang="de-DE" altLang="de-DE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Vorgabe Aufzählungszeichen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de-DE" altLang="de-DE" sz="2000" u="sng" dirty="0" smtClean="0"/>
          </a:p>
          <a:p>
            <a:pPr eaLnBrk="1" hangingPunct="1">
              <a:buSzPct val="85000"/>
              <a:buFont typeface="Wingdings" panose="05000000000000000000" pitchFamily="2" charset="2"/>
              <a:buNone/>
            </a:pPr>
            <a:r>
              <a:rPr lang="de-DE" altLang="de-DE" sz="2000" dirty="0" smtClean="0"/>
              <a:t> Aufzählungsebene erste Ebene: 85% </a:t>
            </a:r>
            <a:r>
              <a:rPr lang="de-DE" altLang="de-DE" dirty="0" smtClean="0"/>
              <a:t>(R150, G150, B150)</a:t>
            </a:r>
            <a:endParaRPr lang="de-DE" altLang="de-DE" sz="2000" dirty="0" smtClean="0"/>
          </a:p>
          <a:p>
            <a:pPr lvl="2" eaLnBrk="1" hangingPunct="1">
              <a:buSzPct val="65000"/>
              <a:buFont typeface="Wingdings" panose="05000000000000000000" pitchFamily="2" charset="2"/>
              <a:buBlip>
                <a:blip r:embed="rId2"/>
              </a:buBlip>
            </a:pPr>
            <a:r>
              <a:rPr lang="de-DE" altLang="de-DE" sz="2000" dirty="0" smtClean="0"/>
              <a:t>Aufzählungsebene zweite Ebene: 65% </a:t>
            </a:r>
            <a:r>
              <a:rPr lang="de-DE" altLang="de-DE" dirty="0" smtClean="0"/>
              <a:t>(R95, G95, B95)</a:t>
            </a:r>
          </a:p>
          <a:p>
            <a:pPr lvl="3" eaLnBrk="1" hangingPunct="1">
              <a:buFont typeface="Wingdings" panose="05000000000000000000" pitchFamily="2" charset="2"/>
              <a:buChar char="ð"/>
            </a:pPr>
            <a:r>
              <a:rPr lang="de-DE" altLang="de-DE" dirty="0" smtClean="0"/>
              <a:t> Aufzählungsebene dritte Ebene: 100% (R8, G8, B8)</a:t>
            </a:r>
          </a:p>
          <a:p>
            <a:pPr lvl="4" eaLnBrk="1" hangingPunct="1">
              <a:buFont typeface="Wingdings" panose="05000000000000000000" pitchFamily="2" charset="2"/>
              <a:buChar char="Ä"/>
            </a:pPr>
            <a:r>
              <a:rPr lang="de-DE" altLang="de-DE" dirty="0" smtClean="0"/>
              <a:t> Aufzählungsebene vierte Ebene: 100% (R8, G8, B8)</a:t>
            </a:r>
          </a:p>
          <a:p>
            <a:pPr lvl="4" eaLnBrk="1" hangingPunct="1">
              <a:buClr>
                <a:schemeClr val="tx2"/>
              </a:buClr>
              <a:buSzPct val="85000"/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lvl="3" eaLnBrk="1" hangingPunct="1">
              <a:buFont typeface="Wingdings" panose="05000000000000000000" pitchFamily="2" charset="2"/>
              <a:buNone/>
            </a:pPr>
            <a:endParaRPr lang="de-DE" altLang="de-DE" sz="2400" dirty="0" smtClean="0"/>
          </a:p>
          <a:p>
            <a:pPr eaLnBrk="1" hangingPunct="1">
              <a:buSzPct val="200000"/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lvl="3" eaLnBrk="1" hangingPunct="1">
              <a:buFont typeface="Wingdings" panose="05000000000000000000" pitchFamily="2" charset="2"/>
              <a:buNone/>
            </a:pPr>
            <a:endParaRPr lang="de-DE" altLang="de-DE" dirty="0" smtClean="0"/>
          </a:p>
        </p:txBody>
      </p:sp>
      <p:grpSp>
        <p:nvGrpSpPr>
          <p:cNvPr id="3" name="Gruppieren 2"/>
          <p:cNvGrpSpPr/>
          <p:nvPr/>
        </p:nvGrpSpPr>
        <p:grpSpPr>
          <a:xfrm>
            <a:off x="5562110" y="2957628"/>
            <a:ext cx="3386810" cy="3020898"/>
            <a:chOff x="5964929" y="2794115"/>
            <a:chExt cx="3386810" cy="3020898"/>
          </a:xfrm>
        </p:grpSpPr>
        <p:pic>
          <p:nvPicPr>
            <p:cNvPr id="2" name="Grafik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64929" y="2794115"/>
              <a:ext cx="3386810" cy="3020898"/>
            </a:xfrm>
            <a:prstGeom prst="rect">
              <a:avLst/>
            </a:prstGeom>
          </p:spPr>
        </p:pic>
        <p:sp>
          <p:nvSpPr>
            <p:cNvPr id="6150" name="Oval 5"/>
            <p:cNvSpPr>
              <a:spLocks noChangeArrowheads="1"/>
            </p:cNvSpPr>
            <p:nvPr/>
          </p:nvSpPr>
          <p:spPr bwMode="auto">
            <a:xfrm>
              <a:off x="6047581" y="4824155"/>
              <a:ext cx="1512888" cy="43180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182E1CE7-E7E2-462C-A25F-3017DAEBF40E}" type="slidenum">
              <a:rPr lang="de-DE" altLang="de-DE"/>
              <a:pPr eaLnBrk="1" hangingPunct="1"/>
              <a:t>5</a:t>
            </a:fld>
            <a:endParaRPr lang="de-DE" altLang="de-DE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11125"/>
            <a:ext cx="8375650" cy="708025"/>
          </a:xfrm>
        </p:spPr>
        <p:txBody>
          <a:bodyPr/>
          <a:lstStyle/>
          <a:p>
            <a:pPr eaLnBrk="1" hangingPunct="1"/>
            <a:r>
              <a:rPr lang="de-DE" altLang="de-DE" sz="2400" smtClean="0"/>
              <a:t>Vorgabe Tabelle</a:t>
            </a:r>
          </a:p>
        </p:txBody>
      </p:sp>
      <p:graphicFrame>
        <p:nvGraphicFramePr>
          <p:cNvPr id="16384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6034252"/>
              </p:ext>
            </p:extLst>
          </p:nvPr>
        </p:nvGraphicFramePr>
        <p:xfrm>
          <a:off x="576263" y="981075"/>
          <a:ext cx="7991475" cy="3566675"/>
        </p:xfrm>
        <a:graphic>
          <a:graphicData uri="http://schemas.openxmlformats.org/drawingml/2006/table">
            <a:tbl>
              <a:tblPr/>
              <a:tblGrid>
                <a:gridCol w="1830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3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8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26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Versionen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Merkmal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Marketing</a:t>
                      </a:r>
                      <a:r>
                        <a:rPr kumimoji="0" lang="de-DE" altLang="de-DE" sz="14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Marketing</a:t>
                      </a:r>
                      <a:r>
                        <a:rPr kumimoji="0" lang="de-DE" altLang="de-DE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Leitidee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Kunden- und Wettbewerbsorientierung (primär)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Gratifikationsorientierung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Engpassorientierung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Gesellschaftsorientierung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0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Handlungs- </a:t>
                      </a:r>
                      <a:r>
                        <a:rPr kumimoji="0" lang="de-DE" altLang="de-DE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schwerpunkt</a:t>
                      </a:r>
                      <a:endParaRPr kumimoji="0" lang="de-DE" altLang="de-DE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Absatzmarketing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(primär)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Absatz-, Beschaffungs- und Public Marketing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Internes und externes Marketing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Transaktionen und Beziehungen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60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Subjekte bzw. Träger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Kommerzielle Institutionen (Unternehmen)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361950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720725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081088">
                        <a:spcBef>
                          <a:spcPct val="20000"/>
                        </a:spcBef>
                        <a:buClr>
                          <a:schemeClr val="tx1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152650">
                        <a:spcBef>
                          <a:spcPct val="20000"/>
                        </a:spcBef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6098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30670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5242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98145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Kommerzielles und Nicht- kommerzielle Institutionen, Personen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Rectangle 28"/>
          <p:cNvSpPr>
            <a:spLocks noChangeArrowheads="1"/>
          </p:cNvSpPr>
          <p:nvPr/>
        </p:nvSpPr>
        <p:spPr bwMode="auto">
          <a:xfrm>
            <a:off x="431800" y="4547750"/>
            <a:ext cx="7200900" cy="115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de-DE" altLang="de-DE" sz="1600" dirty="0"/>
              <a:t>Außenlinie 2 ¼ </a:t>
            </a:r>
            <a:r>
              <a:rPr lang="de-DE" altLang="de-DE" sz="1600" dirty="0" err="1"/>
              <a:t>pt</a:t>
            </a:r>
            <a:r>
              <a:rPr lang="de-DE" altLang="de-DE" sz="1600" dirty="0"/>
              <a:t> Stärke, innen 1 </a:t>
            </a:r>
            <a:r>
              <a:rPr lang="de-DE" altLang="de-DE" sz="1600" dirty="0" err="1"/>
              <a:t>pt</a:t>
            </a:r>
            <a:r>
              <a:rPr lang="de-DE" altLang="de-DE" sz="1600" dirty="0"/>
              <a:t> (Farbe: Rot (R190, G30, B60)</a:t>
            </a:r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de-DE" altLang="de-DE" sz="1600" dirty="0"/>
              <a:t>Kopfzeile der Tabelle grau hinterlegen</a:t>
            </a:r>
            <a:endParaRPr lang="pt-BR" altLang="de-DE" sz="1600" dirty="0"/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pt-BR" altLang="de-DE" sz="1600" dirty="0"/>
              <a:t>Schrift Arial schwarz mind. Größe 14</a:t>
            </a:r>
            <a:endParaRPr lang="de-DE" altLang="de-DE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C983C04E-0D5A-4DEA-B6CE-44D261462F21}" type="slidenum">
              <a:rPr lang="de-DE" altLang="de-DE"/>
              <a:pPr eaLnBrk="1" hangingPunct="1"/>
              <a:t>6</a:t>
            </a:fld>
            <a:endParaRPr lang="de-DE" altLang="de-DE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Farben ändern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 sz="2000" smtClean="0"/>
          </a:p>
          <a:p>
            <a:pPr eaLnBrk="1" hangingPunct="1"/>
            <a:r>
              <a:rPr lang="de-DE" altLang="de-DE" sz="2000" smtClean="0"/>
              <a:t>Die gewünschte Farbe wird mit dem Format-Pinsel auf die gewünschte Form übertragen. (gewünschtes Farbfeld auf der nächsten Folie anklicken, in der Standard-Symbolleiste „Format übertragen“ wählen, und dann auf die gewünschte Form anwenden).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97D20B83-EC5B-4950-B1F4-32AC51328295}" type="slidenum">
              <a:rPr lang="de-DE" altLang="de-DE"/>
              <a:pPr eaLnBrk="1" hangingPunct="1"/>
              <a:t>7</a:t>
            </a:fld>
            <a:endParaRPr lang="de-DE" altLang="de-DE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2400" smtClean="0"/>
              <a:t>Vorgabe der Farbwerte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sz="2000" dirty="0" smtClean="0"/>
              <a:t>Bei zwei Farben nehme:</a:t>
            </a:r>
            <a:r>
              <a:rPr lang="de-DE" altLang="de-DE" dirty="0" smtClean="0"/>
              <a:t>			</a:t>
            </a:r>
            <a:r>
              <a:rPr lang="de-DE" altLang="de-DE" sz="2000" dirty="0" smtClean="0"/>
              <a:t>Bei vier Farben nehme:</a:t>
            </a:r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endParaRPr lang="de-DE" altLang="de-DE" dirty="0" smtClean="0"/>
          </a:p>
          <a:p>
            <a:pPr eaLnBrk="1" hangingPunct="1"/>
            <a:r>
              <a:rPr lang="de-DE" altLang="de-DE" sz="2000" dirty="0" smtClean="0"/>
              <a:t>Bei drei Farben nehme:</a:t>
            </a:r>
          </a:p>
          <a:p>
            <a:pPr eaLnBrk="1" hangingPunct="1"/>
            <a:r>
              <a:rPr lang="de-DE" altLang="de-DE" dirty="0" smtClean="0"/>
              <a:t>	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468313" y="1412875"/>
            <a:ext cx="1008062" cy="485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30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60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468313" y="3500438"/>
            <a:ext cx="1008062" cy="485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30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60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003800" y="1412875"/>
            <a:ext cx="1008063" cy="48577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30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60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4" name="Rectangle 7"/>
          <p:cNvSpPr>
            <a:spLocks noChangeArrowheads="1"/>
          </p:cNvSpPr>
          <p:nvPr/>
        </p:nvSpPr>
        <p:spPr bwMode="auto">
          <a:xfrm>
            <a:off x="468313" y="2205038"/>
            <a:ext cx="1008062" cy="503237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192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5" name="Rectangle 8"/>
          <p:cNvSpPr>
            <a:spLocks noChangeArrowheads="1"/>
          </p:cNvSpPr>
          <p:nvPr/>
        </p:nvSpPr>
        <p:spPr bwMode="auto">
          <a:xfrm>
            <a:off x="468313" y="4292600"/>
            <a:ext cx="1008062" cy="485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192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6" name="Rectangle 9"/>
          <p:cNvSpPr>
            <a:spLocks noChangeArrowheads="1"/>
          </p:cNvSpPr>
          <p:nvPr/>
        </p:nvSpPr>
        <p:spPr bwMode="auto">
          <a:xfrm>
            <a:off x="5003800" y="2205038"/>
            <a:ext cx="1008063" cy="485775"/>
          </a:xfrm>
          <a:prstGeom prst="rect">
            <a:avLst/>
          </a:prstGeom>
          <a:solidFill>
            <a:srgbClr val="C0C0C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192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192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7" name="Rectangle 10"/>
          <p:cNvSpPr>
            <a:spLocks noChangeArrowheads="1"/>
          </p:cNvSpPr>
          <p:nvPr/>
        </p:nvSpPr>
        <p:spPr bwMode="auto">
          <a:xfrm>
            <a:off x="468313" y="5084763"/>
            <a:ext cx="1008062" cy="485775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150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150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150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5003800" y="2997200"/>
            <a:ext cx="1008063" cy="485775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150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150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150</a:t>
            </a:r>
            <a:endParaRPr lang="de-DE" altLang="de-DE" sz="800" b="1">
              <a:solidFill>
                <a:schemeClr val="bg1"/>
              </a:solidFill>
            </a:endParaRP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5003800" y="3789363"/>
            <a:ext cx="1008063" cy="485775"/>
          </a:xfrm>
          <a:prstGeom prst="rect">
            <a:avLst/>
          </a:prstGeom>
          <a:solidFill>
            <a:srgbClr val="407E97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R 64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G 126</a:t>
            </a:r>
          </a:p>
          <a:p>
            <a:pPr eaLnBrk="1" hangingPunct="1"/>
            <a:r>
              <a:rPr lang="pt-BR" altLang="de-DE" sz="800" b="1">
                <a:solidFill>
                  <a:schemeClr val="bg1"/>
                </a:solidFill>
              </a:rPr>
              <a:t>B 151</a:t>
            </a:r>
            <a:endParaRPr lang="de-DE" altLang="de-DE" sz="8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EFFF8087-C381-4ABA-84F0-467CFBCEBC3A}" type="slidenum">
              <a:rPr lang="de-DE" altLang="de-DE"/>
              <a:pPr eaLnBrk="1" hangingPunct="1"/>
              <a:t>8</a:t>
            </a:fld>
            <a:endParaRPr lang="de-DE" altLang="de-DE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11125"/>
            <a:ext cx="8375650" cy="708025"/>
          </a:xfrm>
        </p:spPr>
        <p:txBody>
          <a:bodyPr/>
          <a:lstStyle/>
          <a:p>
            <a:pPr eaLnBrk="1" hangingPunct="1"/>
            <a:r>
              <a:rPr lang="de-DE" altLang="de-DE" sz="2400" dirty="0" smtClean="0"/>
              <a:t>Beispiel für ein Diagramm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dirty="0" smtClean="0"/>
              <a:t> </a:t>
            </a:r>
          </a:p>
        </p:txBody>
      </p:sp>
      <p:grpSp>
        <p:nvGrpSpPr>
          <p:cNvPr id="2" name="Gruppieren 1"/>
          <p:cNvGrpSpPr/>
          <p:nvPr/>
        </p:nvGrpSpPr>
        <p:grpSpPr>
          <a:xfrm>
            <a:off x="1377950" y="1477963"/>
            <a:ext cx="6388100" cy="2811462"/>
            <a:chOff x="1089025" y="1477963"/>
            <a:chExt cx="6388100" cy="2811462"/>
          </a:xfrm>
        </p:grpSpPr>
        <p:sp>
          <p:nvSpPr>
            <p:cNvPr id="10245" name="Rectangle 4"/>
            <p:cNvSpPr>
              <a:spLocks noChangeArrowheads="1"/>
            </p:cNvSpPr>
            <p:nvPr/>
          </p:nvSpPr>
          <p:spPr bwMode="auto">
            <a:xfrm>
              <a:off x="2195513" y="1773238"/>
              <a:ext cx="4984750" cy="2513012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rgbClr val="80808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246" name="Line 5"/>
            <p:cNvSpPr>
              <a:spLocks noChangeShapeType="1"/>
            </p:cNvSpPr>
            <p:nvPr/>
          </p:nvSpPr>
          <p:spPr bwMode="auto">
            <a:xfrm>
              <a:off x="2195513" y="1773238"/>
              <a:ext cx="4984750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47" name="Line 6"/>
            <p:cNvSpPr>
              <a:spLocks noChangeShapeType="1"/>
            </p:cNvSpPr>
            <p:nvPr/>
          </p:nvSpPr>
          <p:spPr bwMode="auto">
            <a:xfrm flipV="1">
              <a:off x="2195513" y="1725613"/>
              <a:ext cx="1587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48" name="Line 7"/>
            <p:cNvSpPr>
              <a:spLocks noChangeShapeType="1"/>
            </p:cNvSpPr>
            <p:nvPr/>
          </p:nvSpPr>
          <p:spPr bwMode="auto">
            <a:xfrm flipV="1">
              <a:off x="2695575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49" name="Line 8"/>
            <p:cNvSpPr>
              <a:spLocks noChangeShapeType="1"/>
            </p:cNvSpPr>
            <p:nvPr/>
          </p:nvSpPr>
          <p:spPr bwMode="auto">
            <a:xfrm flipV="1">
              <a:off x="3189288" y="1725613"/>
              <a:ext cx="0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0" name="Line 9"/>
            <p:cNvSpPr>
              <a:spLocks noChangeShapeType="1"/>
            </p:cNvSpPr>
            <p:nvPr/>
          </p:nvSpPr>
          <p:spPr bwMode="auto">
            <a:xfrm flipV="1">
              <a:off x="3689350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1" name="Line 10"/>
            <p:cNvSpPr>
              <a:spLocks noChangeShapeType="1"/>
            </p:cNvSpPr>
            <p:nvPr/>
          </p:nvSpPr>
          <p:spPr bwMode="auto">
            <a:xfrm flipV="1">
              <a:off x="4191000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2" name="Line 11"/>
            <p:cNvSpPr>
              <a:spLocks noChangeShapeType="1"/>
            </p:cNvSpPr>
            <p:nvPr/>
          </p:nvSpPr>
          <p:spPr bwMode="auto">
            <a:xfrm flipV="1">
              <a:off x="4692650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3" name="Line 12"/>
            <p:cNvSpPr>
              <a:spLocks noChangeShapeType="1"/>
            </p:cNvSpPr>
            <p:nvPr/>
          </p:nvSpPr>
          <p:spPr bwMode="auto">
            <a:xfrm flipV="1">
              <a:off x="5184775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4" name="Line 13"/>
            <p:cNvSpPr>
              <a:spLocks noChangeShapeType="1"/>
            </p:cNvSpPr>
            <p:nvPr/>
          </p:nvSpPr>
          <p:spPr bwMode="auto">
            <a:xfrm flipV="1">
              <a:off x="5686425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5" name="Line 14"/>
            <p:cNvSpPr>
              <a:spLocks noChangeShapeType="1"/>
            </p:cNvSpPr>
            <p:nvPr/>
          </p:nvSpPr>
          <p:spPr bwMode="auto">
            <a:xfrm flipV="1">
              <a:off x="6186488" y="1725613"/>
              <a:ext cx="1587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6" name="Line 15"/>
            <p:cNvSpPr>
              <a:spLocks noChangeShapeType="1"/>
            </p:cNvSpPr>
            <p:nvPr/>
          </p:nvSpPr>
          <p:spPr bwMode="auto">
            <a:xfrm flipV="1">
              <a:off x="6680200" y="1725613"/>
              <a:ext cx="1588" cy="4762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7" name="Line 16"/>
            <p:cNvSpPr>
              <a:spLocks noChangeShapeType="1"/>
            </p:cNvSpPr>
            <p:nvPr/>
          </p:nvSpPr>
          <p:spPr bwMode="auto">
            <a:xfrm flipV="1">
              <a:off x="7177088" y="1693863"/>
              <a:ext cx="0" cy="714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8" name="Line 17"/>
            <p:cNvSpPr>
              <a:spLocks noChangeShapeType="1"/>
            </p:cNvSpPr>
            <p:nvPr/>
          </p:nvSpPr>
          <p:spPr bwMode="auto">
            <a:xfrm>
              <a:off x="2141538" y="1773238"/>
              <a:ext cx="53975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59" name="Line 18"/>
            <p:cNvSpPr>
              <a:spLocks noChangeShapeType="1"/>
            </p:cNvSpPr>
            <p:nvPr/>
          </p:nvSpPr>
          <p:spPr bwMode="auto">
            <a:xfrm>
              <a:off x="2141538" y="2401888"/>
              <a:ext cx="53975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0" name="Line 19"/>
            <p:cNvSpPr>
              <a:spLocks noChangeShapeType="1"/>
            </p:cNvSpPr>
            <p:nvPr/>
          </p:nvSpPr>
          <p:spPr bwMode="auto">
            <a:xfrm>
              <a:off x="2141538" y="3030538"/>
              <a:ext cx="53975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1" name="Line 20"/>
            <p:cNvSpPr>
              <a:spLocks noChangeShapeType="1"/>
            </p:cNvSpPr>
            <p:nvPr/>
          </p:nvSpPr>
          <p:spPr bwMode="auto">
            <a:xfrm>
              <a:off x="2141538" y="3659188"/>
              <a:ext cx="53975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2" name="Line 21"/>
            <p:cNvSpPr>
              <a:spLocks noChangeShapeType="1"/>
            </p:cNvSpPr>
            <p:nvPr/>
          </p:nvSpPr>
          <p:spPr bwMode="auto">
            <a:xfrm>
              <a:off x="2141538" y="4278313"/>
              <a:ext cx="53975" cy="158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10263" name="Rectangle 22"/>
            <p:cNvSpPr>
              <a:spLocks noChangeArrowheads="1"/>
            </p:cNvSpPr>
            <p:nvPr/>
          </p:nvSpPr>
          <p:spPr bwMode="auto">
            <a:xfrm>
              <a:off x="2106613" y="1477963"/>
              <a:ext cx="2571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 dirty="0">
                  <a:solidFill>
                    <a:srgbClr val="000000"/>
                  </a:solidFill>
                </a:rPr>
                <a:t>0%</a:t>
              </a:r>
            </a:p>
          </p:txBody>
        </p:sp>
        <p:sp>
          <p:nvSpPr>
            <p:cNvPr id="10264" name="Rectangle 23"/>
            <p:cNvSpPr>
              <a:spLocks noChangeArrowheads="1"/>
            </p:cNvSpPr>
            <p:nvPr/>
          </p:nvSpPr>
          <p:spPr bwMode="auto">
            <a:xfrm>
              <a:off x="2573338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10%</a:t>
              </a:r>
            </a:p>
          </p:txBody>
        </p:sp>
        <p:sp>
          <p:nvSpPr>
            <p:cNvPr id="10265" name="Rectangle 24"/>
            <p:cNvSpPr>
              <a:spLocks noChangeArrowheads="1"/>
            </p:cNvSpPr>
            <p:nvPr/>
          </p:nvSpPr>
          <p:spPr bwMode="auto">
            <a:xfrm>
              <a:off x="3065463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20%</a:t>
              </a:r>
            </a:p>
          </p:txBody>
        </p:sp>
        <p:sp>
          <p:nvSpPr>
            <p:cNvPr id="10266" name="Rectangle 25"/>
            <p:cNvSpPr>
              <a:spLocks noChangeArrowheads="1"/>
            </p:cNvSpPr>
            <p:nvPr/>
          </p:nvSpPr>
          <p:spPr bwMode="auto">
            <a:xfrm>
              <a:off x="3567113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30%</a:t>
              </a:r>
            </a:p>
          </p:txBody>
        </p:sp>
        <p:sp>
          <p:nvSpPr>
            <p:cNvPr id="10267" name="Rectangle 26"/>
            <p:cNvSpPr>
              <a:spLocks noChangeArrowheads="1"/>
            </p:cNvSpPr>
            <p:nvPr/>
          </p:nvSpPr>
          <p:spPr bwMode="auto">
            <a:xfrm>
              <a:off x="4067175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 dirty="0">
                  <a:solidFill>
                    <a:srgbClr val="000000"/>
                  </a:solidFill>
                </a:rPr>
                <a:t>40%</a:t>
              </a:r>
            </a:p>
          </p:txBody>
        </p:sp>
        <p:sp>
          <p:nvSpPr>
            <p:cNvPr id="10268" name="Rectangle 27"/>
            <p:cNvSpPr>
              <a:spLocks noChangeArrowheads="1"/>
            </p:cNvSpPr>
            <p:nvPr/>
          </p:nvSpPr>
          <p:spPr bwMode="auto">
            <a:xfrm>
              <a:off x="4568825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50%</a:t>
              </a:r>
            </a:p>
          </p:txBody>
        </p:sp>
        <p:sp>
          <p:nvSpPr>
            <p:cNvPr id="10269" name="Rectangle 28"/>
            <p:cNvSpPr>
              <a:spLocks noChangeArrowheads="1"/>
            </p:cNvSpPr>
            <p:nvPr/>
          </p:nvSpPr>
          <p:spPr bwMode="auto">
            <a:xfrm>
              <a:off x="5060950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60%</a:t>
              </a:r>
            </a:p>
          </p:txBody>
        </p:sp>
        <p:sp>
          <p:nvSpPr>
            <p:cNvPr id="10270" name="Rectangle 29"/>
            <p:cNvSpPr>
              <a:spLocks noChangeArrowheads="1"/>
            </p:cNvSpPr>
            <p:nvPr/>
          </p:nvSpPr>
          <p:spPr bwMode="auto">
            <a:xfrm>
              <a:off x="5562600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70%</a:t>
              </a:r>
            </a:p>
          </p:txBody>
        </p:sp>
        <p:sp>
          <p:nvSpPr>
            <p:cNvPr id="10271" name="Rectangle 30"/>
            <p:cNvSpPr>
              <a:spLocks noChangeArrowheads="1"/>
            </p:cNvSpPr>
            <p:nvPr/>
          </p:nvSpPr>
          <p:spPr bwMode="auto">
            <a:xfrm>
              <a:off x="6064250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80%</a:t>
              </a:r>
            </a:p>
          </p:txBody>
        </p:sp>
        <p:sp>
          <p:nvSpPr>
            <p:cNvPr id="10272" name="Rectangle 31"/>
            <p:cNvSpPr>
              <a:spLocks noChangeArrowheads="1"/>
            </p:cNvSpPr>
            <p:nvPr/>
          </p:nvSpPr>
          <p:spPr bwMode="auto">
            <a:xfrm>
              <a:off x="6556375" y="1477963"/>
              <a:ext cx="35560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90%</a:t>
              </a:r>
            </a:p>
          </p:txBody>
        </p:sp>
        <p:sp>
          <p:nvSpPr>
            <p:cNvPr id="10273" name="Rectangle 32"/>
            <p:cNvSpPr>
              <a:spLocks noChangeArrowheads="1"/>
            </p:cNvSpPr>
            <p:nvPr/>
          </p:nvSpPr>
          <p:spPr bwMode="auto">
            <a:xfrm>
              <a:off x="7023100" y="1477963"/>
              <a:ext cx="4540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de-DE" altLang="de-DE" sz="1400">
                  <a:solidFill>
                    <a:srgbClr val="000000"/>
                  </a:solidFill>
                </a:rPr>
                <a:t>100%</a:t>
              </a:r>
            </a:p>
          </p:txBody>
        </p:sp>
        <p:sp>
          <p:nvSpPr>
            <p:cNvPr id="10274" name="Rectangle 33"/>
            <p:cNvSpPr>
              <a:spLocks noChangeArrowheads="1"/>
            </p:cNvSpPr>
            <p:nvPr/>
          </p:nvSpPr>
          <p:spPr bwMode="auto">
            <a:xfrm>
              <a:off x="1257300" y="1878013"/>
              <a:ext cx="758825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de-DE" altLang="de-DE" sz="1400">
                  <a:solidFill>
                    <a:srgbClr val="000000"/>
                  </a:solidFill>
                </a:rPr>
                <a:t>Qualitäts-</a:t>
              </a:r>
              <a:br>
                <a:rPr lang="de-DE" altLang="de-DE" sz="1400">
                  <a:solidFill>
                    <a:srgbClr val="000000"/>
                  </a:solidFill>
                </a:rPr>
              </a:br>
              <a:r>
                <a:rPr lang="de-DE" altLang="de-DE" sz="1400">
                  <a:solidFill>
                    <a:srgbClr val="000000"/>
                  </a:solidFill>
                </a:rPr>
                <a:t>kontrolle</a:t>
              </a:r>
              <a:endParaRPr lang="de-DE" altLang="de-DE">
                <a:solidFill>
                  <a:srgbClr val="000000"/>
                </a:solidFill>
              </a:endParaRPr>
            </a:p>
          </p:txBody>
        </p:sp>
        <p:sp>
          <p:nvSpPr>
            <p:cNvPr id="10275" name="Rectangle 34"/>
            <p:cNvSpPr>
              <a:spLocks noChangeArrowheads="1"/>
            </p:cNvSpPr>
            <p:nvPr/>
          </p:nvSpPr>
          <p:spPr bwMode="auto">
            <a:xfrm>
              <a:off x="1089025" y="2505075"/>
              <a:ext cx="92710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de-DE" altLang="de-DE" sz="1400">
                  <a:solidFill>
                    <a:srgbClr val="000000"/>
                  </a:solidFill>
                </a:rPr>
                <a:t>Produkt-</a:t>
              </a:r>
              <a:br>
                <a:rPr lang="de-DE" altLang="de-DE" sz="1400">
                  <a:solidFill>
                    <a:srgbClr val="000000"/>
                  </a:solidFill>
                </a:rPr>
              </a:br>
              <a:r>
                <a:rPr lang="de-DE" altLang="de-DE" sz="1400">
                  <a:solidFill>
                    <a:srgbClr val="000000"/>
                  </a:solidFill>
                </a:rPr>
                <a:t>entwicklung</a:t>
              </a:r>
              <a:endParaRPr lang="de-DE" altLang="de-DE">
                <a:solidFill>
                  <a:srgbClr val="000000"/>
                </a:solidFill>
              </a:endParaRPr>
            </a:p>
          </p:txBody>
        </p:sp>
        <p:sp>
          <p:nvSpPr>
            <p:cNvPr id="10276" name="Rectangle 35"/>
            <p:cNvSpPr>
              <a:spLocks noChangeArrowheads="1"/>
            </p:cNvSpPr>
            <p:nvPr/>
          </p:nvSpPr>
          <p:spPr bwMode="auto">
            <a:xfrm>
              <a:off x="1228725" y="3133725"/>
              <a:ext cx="78740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de-DE" altLang="de-DE" sz="1400" dirty="0">
                  <a:solidFill>
                    <a:srgbClr val="000000"/>
                  </a:solidFill>
                </a:rPr>
                <a:t>Prozess-</a:t>
              </a:r>
              <a:br>
                <a:rPr lang="de-DE" altLang="de-DE" sz="1400" dirty="0">
                  <a:solidFill>
                    <a:srgbClr val="000000"/>
                  </a:solidFill>
                </a:rPr>
              </a:br>
              <a:r>
                <a:rPr lang="de-DE" altLang="de-DE" sz="1400" dirty="0" err="1">
                  <a:solidFill>
                    <a:srgbClr val="000000"/>
                  </a:solidFill>
                </a:rPr>
                <a:t>steuerung</a:t>
              </a:r>
              <a:endParaRPr lang="de-DE" altLang="de-DE" dirty="0">
                <a:solidFill>
                  <a:srgbClr val="000000"/>
                </a:solidFill>
              </a:endParaRPr>
            </a:p>
          </p:txBody>
        </p:sp>
        <p:sp>
          <p:nvSpPr>
            <p:cNvPr id="10277" name="Rectangle 36"/>
            <p:cNvSpPr>
              <a:spLocks noChangeArrowheads="1"/>
            </p:cNvSpPr>
            <p:nvPr/>
          </p:nvSpPr>
          <p:spPr bwMode="auto">
            <a:xfrm>
              <a:off x="1089025" y="3749675"/>
              <a:ext cx="927100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de-DE" altLang="de-DE" sz="1400">
                  <a:solidFill>
                    <a:srgbClr val="000000"/>
                  </a:solidFill>
                </a:rPr>
                <a:t>Methoden-</a:t>
              </a:r>
              <a:br>
                <a:rPr lang="de-DE" altLang="de-DE" sz="1400">
                  <a:solidFill>
                    <a:srgbClr val="000000"/>
                  </a:solidFill>
                </a:rPr>
              </a:br>
              <a:r>
                <a:rPr lang="de-DE" altLang="de-DE" sz="1400">
                  <a:solidFill>
                    <a:srgbClr val="000000"/>
                  </a:solidFill>
                </a:rPr>
                <a:t>entwicklung</a:t>
              </a:r>
              <a:endParaRPr lang="de-DE" altLang="de-DE">
                <a:solidFill>
                  <a:srgbClr val="000000"/>
                </a:solidFill>
              </a:endParaRPr>
            </a:p>
          </p:txBody>
        </p:sp>
        <p:sp>
          <p:nvSpPr>
            <p:cNvPr id="10278" name="Rectangle 37"/>
            <p:cNvSpPr>
              <a:spLocks noChangeArrowheads="1"/>
            </p:cNvSpPr>
            <p:nvPr/>
          </p:nvSpPr>
          <p:spPr bwMode="auto">
            <a:xfrm>
              <a:off x="6659563" y="4076700"/>
              <a:ext cx="4968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400">
                  <a:solidFill>
                    <a:srgbClr val="000000"/>
                  </a:solidFill>
                </a:rPr>
                <a:t>n=261</a:t>
              </a:r>
            </a:p>
          </p:txBody>
        </p:sp>
        <p:sp>
          <p:nvSpPr>
            <p:cNvPr id="10279" name="Rectangle 38"/>
            <p:cNvSpPr>
              <a:spLocks noChangeArrowheads="1"/>
            </p:cNvSpPr>
            <p:nvPr/>
          </p:nvSpPr>
          <p:spPr bwMode="auto">
            <a:xfrm>
              <a:off x="5508625" y="3644900"/>
              <a:ext cx="1624013" cy="4254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de-DE" altLang="de-DE" sz="1400">
                  <a:solidFill>
                    <a:srgbClr val="000000"/>
                  </a:solidFill>
                </a:rPr>
                <a:t>Mehrfachnennungen</a:t>
              </a:r>
            </a:p>
            <a:p>
              <a:pPr algn="r"/>
              <a:r>
                <a:rPr lang="de-DE" altLang="de-DE" sz="1400">
                  <a:solidFill>
                    <a:srgbClr val="000000"/>
                  </a:solidFill>
                </a:rPr>
                <a:t>möglich (hier 373</a:t>
              </a:r>
              <a:r>
                <a:rPr lang="de-DE" altLang="de-DE" sz="1100">
                  <a:solidFill>
                    <a:srgbClr val="000000"/>
                  </a:solidFill>
                </a:rPr>
                <a:t>)</a:t>
              </a:r>
              <a:endParaRPr lang="de-DE" altLang="de-DE">
                <a:solidFill>
                  <a:srgbClr val="000000"/>
                </a:solidFill>
              </a:endParaRPr>
            </a:p>
          </p:txBody>
        </p:sp>
        <p:sp>
          <p:nvSpPr>
            <p:cNvPr id="10280" name="Rectangle 39"/>
            <p:cNvSpPr>
              <a:spLocks noChangeArrowheads="1"/>
            </p:cNvSpPr>
            <p:nvPr/>
          </p:nvSpPr>
          <p:spPr bwMode="auto">
            <a:xfrm>
              <a:off x="2195513" y="1839913"/>
              <a:ext cx="3111500" cy="485775"/>
            </a:xfrm>
            <a:prstGeom prst="rect">
              <a:avLst/>
            </a:prstGeom>
            <a:solidFill>
              <a:schemeClr val="bg2"/>
            </a:solidFill>
            <a:ln w="9525" algn="ctr">
              <a:solidFill>
                <a:srgbClr val="3333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de-DE" altLang="de-DE"/>
            </a:p>
          </p:txBody>
        </p:sp>
        <p:sp>
          <p:nvSpPr>
            <p:cNvPr id="10281" name="Rectangle 40"/>
            <p:cNvSpPr>
              <a:spLocks noChangeArrowheads="1"/>
            </p:cNvSpPr>
            <p:nvPr/>
          </p:nvSpPr>
          <p:spPr bwMode="auto">
            <a:xfrm>
              <a:off x="2195513" y="2468563"/>
              <a:ext cx="1354137" cy="485775"/>
            </a:xfrm>
            <a:prstGeom prst="rect">
              <a:avLst/>
            </a:prstGeom>
            <a:solidFill>
              <a:srgbClr val="C0C0C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endParaRPr lang="de-DE" altLang="de-DE" sz="800" b="1">
                <a:solidFill>
                  <a:schemeClr val="bg1"/>
                </a:solidFill>
              </a:endParaRPr>
            </a:p>
          </p:txBody>
        </p:sp>
        <p:sp>
          <p:nvSpPr>
            <p:cNvPr id="10282" name="Rectangle 41"/>
            <p:cNvSpPr>
              <a:spLocks noChangeArrowheads="1"/>
            </p:cNvSpPr>
            <p:nvPr/>
          </p:nvSpPr>
          <p:spPr bwMode="auto">
            <a:xfrm>
              <a:off x="2195513" y="3097213"/>
              <a:ext cx="976312" cy="485775"/>
            </a:xfrm>
            <a:prstGeom prst="rect">
              <a:avLst/>
            </a:prstGeom>
            <a:solidFill>
              <a:srgbClr val="96969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endParaRPr lang="de-DE" altLang="de-DE" sz="800" b="1">
                <a:solidFill>
                  <a:schemeClr val="bg1"/>
                </a:solidFill>
              </a:endParaRPr>
            </a:p>
          </p:txBody>
        </p:sp>
        <p:sp>
          <p:nvSpPr>
            <p:cNvPr id="10283" name="Rectangle 42"/>
            <p:cNvSpPr>
              <a:spLocks noChangeArrowheads="1"/>
            </p:cNvSpPr>
            <p:nvPr/>
          </p:nvSpPr>
          <p:spPr bwMode="auto">
            <a:xfrm>
              <a:off x="2208213" y="3709988"/>
              <a:ext cx="377825" cy="476250"/>
            </a:xfrm>
            <a:prstGeom prst="rect">
              <a:avLst/>
            </a:prstGeom>
            <a:solidFill>
              <a:srgbClr val="407E97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b"/>
            <a:lstStyle/>
            <a:p>
              <a:endParaRPr lang="de-DE" altLang="de-DE" sz="800" b="1">
                <a:solidFill>
                  <a:schemeClr val="bg1"/>
                </a:solidFill>
              </a:endParaRPr>
            </a:p>
          </p:txBody>
        </p:sp>
        <p:sp>
          <p:nvSpPr>
            <p:cNvPr id="10284" name="Rectangle 43"/>
            <p:cNvSpPr>
              <a:spLocks noChangeArrowheads="1"/>
            </p:cNvSpPr>
            <p:nvPr/>
          </p:nvSpPr>
          <p:spPr bwMode="auto">
            <a:xfrm>
              <a:off x="3000375" y="1981200"/>
              <a:ext cx="4728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400" b="1" dirty="0">
                  <a:solidFill>
                    <a:schemeClr val="bg1"/>
                  </a:solidFill>
                </a:rPr>
                <a:t>62,5</a:t>
              </a:r>
              <a:r>
                <a:rPr lang="en-US" altLang="de-DE" sz="1100" b="1" dirty="0">
                  <a:solidFill>
                    <a:schemeClr val="bg1"/>
                  </a:solidFill>
                </a:rPr>
                <a:t>%</a:t>
              </a:r>
              <a:endParaRPr lang="en-US" altLang="de-DE" b="1" dirty="0">
                <a:solidFill>
                  <a:schemeClr val="bg1"/>
                </a:solidFill>
              </a:endParaRPr>
            </a:p>
          </p:txBody>
        </p:sp>
        <p:sp>
          <p:nvSpPr>
            <p:cNvPr id="10285" name="Rectangle 44"/>
            <p:cNvSpPr>
              <a:spLocks noChangeArrowheads="1"/>
            </p:cNvSpPr>
            <p:nvPr/>
          </p:nvSpPr>
          <p:spPr bwMode="auto">
            <a:xfrm>
              <a:off x="2568575" y="2628900"/>
              <a:ext cx="50815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400" b="1" dirty="0">
                  <a:solidFill>
                    <a:schemeClr val="bg1"/>
                  </a:solidFill>
                </a:rPr>
                <a:t>27,2%</a:t>
              </a:r>
            </a:p>
          </p:txBody>
        </p:sp>
        <p:sp>
          <p:nvSpPr>
            <p:cNvPr id="10286" name="Rectangle 45"/>
            <p:cNvSpPr>
              <a:spLocks noChangeArrowheads="1"/>
            </p:cNvSpPr>
            <p:nvPr/>
          </p:nvSpPr>
          <p:spPr bwMode="auto">
            <a:xfrm>
              <a:off x="2503488" y="3259138"/>
              <a:ext cx="50815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400" b="1" dirty="0">
                  <a:solidFill>
                    <a:schemeClr val="bg1"/>
                  </a:solidFill>
                </a:rPr>
                <a:t>19,5%</a:t>
              </a:r>
            </a:p>
          </p:txBody>
        </p:sp>
        <p:sp>
          <p:nvSpPr>
            <p:cNvPr id="10287" name="Rectangle 46"/>
            <p:cNvSpPr>
              <a:spLocks noChangeArrowheads="1"/>
            </p:cNvSpPr>
            <p:nvPr/>
          </p:nvSpPr>
          <p:spPr bwMode="auto">
            <a:xfrm>
              <a:off x="2195513" y="3860800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de-DE" sz="1400" b="1" dirty="0">
                  <a:solidFill>
                    <a:schemeClr val="bg1"/>
                  </a:solidFill>
                </a:rPr>
                <a:t>7,7%</a:t>
              </a:r>
            </a:p>
          </p:txBody>
        </p:sp>
        <p:sp>
          <p:nvSpPr>
            <p:cNvPr id="10288" name="Text Box 47"/>
            <p:cNvSpPr txBox="1">
              <a:spLocks noChangeArrowheads="1"/>
            </p:cNvSpPr>
            <p:nvPr/>
          </p:nvSpPr>
          <p:spPr bwMode="auto">
            <a:xfrm>
              <a:off x="5397500" y="1916113"/>
              <a:ext cx="398463" cy="292100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>
                  <a:solidFill>
                    <a:srgbClr val="000000"/>
                  </a:solidFill>
                </a:rPr>
                <a:t>163</a:t>
              </a:r>
            </a:p>
          </p:txBody>
        </p:sp>
        <p:sp>
          <p:nvSpPr>
            <p:cNvPr id="10289" name="Text Box 48"/>
            <p:cNvSpPr txBox="1">
              <a:spLocks noChangeArrowheads="1"/>
            </p:cNvSpPr>
            <p:nvPr/>
          </p:nvSpPr>
          <p:spPr bwMode="auto">
            <a:xfrm>
              <a:off x="2711450" y="3854450"/>
              <a:ext cx="334963" cy="265113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>
                  <a:solidFill>
                    <a:srgbClr val="000000"/>
                  </a:solidFill>
                </a:rPr>
                <a:t>20</a:t>
              </a:r>
            </a:p>
          </p:txBody>
        </p:sp>
        <p:sp>
          <p:nvSpPr>
            <p:cNvPr id="10290" name="Text Box 49"/>
            <p:cNvSpPr txBox="1">
              <a:spLocks noChangeArrowheads="1"/>
            </p:cNvSpPr>
            <p:nvPr/>
          </p:nvSpPr>
          <p:spPr bwMode="auto">
            <a:xfrm>
              <a:off x="3265488" y="3205163"/>
              <a:ext cx="334962" cy="265112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>
                  <a:solidFill>
                    <a:srgbClr val="000000"/>
                  </a:solidFill>
                </a:rPr>
                <a:t>51</a:t>
              </a:r>
            </a:p>
          </p:txBody>
        </p:sp>
        <p:sp>
          <p:nvSpPr>
            <p:cNvPr id="10291" name="Text Box 50"/>
            <p:cNvSpPr txBox="1">
              <a:spLocks noChangeArrowheads="1"/>
            </p:cNvSpPr>
            <p:nvPr/>
          </p:nvSpPr>
          <p:spPr bwMode="auto">
            <a:xfrm>
              <a:off x="3640138" y="2565400"/>
              <a:ext cx="355600" cy="276225"/>
            </a:xfrm>
            <a:prstGeom prst="rect">
              <a:avLst/>
            </a:prstGeom>
            <a:solidFill>
              <a:srgbClr val="FFFFFF"/>
            </a:solidFill>
            <a:ln w="9525" algn="ctr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36000" tIns="36000" rIns="36000" bIns="36000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de-DE" altLang="de-DE" sz="1400">
                  <a:solidFill>
                    <a:srgbClr val="000000"/>
                  </a:solidFill>
                </a:rPr>
                <a:t>71</a:t>
              </a:r>
            </a:p>
          </p:txBody>
        </p:sp>
      </p:grpSp>
      <p:sp>
        <p:nvSpPr>
          <p:cNvPr id="10292" name="Text Box 51"/>
          <p:cNvSpPr txBox="1">
            <a:spLocks noChangeArrowheads="1"/>
          </p:cNvSpPr>
          <p:nvPr/>
        </p:nvSpPr>
        <p:spPr bwMode="auto">
          <a:xfrm>
            <a:off x="431800" y="4547750"/>
            <a:ext cx="837565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de-DE" altLang="de-DE" sz="1600" dirty="0"/>
              <a:t>Schrift Arial schwarz für </a:t>
            </a:r>
            <a:r>
              <a:rPr lang="de-DE" altLang="de-DE" sz="1600" dirty="0"/>
              <a:t>Achsenbezeichnung</a:t>
            </a:r>
            <a:endParaRPr lang="de-DE" altLang="de-DE" sz="1600" dirty="0"/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de-DE" altLang="de-DE" sz="1600" dirty="0"/>
              <a:t>Schrift Arial weiß bzw. schwarz für Datenbeschriftung (je nach Hintergrundfarbe</a:t>
            </a:r>
            <a:r>
              <a:rPr lang="de-DE" altLang="de-DE" sz="1600" dirty="0"/>
              <a:t>)</a:t>
            </a:r>
            <a:endParaRPr lang="de-DE" altLang="de-DE" sz="1600" dirty="0"/>
          </a:p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2"/>
              </a:buBlip>
            </a:pPr>
            <a:r>
              <a:rPr lang="de-DE" altLang="de-DE" sz="1600" dirty="0"/>
              <a:t>Größe mind. 14 </a:t>
            </a:r>
            <a:r>
              <a:rPr lang="de-DE" altLang="de-DE" sz="1600" dirty="0" err="1"/>
              <a:t>pt</a:t>
            </a:r>
            <a:endParaRPr lang="de-DE" altLang="de-DE" sz="1600" dirty="0"/>
          </a:p>
          <a:p>
            <a:pPr eaLnBrk="1" hangingPunct="1">
              <a:spcBef>
                <a:spcPct val="50000"/>
              </a:spcBef>
            </a:pPr>
            <a:endParaRPr lang="de-DE" altLang="de-DE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ußzeilenplatzhalt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/>
              <a:t>Datum | Referent | Titel | Seite </a:t>
            </a:r>
            <a:fld id="{7BE4F1E3-A80C-4016-8ACB-C355B7FE6958}" type="slidenum">
              <a:rPr lang="de-DE" altLang="de-DE"/>
              <a:pPr eaLnBrk="1" hangingPunct="1"/>
              <a:t>9</a:t>
            </a:fld>
            <a:endParaRPr lang="de-DE" altLang="de-DE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31800" y="111125"/>
            <a:ext cx="8375650" cy="708025"/>
          </a:xfrm>
        </p:spPr>
        <p:txBody>
          <a:bodyPr/>
          <a:lstStyle/>
          <a:p>
            <a:pPr eaLnBrk="1" hangingPunct="1"/>
            <a:r>
              <a:rPr lang="de-DE" altLang="de-DE" sz="2400" dirty="0" smtClean="0"/>
              <a:t>Beispiel für einen Graphen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70000"/>
              </a:lnSpc>
              <a:buClr>
                <a:schemeClr val="bg2"/>
              </a:buClr>
              <a:buSzPct val="85000"/>
            </a:pPr>
            <a:endParaRPr lang="de-DE" altLang="de-DE" sz="2000" smtClean="0"/>
          </a:p>
          <a:p>
            <a:pPr eaLnBrk="1" hangingPunct="1"/>
            <a:endParaRPr lang="de-DE" altLang="de-DE" sz="2000" smtClean="0"/>
          </a:p>
        </p:txBody>
      </p:sp>
      <p:grpSp>
        <p:nvGrpSpPr>
          <p:cNvPr id="11269" name="Group 4"/>
          <p:cNvGrpSpPr>
            <a:grpSpLocks/>
          </p:cNvGrpSpPr>
          <p:nvPr/>
        </p:nvGrpSpPr>
        <p:grpSpPr bwMode="auto">
          <a:xfrm>
            <a:off x="1872457" y="1103313"/>
            <a:ext cx="5399087" cy="3878262"/>
            <a:chOff x="1007" y="967"/>
            <a:chExt cx="3401" cy="2443"/>
          </a:xfrm>
        </p:grpSpPr>
        <p:graphicFrame>
          <p:nvGraphicFramePr>
            <p:cNvPr id="2" name="Object 21"/>
            <p:cNvGraphicFramePr>
              <a:graphicFrameLocks noChangeAspect="1"/>
            </p:cNvGraphicFramePr>
            <p:nvPr/>
          </p:nvGraphicFramePr>
          <p:xfrm>
            <a:off x="1007" y="967"/>
            <a:ext cx="3351" cy="244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1272" name="Text Box 34"/>
            <p:cNvSpPr txBox="1">
              <a:spLocks noChangeArrowheads="1"/>
            </p:cNvSpPr>
            <p:nvPr/>
          </p:nvSpPr>
          <p:spPr bwMode="auto">
            <a:xfrm>
              <a:off x="4027" y="984"/>
              <a:ext cx="38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587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de-DE" altLang="de-DE" sz="1200" b="1"/>
                <a:t>14232</a:t>
              </a:r>
              <a:endParaRPr lang="de-DE" altLang="de-DE"/>
            </a:p>
          </p:txBody>
        </p:sp>
      </p:grp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431800" y="5229225"/>
            <a:ext cx="5903913" cy="416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285750" indent="-285750" eaLnBrk="1" hangingPunct="1">
              <a:lnSpc>
                <a:spcPct val="150000"/>
              </a:lnSpc>
              <a:spcBef>
                <a:spcPts val="0"/>
              </a:spcBef>
              <a:buSzPct val="85000"/>
              <a:buBlip>
                <a:blip r:embed="rId3"/>
              </a:buBlip>
            </a:pPr>
            <a:r>
              <a:rPr lang="de-DE" altLang="de-DE" sz="1600" dirty="0"/>
              <a:t> Achsen schwarz, Schrift schwarz, Graphen rot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DDDDDD"/>
      </a:dk2>
      <a:lt2>
        <a:srgbClr val="BE1E3C"/>
      </a:lt2>
      <a:accent1>
        <a:srgbClr val="C0C0C0"/>
      </a:accent1>
      <a:accent2>
        <a:srgbClr val="969696"/>
      </a:accent2>
      <a:accent3>
        <a:srgbClr val="FFFFFF"/>
      </a:accent3>
      <a:accent4>
        <a:srgbClr val="000000"/>
      </a:accent4>
      <a:accent5>
        <a:srgbClr val="DCDCDC"/>
      </a:accent5>
      <a:accent6>
        <a:srgbClr val="878787"/>
      </a:accent6>
      <a:hlink>
        <a:srgbClr val="BE1E3C"/>
      </a:hlink>
      <a:folHlink>
        <a:srgbClr val="FFF0B2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DDDDDD"/>
        </a:dk2>
        <a:lt2>
          <a:srgbClr val="BE1E3C"/>
        </a:lt2>
        <a:accent1>
          <a:srgbClr val="C0C0C0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878787"/>
        </a:accent6>
        <a:hlink>
          <a:srgbClr val="BE1E3C"/>
        </a:hlink>
        <a:folHlink>
          <a:srgbClr val="FFF0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541</Words>
  <Application>Microsoft Office PowerPoint</Application>
  <PresentationFormat>Bildschirmpräsentation (4:3)</PresentationFormat>
  <Paragraphs>128</Paragraphs>
  <Slides>9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2" baseType="lpstr">
      <vt:lpstr>Arial</vt:lpstr>
      <vt:lpstr>Wingdings</vt:lpstr>
      <vt:lpstr>Standarddesign</vt:lpstr>
      <vt:lpstr>Titel</vt:lpstr>
      <vt:lpstr>Struktur</vt:lpstr>
      <vt:lpstr>1. Überschrift (Arial 24)  Bei Umbruch auf zwei Zeilen Arial 20</vt:lpstr>
      <vt:lpstr>Vorgabe Aufzählungszeichen</vt:lpstr>
      <vt:lpstr>Vorgabe Tabelle</vt:lpstr>
      <vt:lpstr>Farben ändern</vt:lpstr>
      <vt:lpstr>Vorgabe der Farbwerte</vt:lpstr>
      <vt:lpstr>Beispiel für ein Diagramm</vt:lpstr>
      <vt:lpstr>Beispiel für einen Graphen</vt:lpstr>
    </vt:vector>
  </TitlesOfParts>
  <Company>wir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a.luetgering</dc:creator>
  <cp:lastModifiedBy>Kissling</cp:lastModifiedBy>
  <cp:revision>200</cp:revision>
  <dcterms:created xsi:type="dcterms:W3CDTF">2007-08-29T07:13:29Z</dcterms:created>
  <dcterms:modified xsi:type="dcterms:W3CDTF">2019-03-26T13:22:54Z</dcterms:modified>
</cp:coreProperties>
</file>