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3" r:id="rId2"/>
    <p:sldId id="471" r:id="rId3"/>
    <p:sldId id="472" r:id="rId4"/>
    <p:sldId id="47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083" autoAdjust="0"/>
  </p:normalViewPr>
  <p:slideViewPr>
    <p:cSldViewPr showGuides="1">
      <p:cViewPr varScale="1">
        <p:scale>
          <a:sx n="94" d="100"/>
          <a:sy n="94" d="100"/>
        </p:scale>
        <p:origin x="2016" y="90"/>
      </p:cViewPr>
      <p:guideLst>
        <p:guide orient="horz" pos="7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1482" y="-108"/>
      </p:cViewPr>
      <p:guideLst>
        <p:guide orient="horz" pos="3222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t" anchorCtr="0" compatLnSpc="1">
            <a:prstTxWarp prst="textNoShape">
              <a:avLst/>
            </a:prstTxWarp>
          </a:bodyPr>
          <a:lstStyle>
            <a:lvl1pPr defTabSz="949325">
              <a:defRPr sz="1100"/>
            </a:lvl1pPr>
          </a:lstStyle>
          <a:p>
            <a:endParaRPr lang="en-US" altLang="de-DE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100"/>
            </a:lvl1pPr>
          </a:lstStyle>
          <a:p>
            <a:endParaRPr lang="en-US" altLang="de-DE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b" anchorCtr="0" compatLnSpc="1">
            <a:prstTxWarp prst="textNoShape">
              <a:avLst/>
            </a:prstTxWarp>
          </a:bodyPr>
          <a:lstStyle>
            <a:lvl1pPr defTabSz="949325">
              <a:defRPr sz="1100"/>
            </a:lvl1pPr>
          </a:lstStyle>
          <a:p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918346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t" anchorCtr="0" compatLnSpc="1">
            <a:prstTxWarp prst="textNoShape">
              <a:avLst/>
            </a:prstTxWarp>
          </a:bodyPr>
          <a:lstStyle>
            <a:lvl1pPr defTabSz="949325">
              <a:defRPr sz="1100"/>
            </a:lvl1pPr>
          </a:lstStyle>
          <a:p>
            <a:endParaRPr lang="en-US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100"/>
            </a:lvl1pPr>
          </a:lstStyle>
          <a:p>
            <a:endParaRPr lang="en-US" alt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Klicken Sie, um die Formate des Vorlagentextes zu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b" anchorCtr="0" compatLnSpc="1">
            <a:prstTxWarp prst="textNoShape">
              <a:avLst/>
            </a:prstTxWarp>
          </a:bodyPr>
          <a:lstStyle>
            <a:lvl1pPr defTabSz="949325">
              <a:defRPr sz="1100"/>
            </a:lvl1pPr>
          </a:lstStyle>
          <a:p>
            <a:endParaRPr lang="en-US" alt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20" tIns="47560" rIns="95120" bIns="4756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100"/>
            </a:lvl1pPr>
          </a:lstStyle>
          <a:p>
            <a:fld id="{61B6D033-DD1E-404D-AB8C-91CC843C579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91685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59FA3-24AE-43E6-A8F2-2A4FA428651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2229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AB3E8-E306-4746-9662-9DC0EDFE178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115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7EDD3-22F2-46C8-8243-9EC5405EAB2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7241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5000"/>
              </a:lnSpc>
              <a:spcBef>
                <a:spcPts val="600"/>
              </a:spcBef>
              <a:defRPr sz="1600"/>
            </a:lvl1pPr>
            <a:lvl2pPr>
              <a:lnSpc>
                <a:spcPct val="114000"/>
              </a:lnSpc>
              <a:spcBef>
                <a:spcPts val="600"/>
              </a:spcBef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CDB22-9BB9-4962-B0D5-F0C54BD5DEA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267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4A18-819D-460F-B547-3CC970098AD3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8121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1DC1F-9191-4EF9-89E2-F2A4ED04576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8523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 sz="2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DB161-CDC0-419D-BA3E-FC7CDA1A227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491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50607"/>
            <a:ext cx="7772400" cy="711855"/>
          </a:xfrm>
        </p:spPr>
        <p:txBody>
          <a:bodyPr/>
          <a:lstStyle>
            <a:lvl1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52298-E4F7-48C7-8EA1-67971D8B699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8954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F78A-0F57-4FFC-B295-BC836C12148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63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DB2A9-4932-4EA6-BA05-407002788AA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168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09431-DBD7-40D4-A692-7DC6F0BA8C4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8283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56505"/>
            <a:ext cx="7772400" cy="71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err="1"/>
              <a:t>Klicken</a:t>
            </a:r>
            <a:r>
              <a:rPr lang="en-US" altLang="de-DE" dirty="0"/>
              <a:t> </a:t>
            </a:r>
            <a:r>
              <a:rPr lang="en-US" altLang="de-DE" dirty="0" err="1"/>
              <a:t>Sie</a:t>
            </a:r>
            <a:r>
              <a:rPr lang="en-US" altLang="de-DE" dirty="0"/>
              <a:t>, um das </a:t>
            </a:r>
            <a:r>
              <a:rPr lang="en-US" altLang="de-DE" dirty="0" err="1"/>
              <a:t>Titelformat</a:t>
            </a:r>
            <a:r>
              <a:rPr lang="en-US" altLang="de-DE" dirty="0"/>
              <a:t> </a:t>
            </a:r>
            <a:r>
              <a:rPr lang="en-US" altLang="de-DE" dirty="0" err="1"/>
              <a:t>zu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0021"/>
            <a:ext cx="7772400" cy="4455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de-DE" dirty="0" err="1"/>
              <a:t>Klicken</a:t>
            </a:r>
            <a:r>
              <a:rPr lang="en-US" altLang="de-DE" dirty="0"/>
              <a:t> </a:t>
            </a:r>
            <a:r>
              <a:rPr lang="en-US" altLang="de-DE" dirty="0" err="1"/>
              <a:t>Sie</a:t>
            </a:r>
            <a:r>
              <a:rPr lang="en-US" altLang="de-DE" dirty="0"/>
              <a:t>, um die </a:t>
            </a:r>
            <a:r>
              <a:rPr lang="en-US" altLang="de-DE" dirty="0" err="1"/>
              <a:t>Formate</a:t>
            </a:r>
            <a:r>
              <a:rPr lang="en-US" altLang="de-DE" dirty="0"/>
              <a:t> des </a:t>
            </a:r>
            <a:r>
              <a:rPr lang="en-US" altLang="de-DE" dirty="0" err="1"/>
              <a:t>Vorlagentextes</a:t>
            </a:r>
            <a:r>
              <a:rPr lang="en-US" altLang="de-DE" dirty="0"/>
              <a:t> </a:t>
            </a:r>
            <a:r>
              <a:rPr lang="en-US" altLang="de-DE" dirty="0" err="1"/>
              <a:t>zu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alt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04DC01-4EF6-4656-B890-7D26A2321289}" type="slidenum">
              <a:rPr lang="en-US" altLang="de-DE" smtClean="0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0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3200" dirty="0" err="1"/>
              <a:t>Chememometrik</a:t>
            </a:r>
            <a:r>
              <a:rPr lang="de-DE" altLang="de-DE" sz="3200" dirty="0"/>
              <a:t> Übung &amp; Praktikum</a:t>
            </a:r>
            <a:endParaRPr lang="de-DE" sz="32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altLang="de-DE" dirty="0"/>
              <a:t>Teil 1: Hypothesen Tests</a:t>
            </a:r>
          </a:p>
          <a:p>
            <a:endParaRPr lang="de-DE" dirty="0"/>
          </a:p>
          <a:p>
            <a:r>
              <a:rPr lang="de-DE" dirty="0"/>
              <a:t>Prof. Dr. Knut Baumann</a:t>
            </a:r>
          </a:p>
          <a:p>
            <a:r>
              <a:rPr lang="de-DE" dirty="0"/>
              <a:t>Dr. Anne Meyer</a:t>
            </a:r>
          </a:p>
          <a:p>
            <a:r>
              <a:rPr lang="de-DE" dirty="0"/>
              <a:t>Dr. Annika Timm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F78A-0F57-4FFC-B295-BC836C12148F}" type="slidenum">
              <a:rPr lang="en-US" altLang="de-DE" smtClean="0"/>
              <a:pPr/>
              <a:t>1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170548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5: </a:t>
            </a:r>
            <a:r>
              <a:rPr lang="de-DE" b="1" dirty="0" err="1"/>
              <a:t>Wilcoxon</a:t>
            </a:r>
            <a:r>
              <a:rPr lang="de-DE" b="1" dirty="0"/>
              <a:t>-Rangsummen-Test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Sie extrahieren einen Wirkstoff aus Arzneipflanzen auf zwei unterschiedliche Weisen (Einheit: % Wirkstoff pro Pflanzenmaterial). Methode B ist fünfmal so teuer wie Methode A. Lohnt der Aufwand?</a:t>
            </a:r>
          </a:p>
          <a:p>
            <a:r>
              <a:rPr lang="de-DE" dirty="0"/>
              <a:t>Prüfen Sie die Daten mit Hilfe des </a:t>
            </a:r>
            <a:r>
              <a:rPr lang="de-DE" dirty="0" err="1"/>
              <a:t>Wilcoxon</a:t>
            </a:r>
            <a:r>
              <a:rPr lang="de-DE" dirty="0"/>
              <a:t>-Rangsummen-Tests auf Unterschiedlichkeit der Verteilungsfunktionen (Irrtumswahrscheinlichkeit 5%).</a:t>
            </a:r>
          </a:p>
          <a:p>
            <a:r>
              <a:rPr lang="de-DE" dirty="0"/>
              <a:t>Gestalten Sie den Test einseitig oder zweiseitig?</a:t>
            </a:r>
          </a:p>
          <a:p>
            <a:r>
              <a:rPr lang="de-DE" dirty="0"/>
              <a:t>Prüfen Sie ebenfalls mit Hilfe des 2-Stichproben </a:t>
            </a:r>
            <a:r>
              <a:rPr lang="de-DE" i="1" dirty="0"/>
              <a:t>t</a:t>
            </a:r>
            <a:r>
              <a:rPr lang="de-DE" dirty="0"/>
              <a:t>-Tests (Irrtumswahrscheinlichkeit 5%).</a:t>
            </a:r>
          </a:p>
          <a:p>
            <a:r>
              <a:rPr lang="de-DE" dirty="0"/>
              <a:t>Unterschieden sich die Ergebnisse?</a:t>
            </a:r>
          </a:p>
          <a:p>
            <a:r>
              <a:rPr lang="de-DE" dirty="0"/>
              <a:t>Prüfen Sie die Daten mit Hilfe eines QQ-Plots visuell auf Normalverteilung</a:t>
            </a:r>
          </a:p>
          <a:p>
            <a:pPr lvl="1"/>
            <a:r>
              <a:rPr lang="de-DE" dirty="0"/>
              <a:t>Hierzu ermittelt man zuerst die Perzentile (</a:t>
            </a:r>
            <a:r>
              <a:rPr lang="de-DE" dirty="0">
                <a:sym typeface="Symbol" panose="05050102010706020507" pitchFamily="18" charset="2"/>
              </a:rPr>
              <a:t> </a:t>
            </a:r>
            <a:r>
              <a:rPr lang="de-DE" dirty="0"/>
              <a:t>Rang/#Objekte) jeder Beobachtung</a:t>
            </a:r>
          </a:p>
          <a:p>
            <a:pPr lvl="1"/>
            <a:r>
              <a:rPr lang="de-DE" dirty="0"/>
              <a:t>Dann ermittelt man den zur Perzentile gehören z-Wert der Normalverteilung</a:t>
            </a:r>
          </a:p>
          <a:p>
            <a:pPr lvl="1"/>
            <a:r>
              <a:rPr lang="de-DE" dirty="0"/>
              <a:t>Dann plottet man die Beobachtungen gegen die z-Werte</a:t>
            </a:r>
          </a:p>
          <a:p>
            <a:pPr lvl="1"/>
            <a:r>
              <a:rPr lang="de-DE" dirty="0"/>
              <a:t>Bei Normalverteilung liegen die Daten auf einer gedachten Gerade </a:t>
            </a:r>
          </a:p>
          <a:p>
            <a:r>
              <a:rPr lang="de-DE" dirty="0"/>
              <a:t>Sind die Daten annähernd normalverteilt?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10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8866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Wilcoxon</a:t>
            </a:r>
            <a:r>
              <a:rPr lang="de-DE" b="1" dirty="0"/>
              <a:t>-Rangsummen-Test und </a:t>
            </a:r>
            <a:r>
              <a:rPr lang="de-DE" b="1" i="1" dirty="0"/>
              <a:t>t</a:t>
            </a:r>
            <a:r>
              <a:rPr lang="de-DE" b="1" dirty="0"/>
              <a:t>-Test im Vergleich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Unterschiede und Konsequenzen:</a:t>
            </a:r>
          </a:p>
          <a:p>
            <a:r>
              <a:rPr lang="de-DE" i="1" dirty="0"/>
              <a:t>t</a:t>
            </a:r>
            <a:r>
              <a:rPr lang="de-DE" dirty="0"/>
              <a:t>-Test: Gleichheit der Erwartungswerte (μ) wird getestet</a:t>
            </a:r>
          </a:p>
          <a:p>
            <a:r>
              <a:rPr lang="de-DE" dirty="0" err="1"/>
              <a:t>Wilcoxon</a:t>
            </a:r>
            <a:r>
              <a:rPr lang="de-DE" dirty="0"/>
              <a:t>: Gleichheit der gesamten Verteilung wird getestet</a:t>
            </a:r>
          </a:p>
          <a:p>
            <a:r>
              <a:rPr lang="de-DE" dirty="0"/>
              <a:t>oftmals gleiche Ergebnisse für beide Tests</a:t>
            </a:r>
          </a:p>
          <a:p>
            <a:pPr marL="0" indent="0">
              <a:buNone/>
            </a:pPr>
            <a:r>
              <a:rPr lang="de-DE" dirty="0"/>
              <a:t>Ausnahme:</a:t>
            </a:r>
          </a:p>
          <a:p>
            <a:r>
              <a:rPr lang="de-DE" dirty="0"/>
              <a:t>Bei sehr asymmetrischen Verteilungen und wenn Stichproben sehr klein sind, hat der </a:t>
            </a:r>
            <a:r>
              <a:rPr lang="de-DE" dirty="0" err="1"/>
              <a:t>Wilcoxon</a:t>
            </a:r>
            <a:r>
              <a:rPr lang="de-DE" dirty="0"/>
              <a:t>-Rangsummen-Test eine höhere Testpower</a:t>
            </a:r>
          </a:p>
          <a:p>
            <a:r>
              <a:rPr lang="de-DE" dirty="0"/>
              <a:t>Sind die Daten normalverteilt, verliert man nicht viel Power bei Anwendung des </a:t>
            </a:r>
            <a:r>
              <a:rPr lang="de-DE" dirty="0" err="1"/>
              <a:t>Wilcoxon</a:t>
            </a:r>
            <a:r>
              <a:rPr lang="de-DE" dirty="0"/>
              <a:t>-Rangsummen-Tests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11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94905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6: Prozesskontrolle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Sie leiten die analytische Abteilung eines Lohnherstellers für die Produktion von Ibuprofen-Tabletten. Der Prozess wird unter anderem durch wiegen von produzierten Tablette (Einheit: mg Ibuprofen) überwacht.</a:t>
            </a:r>
          </a:p>
          <a:p>
            <a:pPr marL="0" indent="0">
              <a:buNone/>
            </a:pPr>
            <a:r>
              <a:rPr lang="de-DE" dirty="0"/>
              <a:t>Laut der in den Zulassungsdokumenten aufgeführten Spezifikation darf die Standardabweichung der Einzelwerte den Wert 2.5 nicht überschreiten.</a:t>
            </a:r>
          </a:p>
          <a:p>
            <a:r>
              <a:rPr lang="de-DE" dirty="0"/>
              <a:t>Welche Möglichkeiten gibt es die Übereinstimmung mit dem Sollwert mit Hilfe des F-Tests zu prüfen?</a:t>
            </a:r>
          </a:p>
          <a:p>
            <a:r>
              <a:rPr lang="de-DE" dirty="0"/>
              <a:t>Was muss dabei beachtet werden?</a:t>
            </a:r>
          </a:p>
          <a:p>
            <a:r>
              <a:rPr lang="de-DE" dirty="0"/>
              <a:t>Verwenden Sie eine Irrtumswahrscheinlichkeit von 5%.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12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04633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Zusatzaufgabe 7: Zelllabor – Sequentielle Behandlung mit Vitamin 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Sie möchten in Ihrem biologischen Labor nun untersuchen was passiert wenn Sie die zuvor unbehandelte Stichprobe einer Bakterienkultur (aus Aufgabe 2) danach mit Vitamin E behandeln. </a:t>
            </a:r>
          </a:p>
          <a:p>
            <a:r>
              <a:rPr lang="de-DE" dirty="0"/>
              <a:t>Welcher Test kommt hierfür in Betracht? Sie rechnen mit einer Irrtumswahrscheinlichkeit von 5%.</a:t>
            </a:r>
          </a:p>
          <a:p>
            <a:r>
              <a:rPr lang="de-DE" dirty="0"/>
              <a:t>Vergleichen Sie das Wachstum vor und nach der Behandlung anhand der Mittelwerte! Die Spalte "Unbehandelt dann behandelt" entspricht den zuvor unbehandelten Zellen, denen nun Vitamin E hinzugefügt wurde.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13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359451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Zusatzaufgabe 8: Zentraler Grenzwertsatz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Nach dem zentralen Grenzwertsatz sind Summen, wie auch die Mittelwerte, von Stichproben aus beliebigen Verteilungen normalverteilt.</a:t>
            </a:r>
          </a:p>
          <a:p>
            <a:pPr marL="0" indent="0">
              <a:buNone/>
            </a:pPr>
            <a:r>
              <a:rPr lang="de-DE" dirty="0"/>
              <a:t>Zeigen Sie, dass diese Aussage zutreffend ist!</a:t>
            </a:r>
          </a:p>
          <a:p>
            <a:r>
              <a:rPr lang="de-DE" dirty="0"/>
              <a:t>Erzeugen Sie eine Matrix von 30 Zeilen auf 5 Spalten mit gleichverteilten Zufallszahlen (=ZUFALLSZAHL())</a:t>
            </a:r>
          </a:p>
          <a:p>
            <a:r>
              <a:rPr lang="de-DE" dirty="0"/>
              <a:t>Rechnen Sie den Mittelwert der 30 Zeilen</a:t>
            </a:r>
          </a:p>
          <a:p>
            <a:r>
              <a:rPr lang="de-DE" dirty="0"/>
              <a:t>Erstellen Sie einen QQ-Plot mit diesen 30 Mittelwerten.</a:t>
            </a:r>
          </a:p>
          <a:p>
            <a:r>
              <a:rPr lang="de-DE" dirty="0"/>
              <a:t>Erstellen Sie ebenfalls einen QQ-Plot mit der letzten Spalte der Matrix (d.h. mit gleichverteilten Daten).</a:t>
            </a:r>
          </a:p>
          <a:p>
            <a:r>
              <a:rPr lang="de-DE" dirty="0"/>
              <a:t>Unterscheiden sich die Plots?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14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642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  <a:p>
            <a:r>
              <a:rPr lang="de-DE" dirty="0"/>
              <a:t>Verschiedene </a:t>
            </a:r>
            <a:r>
              <a:rPr lang="de-DE" i="1" dirty="0"/>
              <a:t>t</a:t>
            </a:r>
            <a:r>
              <a:rPr lang="de-DE" dirty="0"/>
              <a:t>-Tests und F-Tests</a:t>
            </a:r>
          </a:p>
          <a:p>
            <a:r>
              <a:rPr lang="de-DE" dirty="0" err="1"/>
              <a:t>Wilcoxon</a:t>
            </a:r>
            <a:r>
              <a:rPr lang="de-DE" dirty="0"/>
              <a:t>-Rangsummen-Test</a:t>
            </a:r>
          </a:p>
          <a:p>
            <a:r>
              <a:rPr lang="de-DE" dirty="0"/>
              <a:t>F-Test zur Überprüfung einer Spezifikation</a:t>
            </a:r>
          </a:p>
          <a:p>
            <a:r>
              <a:rPr lang="de-DE" dirty="0"/>
              <a:t>Zusatzaufgaben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BF78A-0F57-4FFC-B295-BC836C12148F}" type="slidenum">
              <a:rPr lang="en-US" altLang="de-DE" smtClean="0"/>
              <a:pPr/>
              <a:t>2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4077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Einleitung: Hypothesentests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Ziel:</a:t>
            </a:r>
          </a:p>
          <a:p>
            <a:pPr lvl="1"/>
            <a:r>
              <a:rPr lang="de-DE" dirty="0"/>
              <a:t>Überprüfung von Hypothesen über eine Stichprobe</a:t>
            </a:r>
          </a:p>
          <a:p>
            <a:pPr lvl="1"/>
            <a:r>
              <a:rPr lang="de-DE" dirty="0"/>
              <a:t>Ist die Stichprobe Teil der vermuteten Grundgesamtheit ?</a:t>
            </a:r>
          </a:p>
          <a:p>
            <a:r>
              <a:rPr lang="de-DE" dirty="0"/>
              <a:t>Prüfbare Parameter z.B.:</a:t>
            </a:r>
          </a:p>
          <a:p>
            <a:pPr lvl="1"/>
            <a:r>
              <a:rPr lang="de-DE" dirty="0"/>
              <a:t>Mittelwert, Median</a:t>
            </a:r>
          </a:p>
          <a:p>
            <a:pPr lvl="1"/>
            <a:r>
              <a:rPr lang="de-DE" dirty="0"/>
              <a:t>Streuung</a:t>
            </a:r>
          </a:p>
          <a:p>
            <a:pPr lvl="1"/>
            <a:r>
              <a:rPr lang="de-DE" dirty="0"/>
              <a:t>Verteilung</a:t>
            </a:r>
          </a:p>
          <a:p>
            <a:r>
              <a:rPr lang="de-DE" dirty="0"/>
              <a:t>Grundlage:</a:t>
            </a:r>
          </a:p>
          <a:p>
            <a:pPr lvl="1"/>
            <a:r>
              <a:rPr lang="de-DE" dirty="0"/>
              <a:t>Alle Tests basieren auf Annahmen </a:t>
            </a:r>
            <a:r>
              <a:rPr lang="de-DE" u="sng" dirty="0"/>
              <a:t>über die Verteilung der Daten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3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7135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1: Münzwurf-Experiment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/>
              <a:t>Nehmen Sie an, dass eine Münze 20 mal geworfen wird. Notieren Sie 20 Ihrer Ansicht nach denkbare Ergebnisse von Kopf und Zahl  {0, 1} in der Reihenfolge der Würfe.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Führen Sie 20 Münzwürfe durch und notieren Sie das jeweilige Ergebnis in der erhaltenen Reihenfolge.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Für wie viele Würfe in Folge wurde unter 1. und 2. das gleiche Ergebnis erzielt (Kopf oder Zahl)? Ermitteln Sie den Maximalwert.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Wie waren Kopf und Zahl unter 1. und 2. verteilt?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4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4520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2: Analyse der Größe eines Effektes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Sie arbeiten in einem biologischen Labor und züchten Zellen in sehr großem Umfang. Nun möchten Sie wissen ob Vitamin E einen Einfluss auf die Zellteilung hat. Hierfür haben Sie zwei verschiedene Vorräte an Zellen gezüchtet. Einmal mit Vitamin E-Zusatz ("Behandelt") und einmal ohne ("Unbehandelt"). Nach einer gewissen Beobachtungszeit ziehen Sie jeweils eine Stichprobe (entsprechend 100 Petrischalen) aus jedem Vorrat und zählen die Zellen.</a:t>
            </a:r>
          </a:p>
          <a:p>
            <a:r>
              <a:rPr lang="de-DE" dirty="0"/>
              <a:t>Sie wollen mit Hilfe eines statistischen Tests prüfen, ob es einen signifikanten Unterschied im Mittelwert zwischen den beiden Stichproben gibt. Dabei gehen Sie von einer Irrtumswahrscheinlichkeit von 5% aus.</a:t>
            </a:r>
          </a:p>
          <a:p>
            <a:pPr lvl="1"/>
            <a:r>
              <a:rPr lang="de-DE" dirty="0"/>
              <a:t>Welcher Test kommt in Frage?</a:t>
            </a:r>
          </a:p>
          <a:p>
            <a:pPr lvl="1"/>
            <a:r>
              <a:rPr lang="de-DE" dirty="0"/>
              <a:t>Handelt es sich um einen einseitigen oder einen zweiseitigen Test?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5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718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3: Analyse der Größe eines Effektes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Prüfen Sie die betrachteten Stichproben "Behandelt" und "Unbehandelt" auf </a:t>
            </a:r>
            <a:r>
              <a:rPr lang="de-DE" dirty="0" err="1"/>
              <a:t>Varianzenhomogenität</a:t>
            </a:r>
            <a:r>
              <a:rPr lang="de-DE" dirty="0"/>
              <a:t> (Irrtumswahrscheinlichkeit 5%)!</a:t>
            </a:r>
          </a:p>
          <a:p>
            <a:pPr lvl="1"/>
            <a:r>
              <a:rPr lang="de-DE" dirty="0"/>
              <a:t>Welchen Test müssen Sie dafür verwenden?</a:t>
            </a:r>
          </a:p>
          <a:p>
            <a:pPr lvl="1"/>
            <a:r>
              <a:rPr lang="de-DE" dirty="0"/>
              <a:t>Handelt es sich um einen einseitigen oder einen zweiseitigen Test?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6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8160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Aufgabe 4: Analyse der Größe eines zweiten Effektes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Die Annahme, dass der HDL-Wert (High-</a:t>
            </a:r>
            <a:r>
              <a:rPr lang="de-DE" dirty="0" err="1"/>
              <a:t>Density</a:t>
            </a:r>
            <a:r>
              <a:rPr lang="de-DE" dirty="0"/>
              <a:t>-</a:t>
            </a:r>
            <a:r>
              <a:rPr lang="de-DE" dirty="0" err="1"/>
              <a:t>Lipoprotein</a:t>
            </a:r>
            <a:r>
              <a:rPr lang="de-DE" dirty="0"/>
              <a:t>-Cholesterin in mg/dl) durch Sport erhöht werden kann, soll an Hand zweier Stichproben von männlichen Studenten überprüft werden. </a:t>
            </a:r>
          </a:p>
          <a:p>
            <a:r>
              <a:rPr lang="de-DE" dirty="0"/>
              <a:t>Prüfen Sie die Daten auf </a:t>
            </a:r>
            <a:r>
              <a:rPr lang="de-DE" dirty="0" err="1"/>
              <a:t>Varianzenhomogenität</a:t>
            </a:r>
            <a:r>
              <a:rPr lang="de-DE" dirty="0"/>
              <a:t>!</a:t>
            </a:r>
          </a:p>
          <a:p>
            <a:r>
              <a:rPr lang="de-DE" dirty="0"/>
              <a:t>Recherchieren Sie wie weiter zu verfahren ist, um einen möglichen Mittelwertunterschied zu erkennen, z.B. in Jürgen </a:t>
            </a:r>
            <a:r>
              <a:rPr lang="de-DE" dirty="0" err="1"/>
              <a:t>Hedderich</a:t>
            </a:r>
            <a:r>
              <a:rPr lang="de-DE" dirty="0"/>
              <a:t>, Lothar Sachs, Angewandte Statistik, Kapitel 7.4 (PDF ist frei im </a:t>
            </a:r>
            <a:r>
              <a:rPr lang="de-DE" dirty="0" err="1"/>
              <a:t>Uninetz</a:t>
            </a:r>
            <a:r>
              <a:rPr lang="de-DE" dirty="0"/>
              <a:t>):</a:t>
            </a:r>
          </a:p>
          <a:p>
            <a:pPr lvl="1"/>
            <a:r>
              <a:rPr lang="de-DE" dirty="0"/>
              <a:t>https://link.springer.com/book/10.1007/978-3-662-56657-2</a:t>
            </a:r>
          </a:p>
          <a:p>
            <a:r>
              <a:rPr lang="de-DE" dirty="0"/>
              <a:t>Wählen Sie einen geeigneten Test aus, entwickeln Sie die Rechenvorschrift in dem </a:t>
            </a:r>
            <a:r>
              <a:rPr lang="de-DE" dirty="0" err="1"/>
              <a:t>Tabellenkalulationsprogramm</a:t>
            </a:r>
            <a:r>
              <a:rPr lang="de-DE" dirty="0"/>
              <a:t> und wenden ihn auf die gegebenen Daten an (Irrtumswahrscheinlichkeit 5%).</a:t>
            </a:r>
          </a:p>
          <a:p>
            <a:r>
              <a:rPr lang="de-DE" dirty="0"/>
              <a:t>Beurteilen Sie die Hypothese auf Basis der Daten.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7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9460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Wilcoxon</a:t>
            </a:r>
            <a:r>
              <a:rPr lang="de-DE" b="1" dirty="0"/>
              <a:t>-Test für unabhängige Stichproben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Der Zweistichprobentest nach </a:t>
            </a:r>
            <a:r>
              <a:rPr lang="de-DE" dirty="0" err="1"/>
              <a:t>Wilcoxon</a:t>
            </a:r>
            <a:r>
              <a:rPr lang="de-DE" dirty="0"/>
              <a:t> ist das verteilungsunabhängige Gegenstück zum </a:t>
            </a:r>
            <a:r>
              <a:rPr lang="de-DE" i="1" dirty="0"/>
              <a:t>t</a:t>
            </a:r>
            <a:r>
              <a:rPr lang="de-DE" dirty="0"/>
              <a:t>-Test. Er prüft die Gleichheit/Unterschiedlichkeit der Mediane zweier Stichproben.</a:t>
            </a:r>
          </a:p>
          <a:p>
            <a:r>
              <a:rPr lang="de-DE" dirty="0"/>
              <a:t>auch: Mann-Whitney-U-Test, </a:t>
            </a:r>
            <a:r>
              <a:rPr lang="de-DE" dirty="0" err="1"/>
              <a:t>Wilcoxon</a:t>
            </a:r>
            <a:r>
              <a:rPr lang="de-DE" dirty="0"/>
              <a:t>-Rangsummen-Test</a:t>
            </a:r>
          </a:p>
          <a:p>
            <a:r>
              <a:rPr lang="de-DE" dirty="0"/>
              <a:t>Nicht zu verwechseln mit dem </a:t>
            </a:r>
            <a:r>
              <a:rPr lang="de-DE" dirty="0" err="1"/>
              <a:t>Wilcoxon</a:t>
            </a:r>
            <a:r>
              <a:rPr lang="de-DE" dirty="0"/>
              <a:t>-Vorzeichen-Rang-Test für gepaarte Stichproben!</a:t>
            </a:r>
          </a:p>
          <a:p>
            <a:r>
              <a:rPr lang="de-DE" dirty="0"/>
              <a:t>Voraussetzungen:</a:t>
            </a:r>
          </a:p>
          <a:p>
            <a:pPr lvl="1"/>
            <a:r>
              <a:rPr lang="de-DE" dirty="0"/>
              <a:t>stetige Verteilungen der Stichproben</a:t>
            </a:r>
          </a:p>
          <a:p>
            <a:pPr lvl="1"/>
            <a:r>
              <a:rPr lang="de-DE" dirty="0"/>
              <a:t>ähnliche bis gleiche Verteilungsform</a:t>
            </a:r>
          </a:p>
          <a:p>
            <a:r>
              <a:rPr lang="de-DE" dirty="0"/>
              <a:t>H</a:t>
            </a:r>
            <a:r>
              <a:rPr lang="de-DE" baseline="-25000" dirty="0"/>
              <a:t>0</a:t>
            </a:r>
            <a:r>
              <a:rPr lang="de-DE" dirty="0"/>
              <a:t>: Die Stichproben </a:t>
            </a:r>
            <a:r>
              <a:rPr lang="de-DE" i="1" dirty="0"/>
              <a:t>X</a:t>
            </a:r>
            <a:r>
              <a:rPr lang="de-DE" dirty="0"/>
              <a:t> und </a:t>
            </a:r>
            <a:r>
              <a:rPr lang="de-DE" i="1" dirty="0"/>
              <a:t>Y</a:t>
            </a:r>
            <a:r>
              <a:rPr lang="de-DE" dirty="0"/>
              <a:t> haben die gleiche Verteilungsfunktion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8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88671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Wilcoxon</a:t>
            </a:r>
            <a:r>
              <a:rPr lang="de-DE" b="1" dirty="0"/>
              <a:t>-Test für unabhängige Stichproben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Vorgehensweise beim </a:t>
            </a:r>
            <a:r>
              <a:rPr lang="de-DE" dirty="0" err="1"/>
              <a:t>Wicoxon</a:t>
            </a:r>
            <a:r>
              <a:rPr lang="de-DE" dirty="0"/>
              <a:t>-Rangsummen-Test:</a:t>
            </a:r>
          </a:p>
          <a:p>
            <a:r>
              <a:rPr lang="de-DE" dirty="0"/>
              <a:t>Sortierung aller Beobachtungen nach ihrer Größe (</a:t>
            </a:r>
            <a:r>
              <a:rPr lang="de-DE" i="1" dirty="0"/>
              <a:t>X</a:t>
            </a:r>
            <a:r>
              <a:rPr lang="de-DE" dirty="0"/>
              <a:t> und </a:t>
            </a:r>
            <a:r>
              <a:rPr lang="de-DE" i="1" dirty="0"/>
              <a:t>Y</a:t>
            </a:r>
            <a:r>
              <a:rPr lang="de-DE" dirty="0"/>
              <a:t> gemeinsam), um den Rang zu bestimmen (Herkunft merken!). Der kleinste Wert bekommt den Rang 1, usw.</a:t>
            </a:r>
          </a:p>
          <a:p>
            <a:r>
              <a:rPr lang="de-DE" dirty="0"/>
              <a:t>Alternativ kann der Rang in EXCEL auch mit der Funktion RANG oder RANG.MITTELW direkt bestimmt werden</a:t>
            </a:r>
          </a:p>
          <a:p>
            <a:r>
              <a:rPr lang="de-DE" dirty="0"/>
              <a:t>Summieren der Ränge nach Herkunft der Stichprobe, d.h. summiere alle Ränge der Stichprobe </a:t>
            </a:r>
            <a:r>
              <a:rPr lang="de-DE" i="1" dirty="0"/>
              <a:t>X</a:t>
            </a:r>
            <a:r>
              <a:rPr lang="de-DE" dirty="0"/>
              <a:t> und alle der Stichprobe </a:t>
            </a:r>
            <a:r>
              <a:rPr lang="de-DE" i="1" dirty="0"/>
              <a:t>Y</a:t>
            </a:r>
          </a:p>
          <a:p>
            <a:r>
              <a:rPr lang="de-DE" dirty="0"/>
              <a:t>Wenn die Verteilungsfunktion von X und Y gleich ist, dann sollten die Rangsummen sich nur zufällig unterscheiden</a:t>
            </a:r>
          </a:p>
          <a:p>
            <a:r>
              <a:rPr lang="de-DE" dirty="0"/>
              <a:t>Prüfe, ob sich die Rangsummen unterscheiden.</a:t>
            </a:r>
          </a:p>
          <a:p>
            <a:r>
              <a:rPr lang="de-DE" dirty="0" err="1"/>
              <a:t>Prüftstatistik</a:t>
            </a:r>
            <a:r>
              <a:rPr lang="de-DE" dirty="0"/>
              <a:t>: </a:t>
            </a:r>
            <a:r>
              <a:rPr lang="de-DE" dirty="0" err="1"/>
              <a:t>Hedderich</a:t>
            </a:r>
            <a:r>
              <a:rPr lang="de-DE" dirty="0"/>
              <a:t>, Sachs, Kapitel 7.4.6, Formel 7.134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B22-9BB9-4962-B0D5-F0C54BD5DEAC}" type="slidenum">
              <a:rPr lang="en-US" altLang="de-DE" smtClean="0"/>
              <a:pPr/>
              <a:t>9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6854812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Microsoft Office PowerPoint</Application>
  <PresentationFormat>Bildschirmpräsentation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Standarddesign</vt:lpstr>
      <vt:lpstr>Chememometrik Übung &amp; Praktikum</vt:lpstr>
      <vt:lpstr>Gliederung</vt:lpstr>
      <vt:lpstr>Einleitung: Hypothesentests</vt:lpstr>
      <vt:lpstr>Aufgabe 1: Münzwurf-Experiment</vt:lpstr>
      <vt:lpstr>Aufgabe 2: Analyse der Größe eines Effektes</vt:lpstr>
      <vt:lpstr>Aufgabe 3: Analyse der Größe eines Effektes</vt:lpstr>
      <vt:lpstr>Aufgabe 4: Analyse der Größe eines zweiten Effektes</vt:lpstr>
      <vt:lpstr>Wilcoxon-Test für unabhängige Stichproben</vt:lpstr>
      <vt:lpstr>Wilcoxon-Test für unabhängige Stichproben</vt:lpstr>
      <vt:lpstr>Aufgabe 5: Wilcoxon-Rangsummen-Test</vt:lpstr>
      <vt:lpstr>Wilcoxon-Rangsummen-Test und t-Test im Vergleich</vt:lpstr>
      <vt:lpstr>Aufgabe 6: Prozesskontrolle</vt:lpstr>
      <vt:lpstr>Zusatzaufgabe 7: Zelllabor – Sequentielle Behandlung mit Vitamin E</vt:lpstr>
      <vt:lpstr>Zusatzaufgabe 8: Zentraler Grenzwertsatz</vt:lpstr>
    </vt:vector>
  </TitlesOfParts>
  <Company>Chemometriks Wizards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Knut Baumann</dc:creator>
  <cp:lastModifiedBy>Knut Baumann</cp:lastModifiedBy>
  <cp:revision>293</cp:revision>
  <cp:lastPrinted>2017-10-11T14:03:28Z</cp:lastPrinted>
  <dcterms:created xsi:type="dcterms:W3CDTF">2001-07-15T11:39:48Z</dcterms:created>
  <dcterms:modified xsi:type="dcterms:W3CDTF">2019-12-08T16:31:24Z</dcterms:modified>
</cp:coreProperties>
</file>