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63" r:id="rId5"/>
    <p:sldId id="261" r:id="rId6"/>
    <p:sldId id="257" r:id="rId7"/>
    <p:sldId id="262" r:id="rId8"/>
  </p:sldIdLst>
  <p:sldSz cx="21386800" cy="30279975"/>
  <p:notesSz cx="6797675" cy="9926638"/>
  <p:custDataLst>
    <p:tags r:id="rId10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+mn-cs"/>
      </a:defRPr>
    </a:lvl1pPr>
    <a:lvl2pPr marL="323195" algn="l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+mn-cs"/>
      </a:defRPr>
    </a:lvl2pPr>
    <a:lvl3pPr marL="646389" algn="l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+mn-cs"/>
      </a:defRPr>
    </a:lvl3pPr>
    <a:lvl4pPr marL="969584" algn="l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+mn-cs"/>
      </a:defRPr>
    </a:lvl4pPr>
    <a:lvl5pPr marL="1292779" algn="l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+mn-cs"/>
      </a:defRPr>
    </a:lvl5pPr>
    <a:lvl6pPr marL="1615973" algn="l" defTabSz="646389" rtl="0" eaLnBrk="1" latinLnBrk="0" hangingPunct="1">
      <a:defRPr sz="5800" kern="1200">
        <a:solidFill>
          <a:schemeClr val="tx1"/>
        </a:solidFill>
        <a:latin typeface="Arial" charset="0"/>
        <a:ea typeface="+mn-ea"/>
        <a:cs typeface="+mn-cs"/>
      </a:defRPr>
    </a:lvl6pPr>
    <a:lvl7pPr marL="1939168" algn="l" defTabSz="646389" rtl="0" eaLnBrk="1" latinLnBrk="0" hangingPunct="1">
      <a:defRPr sz="5800" kern="1200">
        <a:solidFill>
          <a:schemeClr val="tx1"/>
        </a:solidFill>
        <a:latin typeface="Arial" charset="0"/>
        <a:ea typeface="+mn-ea"/>
        <a:cs typeface="+mn-cs"/>
      </a:defRPr>
    </a:lvl7pPr>
    <a:lvl8pPr marL="2262363" algn="l" defTabSz="646389" rtl="0" eaLnBrk="1" latinLnBrk="0" hangingPunct="1">
      <a:defRPr sz="5800" kern="1200">
        <a:solidFill>
          <a:schemeClr val="tx1"/>
        </a:solidFill>
        <a:latin typeface="Arial" charset="0"/>
        <a:ea typeface="+mn-ea"/>
        <a:cs typeface="+mn-cs"/>
      </a:defRPr>
    </a:lvl8pPr>
    <a:lvl9pPr marL="2585557" algn="l" defTabSz="646389" rtl="0" eaLnBrk="1" latinLnBrk="0" hangingPunct="1">
      <a:defRPr sz="5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9C33"/>
    <a:srgbClr val="C5CD99"/>
    <a:srgbClr val="BDCD61"/>
    <a:srgbClr val="00316C"/>
    <a:srgbClr val="6699FF"/>
    <a:srgbClr val="00397E"/>
    <a:srgbClr val="99CCFF"/>
    <a:srgbClr val="00709B"/>
    <a:srgbClr val="66B4D3"/>
    <a:srgbClr val="338D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48" autoAdjust="0"/>
    <p:restoredTop sz="96812" autoAdjust="0"/>
  </p:normalViewPr>
  <p:slideViewPr>
    <p:cSldViewPr snapToObjects="1" showGuides="1">
      <p:cViewPr>
        <p:scale>
          <a:sx n="33" d="100"/>
          <a:sy n="33" d="100"/>
        </p:scale>
        <p:origin x="-2082" y="684"/>
      </p:cViewPr>
      <p:guideLst>
        <p:guide orient="horz" pos="9452"/>
        <p:guide orient="horz" pos="9197"/>
        <p:guide orient="horz" pos="13789"/>
        <p:guide orient="horz" pos="14045"/>
        <p:guide orient="horz" pos="5001"/>
        <p:guide orient="horz" pos="18439"/>
        <p:guide orient="horz" pos="4718"/>
        <p:guide orient="horz" pos="7297"/>
        <p:guide orient="horz" pos="7042"/>
        <p:guide orient="horz" pos="11521"/>
        <p:guide orient="horz" pos="11805"/>
        <p:guide orient="horz" pos="16142"/>
        <p:guide orient="horz" pos="16369"/>
        <p:guide pos="6623"/>
        <p:guide pos="3447"/>
        <p:guide pos="6906"/>
        <p:guide pos="9798"/>
        <p:guide pos="10110"/>
        <p:guide pos="3759"/>
        <p:guide pos="584"/>
        <p:guide pos="129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25" tIns="49862" rIns="99725" bIns="49862" numCol="1" anchor="t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5" y="2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25" tIns="49862" rIns="99725" bIns="49862" numCol="1" anchor="t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84388" y="744538"/>
            <a:ext cx="26289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4"/>
            <a:ext cx="5438140" cy="446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25" tIns="49862" rIns="99725" bIns="498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585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25" tIns="49862" rIns="99725" bIns="49862" numCol="1" anchor="b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5" y="9428585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25" tIns="49862" rIns="99725" bIns="49862" numCol="1" anchor="b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fld id="{EFDED5BD-5F95-4E8B-8409-7638E4FF0A6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62238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323195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646389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969584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1292779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1615973" algn="l" defTabSz="64638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939168" algn="l" defTabSz="64638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262363" algn="l" defTabSz="64638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585557" algn="l" defTabSz="64638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C8D86A-CB29-4666-8128-8777C77D600E}" type="slidenum">
              <a:rPr lang="de-DE"/>
              <a:pPr/>
              <a:t>3</a:t>
            </a:fld>
            <a:endParaRPr lang="de-DE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084388" y="744538"/>
            <a:ext cx="2628900" cy="3722687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04515" y="9406746"/>
            <a:ext cx="18177771" cy="64901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207908" y="17158464"/>
            <a:ext cx="14970984" cy="7738153"/>
          </a:xfrm>
        </p:spPr>
        <p:txBody>
          <a:bodyPr/>
          <a:lstStyle>
            <a:lvl1pPr marL="0" indent="0" algn="ctr">
              <a:buNone/>
              <a:defRPr/>
            </a:lvl1pPr>
            <a:lvl2pPr marL="323195" indent="0" algn="ctr">
              <a:buNone/>
              <a:defRPr/>
            </a:lvl2pPr>
            <a:lvl3pPr marL="646389" indent="0" algn="ctr">
              <a:buNone/>
              <a:defRPr/>
            </a:lvl3pPr>
            <a:lvl4pPr marL="969584" indent="0" algn="ctr">
              <a:buNone/>
              <a:defRPr/>
            </a:lvl4pPr>
            <a:lvl5pPr marL="1292779" indent="0" algn="ctr">
              <a:buNone/>
              <a:defRPr/>
            </a:lvl5pPr>
            <a:lvl6pPr marL="1615973" indent="0" algn="ctr">
              <a:buNone/>
              <a:defRPr/>
            </a:lvl6pPr>
            <a:lvl7pPr marL="1939168" indent="0" algn="ctr">
              <a:buNone/>
              <a:defRPr/>
            </a:lvl7pPr>
            <a:lvl8pPr marL="2262363" indent="0" algn="ctr">
              <a:buNone/>
              <a:defRPr/>
            </a:lvl8pPr>
            <a:lvl9pPr marL="2585557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53312-2D6E-4CB6-8176-C71D9100E931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D7F890-4968-47CF-805A-F6A9D0DC3CE4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15505823" y="1213008"/>
            <a:ext cx="4811301" cy="2583604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069677" y="1213008"/>
            <a:ext cx="14328506" cy="25836048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A12269-0BC2-4B3B-B76F-DD8F16B2B822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28F89E-9411-4A12-A87B-A6C7BFD04AAD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89731" y="19457866"/>
            <a:ext cx="18178892" cy="6014167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689731" y="12834369"/>
            <a:ext cx="18178892" cy="6623497"/>
          </a:xfrm>
        </p:spPr>
        <p:txBody>
          <a:bodyPr anchor="b"/>
          <a:lstStyle>
            <a:lvl1pPr marL="0" indent="0">
              <a:buNone/>
              <a:defRPr sz="1400"/>
            </a:lvl1pPr>
            <a:lvl2pPr marL="323195" indent="0">
              <a:buNone/>
              <a:defRPr sz="1300"/>
            </a:lvl2pPr>
            <a:lvl3pPr marL="646389" indent="0">
              <a:buNone/>
              <a:defRPr sz="1100"/>
            </a:lvl3pPr>
            <a:lvl4pPr marL="969584" indent="0">
              <a:buNone/>
              <a:defRPr sz="1000"/>
            </a:lvl4pPr>
            <a:lvl5pPr marL="1292779" indent="0">
              <a:buNone/>
              <a:defRPr sz="1000"/>
            </a:lvl5pPr>
            <a:lvl6pPr marL="1615973" indent="0">
              <a:buNone/>
              <a:defRPr sz="1000"/>
            </a:lvl6pPr>
            <a:lvl7pPr marL="1939168" indent="0">
              <a:buNone/>
              <a:defRPr sz="1000"/>
            </a:lvl7pPr>
            <a:lvl8pPr marL="2262363" indent="0">
              <a:buNone/>
              <a:defRPr sz="1000"/>
            </a:lvl8pPr>
            <a:lvl9pPr marL="2585557" indent="0">
              <a:buNone/>
              <a:defRPr sz="1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2293F1-04B5-4D66-B1B1-397F56663CD2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69677" y="7065516"/>
            <a:ext cx="9569904" cy="19983540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0747221" y="7065516"/>
            <a:ext cx="9569903" cy="19983540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97E07F-720F-40AD-92EA-7C515A6869C3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69677" y="6778374"/>
            <a:ext cx="9448808" cy="2823945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3195" indent="0">
              <a:buNone/>
              <a:defRPr sz="1400" b="1"/>
            </a:lvl2pPr>
            <a:lvl3pPr marL="646389" indent="0">
              <a:buNone/>
              <a:defRPr sz="1300" b="1"/>
            </a:lvl3pPr>
            <a:lvl4pPr marL="969584" indent="0">
              <a:buNone/>
              <a:defRPr sz="1100" b="1"/>
            </a:lvl4pPr>
            <a:lvl5pPr marL="1292779" indent="0">
              <a:buNone/>
              <a:defRPr sz="1100" b="1"/>
            </a:lvl5pPr>
            <a:lvl6pPr marL="1615973" indent="0">
              <a:buNone/>
              <a:defRPr sz="1100" b="1"/>
            </a:lvl6pPr>
            <a:lvl7pPr marL="1939168" indent="0">
              <a:buNone/>
              <a:defRPr sz="1100" b="1"/>
            </a:lvl7pPr>
            <a:lvl8pPr marL="2262363" indent="0">
              <a:buNone/>
              <a:defRPr sz="1100" b="1"/>
            </a:lvl8pPr>
            <a:lvl9pPr marL="2585557" indent="0">
              <a:buNone/>
              <a:defRPr sz="11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069677" y="9602319"/>
            <a:ext cx="9448808" cy="1744673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10863831" y="6778374"/>
            <a:ext cx="9453293" cy="2823945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3195" indent="0">
              <a:buNone/>
              <a:defRPr sz="1400" b="1"/>
            </a:lvl2pPr>
            <a:lvl3pPr marL="646389" indent="0">
              <a:buNone/>
              <a:defRPr sz="1300" b="1"/>
            </a:lvl3pPr>
            <a:lvl4pPr marL="969584" indent="0">
              <a:buNone/>
              <a:defRPr sz="1100" b="1"/>
            </a:lvl4pPr>
            <a:lvl5pPr marL="1292779" indent="0">
              <a:buNone/>
              <a:defRPr sz="1100" b="1"/>
            </a:lvl5pPr>
            <a:lvl6pPr marL="1615973" indent="0">
              <a:buNone/>
              <a:defRPr sz="1100" b="1"/>
            </a:lvl6pPr>
            <a:lvl7pPr marL="1939168" indent="0">
              <a:buNone/>
              <a:defRPr sz="1100" b="1"/>
            </a:lvl7pPr>
            <a:lvl8pPr marL="2262363" indent="0">
              <a:buNone/>
              <a:defRPr sz="1100" b="1"/>
            </a:lvl8pPr>
            <a:lvl9pPr marL="2585557" indent="0">
              <a:buNone/>
              <a:defRPr sz="11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10863831" y="9602319"/>
            <a:ext cx="9453293" cy="1744673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0C8C8C-4B24-459D-B6B6-7E76762FF22B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2EA5C4-F7C1-48C1-9D5C-3585C18EF463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19846E-B77F-4C21-88B5-141ADBF385AF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9677" y="1205095"/>
            <a:ext cx="7035870" cy="5131260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61192" y="1205095"/>
            <a:ext cx="11955932" cy="25843961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069677" y="6336355"/>
            <a:ext cx="7035870" cy="20712701"/>
          </a:xfrm>
        </p:spPr>
        <p:txBody>
          <a:bodyPr/>
          <a:lstStyle>
            <a:lvl1pPr marL="0" indent="0">
              <a:buNone/>
              <a:defRPr sz="1000"/>
            </a:lvl1pPr>
            <a:lvl2pPr marL="323195" indent="0">
              <a:buNone/>
              <a:defRPr sz="800"/>
            </a:lvl2pPr>
            <a:lvl3pPr marL="646389" indent="0">
              <a:buNone/>
              <a:defRPr sz="700"/>
            </a:lvl3pPr>
            <a:lvl4pPr marL="969584" indent="0">
              <a:buNone/>
              <a:defRPr sz="600"/>
            </a:lvl4pPr>
            <a:lvl5pPr marL="1292779" indent="0">
              <a:buNone/>
              <a:defRPr sz="600"/>
            </a:lvl5pPr>
            <a:lvl6pPr marL="1615973" indent="0">
              <a:buNone/>
              <a:defRPr sz="600"/>
            </a:lvl6pPr>
            <a:lvl7pPr marL="1939168" indent="0">
              <a:buNone/>
              <a:defRPr sz="600"/>
            </a:lvl7pPr>
            <a:lvl8pPr marL="2262363" indent="0">
              <a:buNone/>
              <a:defRPr sz="600"/>
            </a:lvl8pPr>
            <a:lvl9pPr marL="2585557" indent="0">
              <a:buNone/>
              <a:defRPr sz="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8A100F-0394-406B-AABC-2D513B3DB671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192370" y="21196547"/>
            <a:ext cx="12831631" cy="2501758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192370" y="2705245"/>
            <a:ext cx="12831631" cy="18167984"/>
          </a:xfrm>
        </p:spPr>
        <p:txBody>
          <a:bodyPr/>
          <a:lstStyle>
            <a:lvl1pPr marL="0" indent="0">
              <a:buNone/>
              <a:defRPr sz="2300"/>
            </a:lvl1pPr>
            <a:lvl2pPr marL="323195" indent="0">
              <a:buNone/>
              <a:defRPr sz="2000"/>
            </a:lvl2pPr>
            <a:lvl3pPr marL="646389" indent="0">
              <a:buNone/>
              <a:defRPr sz="1700"/>
            </a:lvl3pPr>
            <a:lvl4pPr marL="969584" indent="0">
              <a:buNone/>
              <a:defRPr sz="1400"/>
            </a:lvl4pPr>
            <a:lvl5pPr marL="1292779" indent="0">
              <a:buNone/>
              <a:defRPr sz="1400"/>
            </a:lvl5pPr>
            <a:lvl6pPr marL="1615973" indent="0">
              <a:buNone/>
              <a:defRPr sz="1400"/>
            </a:lvl6pPr>
            <a:lvl7pPr marL="1939168" indent="0">
              <a:buNone/>
              <a:defRPr sz="1400"/>
            </a:lvl7pPr>
            <a:lvl8pPr marL="2262363" indent="0">
              <a:buNone/>
              <a:defRPr sz="1400"/>
            </a:lvl8pPr>
            <a:lvl9pPr marL="2585557" indent="0">
              <a:buNone/>
              <a:defRPr sz="14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192370" y="23698306"/>
            <a:ext cx="12831631" cy="3554237"/>
          </a:xfrm>
        </p:spPr>
        <p:txBody>
          <a:bodyPr/>
          <a:lstStyle>
            <a:lvl1pPr marL="0" indent="0">
              <a:buNone/>
              <a:defRPr sz="1000"/>
            </a:lvl1pPr>
            <a:lvl2pPr marL="323195" indent="0">
              <a:buNone/>
              <a:defRPr sz="800"/>
            </a:lvl2pPr>
            <a:lvl3pPr marL="646389" indent="0">
              <a:buNone/>
              <a:defRPr sz="700"/>
            </a:lvl3pPr>
            <a:lvl4pPr marL="969584" indent="0">
              <a:buNone/>
              <a:defRPr sz="600"/>
            </a:lvl4pPr>
            <a:lvl5pPr marL="1292779" indent="0">
              <a:buNone/>
              <a:defRPr sz="600"/>
            </a:lvl5pPr>
            <a:lvl6pPr marL="1615973" indent="0">
              <a:buNone/>
              <a:defRPr sz="600"/>
            </a:lvl6pPr>
            <a:lvl7pPr marL="1939168" indent="0">
              <a:buNone/>
              <a:defRPr sz="600"/>
            </a:lvl7pPr>
            <a:lvl8pPr marL="2262363" indent="0">
              <a:buNone/>
              <a:defRPr sz="600"/>
            </a:lvl8pPr>
            <a:lvl9pPr marL="2585557" indent="0">
              <a:buNone/>
              <a:defRPr sz="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F5EE9B-3CD4-44F3-A27B-ADEABA3A91F6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9677" y="1212727"/>
            <a:ext cx="19247447" cy="504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94075" tIns="147037" rIns="294075" bIns="147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9677" y="7065253"/>
            <a:ext cx="19247447" cy="19984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07174" tIns="267208" rIns="407174" bIns="1908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9677" y="27574922"/>
            <a:ext cx="4989581" cy="2102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4075" tIns="147037" rIns="294075" bIns="147037" numCol="1" anchor="t" anchorCtr="0" compatLnSpc="1">
            <a:prstTxWarp prst="textNoShape">
              <a:avLst/>
            </a:prstTxWarp>
          </a:bodyPr>
          <a:lstStyle>
            <a:lvl1pPr>
              <a:defRPr sz="4500"/>
            </a:lvl1pPr>
          </a:lstStyle>
          <a:p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07213" y="27574922"/>
            <a:ext cx="6772375" cy="2102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4075" tIns="147037" rIns="294075" bIns="147037" numCol="1" anchor="t" anchorCtr="0" compatLnSpc="1">
            <a:prstTxWarp prst="textNoShape">
              <a:avLst/>
            </a:prstTxWarp>
          </a:bodyPr>
          <a:lstStyle>
            <a:lvl1pPr algn="ctr">
              <a:defRPr sz="4500"/>
            </a:lvl1pPr>
          </a:lstStyle>
          <a:p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327543" y="27574922"/>
            <a:ext cx="4989581" cy="2102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4075" tIns="147037" rIns="294075" bIns="147037" numCol="1" anchor="t" anchorCtr="0" compatLnSpc="1">
            <a:prstTxWarp prst="textNoShape">
              <a:avLst/>
            </a:prstTxWarp>
          </a:bodyPr>
          <a:lstStyle>
            <a:lvl1pPr algn="r">
              <a:defRPr sz="4500"/>
            </a:lvl1pPr>
          </a:lstStyle>
          <a:p>
            <a:fld id="{484272CF-DD17-4AF1-B1BB-4FE791FEA2BB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41296" rtl="0" eaLnBrk="0" fontAlgn="base" hangingPunct="0">
        <a:spcBef>
          <a:spcPct val="0"/>
        </a:spcBef>
        <a:spcAft>
          <a:spcPct val="0"/>
        </a:spcAft>
        <a:defRPr sz="14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941296" rtl="0" eaLnBrk="0" fontAlgn="base" hangingPunct="0">
        <a:spcBef>
          <a:spcPct val="0"/>
        </a:spcBef>
        <a:spcAft>
          <a:spcPct val="0"/>
        </a:spcAft>
        <a:defRPr sz="14100">
          <a:solidFill>
            <a:schemeClr val="tx2"/>
          </a:solidFill>
          <a:latin typeface="Arial" charset="0"/>
        </a:defRPr>
      </a:lvl2pPr>
      <a:lvl3pPr algn="ctr" defTabSz="2941296" rtl="0" eaLnBrk="0" fontAlgn="base" hangingPunct="0">
        <a:spcBef>
          <a:spcPct val="0"/>
        </a:spcBef>
        <a:spcAft>
          <a:spcPct val="0"/>
        </a:spcAft>
        <a:defRPr sz="14100">
          <a:solidFill>
            <a:schemeClr val="tx2"/>
          </a:solidFill>
          <a:latin typeface="Arial" charset="0"/>
        </a:defRPr>
      </a:lvl3pPr>
      <a:lvl4pPr algn="ctr" defTabSz="2941296" rtl="0" eaLnBrk="0" fontAlgn="base" hangingPunct="0">
        <a:spcBef>
          <a:spcPct val="0"/>
        </a:spcBef>
        <a:spcAft>
          <a:spcPct val="0"/>
        </a:spcAft>
        <a:defRPr sz="14100">
          <a:solidFill>
            <a:schemeClr val="tx2"/>
          </a:solidFill>
          <a:latin typeface="Arial" charset="0"/>
        </a:defRPr>
      </a:lvl4pPr>
      <a:lvl5pPr algn="ctr" defTabSz="2941296" rtl="0" eaLnBrk="0" fontAlgn="base" hangingPunct="0">
        <a:spcBef>
          <a:spcPct val="0"/>
        </a:spcBef>
        <a:spcAft>
          <a:spcPct val="0"/>
        </a:spcAft>
        <a:defRPr sz="14100">
          <a:solidFill>
            <a:schemeClr val="tx2"/>
          </a:solidFill>
          <a:latin typeface="Arial" charset="0"/>
        </a:defRPr>
      </a:lvl5pPr>
      <a:lvl6pPr marL="323195" algn="ctr" defTabSz="2941296" rtl="0" fontAlgn="base">
        <a:spcBef>
          <a:spcPct val="0"/>
        </a:spcBef>
        <a:spcAft>
          <a:spcPct val="0"/>
        </a:spcAft>
        <a:defRPr sz="14100">
          <a:solidFill>
            <a:schemeClr val="tx2"/>
          </a:solidFill>
          <a:latin typeface="Arial" charset="0"/>
        </a:defRPr>
      </a:lvl6pPr>
      <a:lvl7pPr marL="646389" algn="ctr" defTabSz="2941296" rtl="0" fontAlgn="base">
        <a:spcBef>
          <a:spcPct val="0"/>
        </a:spcBef>
        <a:spcAft>
          <a:spcPct val="0"/>
        </a:spcAft>
        <a:defRPr sz="14100">
          <a:solidFill>
            <a:schemeClr val="tx2"/>
          </a:solidFill>
          <a:latin typeface="Arial" charset="0"/>
        </a:defRPr>
      </a:lvl7pPr>
      <a:lvl8pPr marL="969584" algn="ctr" defTabSz="2941296" rtl="0" fontAlgn="base">
        <a:spcBef>
          <a:spcPct val="0"/>
        </a:spcBef>
        <a:spcAft>
          <a:spcPct val="0"/>
        </a:spcAft>
        <a:defRPr sz="14100">
          <a:solidFill>
            <a:schemeClr val="tx2"/>
          </a:solidFill>
          <a:latin typeface="Arial" charset="0"/>
        </a:defRPr>
      </a:lvl8pPr>
      <a:lvl9pPr marL="1292779" algn="ctr" defTabSz="2941296" rtl="0" fontAlgn="base">
        <a:spcBef>
          <a:spcPct val="0"/>
        </a:spcBef>
        <a:spcAft>
          <a:spcPct val="0"/>
        </a:spcAft>
        <a:defRPr sz="14100">
          <a:solidFill>
            <a:schemeClr val="tx2"/>
          </a:solidFill>
          <a:latin typeface="Arial" charset="0"/>
        </a:defRPr>
      </a:lvl9pPr>
    </p:titleStyle>
    <p:bodyStyle>
      <a:lvl1pPr marL="242396" indent="-242396" algn="l" defTabSz="2941296" rtl="0" eaLnBrk="0" fontAlgn="base" hangingPunct="0">
        <a:spcBef>
          <a:spcPct val="0"/>
        </a:spcBef>
        <a:spcAft>
          <a:spcPct val="30000"/>
        </a:spcAft>
        <a:defRPr sz="4200" b="1">
          <a:solidFill>
            <a:schemeClr val="tx1"/>
          </a:solidFill>
          <a:latin typeface="+mn-lt"/>
          <a:ea typeface="+mn-ea"/>
          <a:cs typeface="+mn-cs"/>
        </a:defRPr>
      </a:lvl1pPr>
      <a:lvl2pPr marL="1123" indent="322073" algn="l" defTabSz="2941296" rtl="0" eaLnBrk="0" fontAlgn="base" hangingPunct="0">
        <a:spcBef>
          <a:spcPct val="20000"/>
        </a:spcBef>
        <a:spcAft>
          <a:spcPct val="0"/>
        </a:spcAft>
        <a:buFont typeface="Arial" charset="0"/>
        <a:defRPr sz="2300">
          <a:solidFill>
            <a:schemeClr val="tx1"/>
          </a:solidFill>
          <a:latin typeface="+mn-lt"/>
        </a:defRPr>
      </a:lvl2pPr>
      <a:lvl3pPr marL="310851" indent="-308606" algn="l" defTabSz="2941296" rtl="0" eaLnBrk="0" fontAlgn="base" hangingPunct="0">
        <a:spcBef>
          <a:spcPct val="20000"/>
        </a:spcBef>
        <a:spcAft>
          <a:spcPct val="0"/>
        </a:spcAft>
        <a:buFont typeface="Arial" charset="0"/>
        <a:buChar char="■"/>
        <a:defRPr sz="2300">
          <a:solidFill>
            <a:schemeClr val="tx1"/>
          </a:solidFill>
          <a:latin typeface="+mn-lt"/>
        </a:defRPr>
      </a:lvl3pPr>
      <a:lvl4pPr marL="311973" indent="657611" algn="l" defTabSz="2941296" rtl="0" eaLnBrk="0" fontAlgn="base" hangingPunct="0">
        <a:spcBef>
          <a:spcPct val="20000"/>
        </a:spcBef>
        <a:spcAft>
          <a:spcPct val="0"/>
        </a:spcAft>
        <a:defRPr sz="2300">
          <a:solidFill>
            <a:schemeClr val="tx1"/>
          </a:solidFill>
          <a:latin typeface="+mn-lt"/>
        </a:defRPr>
      </a:lvl4pPr>
      <a:lvl5pPr marL="313095" indent="979684" algn="l" defTabSz="2941296" rtl="0" eaLnBrk="0" fontAlgn="base" hangingPunct="0">
        <a:spcBef>
          <a:spcPct val="20000"/>
        </a:spcBef>
        <a:spcAft>
          <a:spcPct val="0"/>
        </a:spcAft>
        <a:defRPr sz="2300">
          <a:solidFill>
            <a:schemeClr val="tx1"/>
          </a:solidFill>
          <a:latin typeface="+mn-lt"/>
        </a:defRPr>
      </a:lvl5pPr>
      <a:lvl6pPr marL="636290" algn="l" defTabSz="2941296" rtl="0" fontAlgn="base">
        <a:spcBef>
          <a:spcPct val="20000"/>
        </a:spcBef>
        <a:spcAft>
          <a:spcPct val="0"/>
        </a:spcAft>
        <a:defRPr sz="2300">
          <a:solidFill>
            <a:schemeClr val="tx1"/>
          </a:solidFill>
          <a:latin typeface="+mn-lt"/>
        </a:defRPr>
      </a:lvl6pPr>
      <a:lvl7pPr marL="959485" algn="l" defTabSz="2941296" rtl="0" fontAlgn="base">
        <a:spcBef>
          <a:spcPct val="20000"/>
        </a:spcBef>
        <a:spcAft>
          <a:spcPct val="0"/>
        </a:spcAft>
        <a:defRPr sz="2300">
          <a:solidFill>
            <a:schemeClr val="tx1"/>
          </a:solidFill>
          <a:latin typeface="+mn-lt"/>
        </a:defRPr>
      </a:lvl7pPr>
      <a:lvl8pPr marL="1282679" algn="l" defTabSz="2941296" rtl="0" fontAlgn="base">
        <a:spcBef>
          <a:spcPct val="20000"/>
        </a:spcBef>
        <a:spcAft>
          <a:spcPct val="0"/>
        </a:spcAft>
        <a:defRPr sz="2300">
          <a:solidFill>
            <a:schemeClr val="tx1"/>
          </a:solidFill>
          <a:latin typeface="+mn-lt"/>
        </a:defRPr>
      </a:lvl8pPr>
      <a:lvl9pPr marL="1605874" algn="l" defTabSz="2941296" rtl="0" fontAlgn="base">
        <a:spcBef>
          <a:spcPct val="20000"/>
        </a:spcBef>
        <a:spcAft>
          <a:spcPct val="0"/>
        </a:spcAft>
        <a:defRPr sz="23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64638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3195" algn="l" defTabSz="64638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6389" algn="l" defTabSz="64638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9584" algn="l" defTabSz="64638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92779" algn="l" defTabSz="64638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15973" algn="l" defTabSz="64638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39168" algn="l" defTabSz="64638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62363" algn="l" defTabSz="64638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85557" algn="l" defTabSz="64638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78" descr="TUBraunschweig_CO_360vH_PPT_Post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007237"/>
            <a:ext cx="6407967" cy="2385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Rectangle 79"/>
          <p:cNvSpPr>
            <a:spLocks noChangeArrowheads="1"/>
          </p:cNvSpPr>
          <p:nvPr/>
        </p:nvSpPr>
        <p:spPr bwMode="auto">
          <a:xfrm>
            <a:off x="8862392" y="827574"/>
            <a:ext cx="11698044" cy="137554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r"/>
            <a:r>
              <a:rPr lang="de-DE" sz="3400" b="1" dirty="0">
                <a:solidFill>
                  <a:srgbClr val="BE1E3C"/>
                </a:solidFill>
              </a:rPr>
              <a:t>Fakultät Architektur, Bauingenieurwesen und </a:t>
            </a:r>
            <a:r>
              <a:rPr lang="de-DE" sz="3400" b="1" dirty="0" smtClean="0">
                <a:solidFill>
                  <a:srgbClr val="BE1E3C"/>
                </a:solidFill>
              </a:rPr>
              <a:t>Umweltwissenschaften</a:t>
            </a:r>
          </a:p>
          <a:p>
            <a:pPr algn="r"/>
            <a:r>
              <a:rPr lang="de-DE" sz="3400" b="1" dirty="0" smtClean="0">
                <a:solidFill>
                  <a:srgbClr val="BE1E3C"/>
                </a:solidFill>
              </a:rPr>
              <a:t>Studiengang Architektur +</a:t>
            </a:r>
            <a:endParaRPr lang="de-DE" sz="3400" b="1" dirty="0">
              <a:solidFill>
                <a:srgbClr val="BE1E3C"/>
              </a:solidFill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962741" y="4608817"/>
            <a:ext cx="20424060" cy="19482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600" b="1" i="1" cap="all" dirty="0" smtClean="0"/>
              <a:t>Zusammenfassung Abgabeleistungen Architektur</a:t>
            </a:r>
            <a:r>
              <a:rPr lang="de-DE" sz="3600" b="1" cap="all" dirty="0" smtClean="0"/>
              <a:t>+</a:t>
            </a:r>
          </a:p>
          <a:p>
            <a:endParaRPr lang="de-DE" sz="3600" b="1" cap="all" dirty="0"/>
          </a:p>
          <a:p>
            <a:r>
              <a:rPr lang="de-DE" sz="3600" b="1" u="sng" cap="all" dirty="0" smtClean="0"/>
              <a:t>Dokumentation </a:t>
            </a:r>
            <a:r>
              <a:rPr lang="de-DE" sz="3600" b="1" u="sng" cap="all" dirty="0"/>
              <a:t>1 Semester Auslandsstudium + 1 Semester Praktikum</a:t>
            </a:r>
          </a:p>
          <a:p>
            <a:endParaRPr lang="de-DE" sz="3600" dirty="0" smtClean="0"/>
          </a:p>
          <a:p>
            <a:r>
              <a:rPr lang="de-DE" sz="3600" dirty="0" smtClean="0"/>
              <a:t>nach </a:t>
            </a:r>
            <a:r>
              <a:rPr lang="de-DE" sz="3600" dirty="0" smtClean="0"/>
              <a:t>Auslandsstudium:</a:t>
            </a:r>
            <a:endParaRPr lang="de-DE" sz="3600" dirty="0"/>
          </a:p>
          <a:p>
            <a:r>
              <a:rPr lang="de-DE" sz="3600" dirty="0" smtClean="0"/>
              <a:t>	Erfahrungsbericht </a:t>
            </a:r>
            <a:r>
              <a:rPr lang="de-DE" sz="3600" dirty="0"/>
              <a:t>– 6 Wochen nach </a:t>
            </a:r>
            <a:r>
              <a:rPr lang="de-DE" sz="3600" dirty="0" smtClean="0"/>
              <a:t>Studienende </a:t>
            </a:r>
          </a:p>
          <a:p>
            <a:endParaRPr lang="de-DE" sz="3600" dirty="0"/>
          </a:p>
          <a:p>
            <a:r>
              <a:rPr lang="de-DE" sz="3600" dirty="0"/>
              <a:t>	</a:t>
            </a:r>
            <a:r>
              <a:rPr lang="de-DE" sz="3600" dirty="0" smtClean="0"/>
              <a:t>2 Poster – als PDF per </a:t>
            </a:r>
            <a:r>
              <a:rPr lang="de-DE" sz="3600" dirty="0"/>
              <a:t>E-Mail 6 Wochen nach </a:t>
            </a:r>
            <a:r>
              <a:rPr lang="de-DE" sz="3600" dirty="0" smtClean="0"/>
              <a:t>Studienende und </a:t>
            </a:r>
            <a:r>
              <a:rPr lang="de-DE" sz="3600" dirty="0" smtClean="0"/>
              <a:t>als Ausdruck DIN A1</a:t>
            </a:r>
            <a:r>
              <a:rPr lang="de-DE" sz="3600" dirty="0"/>
              <a:t/>
            </a:r>
            <a:br>
              <a:rPr lang="de-DE" sz="3600" dirty="0"/>
            </a:br>
            <a:r>
              <a:rPr lang="de-DE" sz="3600" dirty="0" smtClean="0"/>
              <a:t>		1</a:t>
            </a:r>
            <a:r>
              <a:rPr lang="de-DE" sz="3600" dirty="0"/>
              <a:t>. Poster mit Dokumentation des Studienortes und der </a:t>
            </a:r>
            <a:r>
              <a:rPr lang="de-DE" sz="3600" dirty="0" smtClean="0"/>
              <a:t>Uni</a:t>
            </a:r>
            <a:r>
              <a:rPr lang="de-DE" sz="3600" dirty="0"/>
              <a:t/>
            </a:r>
            <a:br>
              <a:rPr lang="de-DE" sz="3600" dirty="0"/>
            </a:br>
            <a:r>
              <a:rPr lang="de-DE" sz="3600" dirty="0" smtClean="0"/>
              <a:t>		2</a:t>
            </a:r>
            <a:r>
              <a:rPr lang="de-DE" sz="3600" dirty="0"/>
              <a:t>. Poster mit Dokumentation der </a:t>
            </a:r>
            <a:r>
              <a:rPr lang="de-DE" sz="3600" dirty="0" smtClean="0"/>
              <a:t>Studienprojekte</a:t>
            </a:r>
          </a:p>
          <a:p>
            <a:r>
              <a:rPr lang="de-DE" sz="3600" dirty="0"/>
              <a:t/>
            </a:r>
            <a:br>
              <a:rPr lang="de-DE" sz="3600" dirty="0"/>
            </a:br>
            <a:r>
              <a:rPr lang="de-DE" sz="3600" dirty="0"/>
              <a:t>nach </a:t>
            </a:r>
            <a:r>
              <a:rPr lang="de-DE" sz="3600" dirty="0" smtClean="0"/>
              <a:t>Praktikum:</a:t>
            </a:r>
            <a:endParaRPr lang="de-DE" sz="3600" dirty="0"/>
          </a:p>
          <a:p>
            <a:r>
              <a:rPr lang="de-DE" sz="3600" dirty="0" smtClean="0"/>
              <a:t>	Erfahrungsbericht </a:t>
            </a:r>
            <a:r>
              <a:rPr lang="de-DE" sz="3600" dirty="0"/>
              <a:t>– 6 Wochen nach Praktikumsende</a:t>
            </a:r>
          </a:p>
          <a:p>
            <a:r>
              <a:rPr lang="de-DE" sz="3600" dirty="0"/>
              <a:t> </a:t>
            </a:r>
            <a:r>
              <a:rPr lang="de-DE" sz="3600" dirty="0" smtClean="0"/>
              <a:t>	1 Poster </a:t>
            </a:r>
            <a:r>
              <a:rPr lang="de-DE" sz="3600" dirty="0"/>
              <a:t>– 6 Wochen nach </a:t>
            </a:r>
            <a:r>
              <a:rPr lang="de-DE" sz="3600" dirty="0" smtClean="0"/>
              <a:t>Praktikumsende</a:t>
            </a:r>
          </a:p>
          <a:p>
            <a:endParaRPr lang="de-DE" sz="3600" dirty="0" smtClean="0"/>
          </a:p>
          <a:p>
            <a:r>
              <a:rPr lang="de-DE" sz="3600" dirty="0"/>
              <a:t>	Anmerkung: Die gedruckten Poster des Auslandsstudiums können auch zusammen mit den 	Postern vom Praktikum abgegeben werden. </a:t>
            </a:r>
          </a:p>
          <a:p>
            <a:r>
              <a:rPr lang="de-DE" sz="3600" dirty="0"/>
              <a:t>	Eine Anerkennung des jeweiligen Moduls erfolgt erst, wenn alle Unterlagen vorliegen.  </a:t>
            </a:r>
          </a:p>
          <a:p>
            <a:endParaRPr lang="de-DE" sz="3600" dirty="0"/>
          </a:p>
          <a:p>
            <a:endParaRPr lang="de-DE" sz="3600" dirty="0" smtClean="0"/>
          </a:p>
          <a:p>
            <a:r>
              <a:rPr lang="de-DE" sz="3600" b="1" i="1" dirty="0" smtClean="0"/>
              <a:t>ANLEITUNG ZUR BEARBEITUNG DER POSTERVORLAGE</a:t>
            </a:r>
            <a:endParaRPr lang="de-DE" sz="3600" b="1" i="1" dirty="0"/>
          </a:p>
          <a:p>
            <a:r>
              <a:rPr lang="de-DE" sz="3600" dirty="0" smtClean="0"/>
              <a:t>Format: A1</a:t>
            </a:r>
          </a:p>
          <a:p>
            <a:r>
              <a:rPr lang="de-DE" sz="3600" dirty="0" smtClean="0"/>
              <a:t>Dateityp: PDF</a:t>
            </a:r>
          </a:p>
          <a:p>
            <a:endParaRPr lang="de-DE" sz="3600" dirty="0" smtClean="0"/>
          </a:p>
          <a:p>
            <a:r>
              <a:rPr lang="de-DE" sz="3600" dirty="0" smtClean="0"/>
              <a:t>Textfeld: Schriftgröße 20pt; weißes Feld</a:t>
            </a:r>
          </a:p>
          <a:p>
            <a:r>
              <a:rPr lang="de-DE" sz="3600" dirty="0" smtClean="0"/>
              <a:t>Fotos: Hoch oder Querformat in gestrichelte Felder</a:t>
            </a:r>
            <a:endParaRPr lang="de-DE" sz="3600" dirty="0"/>
          </a:p>
          <a:p>
            <a:endParaRPr lang="de-DE" sz="3600" dirty="0" smtClean="0"/>
          </a:p>
          <a:p>
            <a:endParaRPr lang="de-DE" sz="3600" dirty="0" smtClean="0"/>
          </a:p>
          <a:p>
            <a:r>
              <a:rPr lang="de-DE" sz="3600" dirty="0"/>
              <a:t>Information: </a:t>
            </a:r>
          </a:p>
          <a:p>
            <a:r>
              <a:rPr lang="de-DE" sz="3600" dirty="0" smtClean="0"/>
              <a:t>- Die </a:t>
            </a:r>
            <a:r>
              <a:rPr lang="de-DE" sz="3600" dirty="0"/>
              <a:t>Fotos können sowohl Hoch- als auch Querformat haben – die Aufteilung kann anhand der </a:t>
            </a:r>
            <a:r>
              <a:rPr lang="de-DE" sz="3600" dirty="0" smtClean="0"/>
              <a:t>Führungslinien </a:t>
            </a:r>
            <a:r>
              <a:rPr lang="de-DE" sz="3600" dirty="0"/>
              <a:t>frei gestaltet werden. </a:t>
            </a:r>
          </a:p>
          <a:p>
            <a:pPr marL="571500" indent="-571500">
              <a:buFontTx/>
              <a:buChar char="-"/>
            </a:pPr>
            <a:r>
              <a:rPr lang="de-DE" sz="3600" dirty="0" smtClean="0"/>
              <a:t>Bei Textfeldern weißes Feld beibehalten</a:t>
            </a:r>
          </a:p>
          <a:p>
            <a:pPr marL="571500" indent="-571500">
              <a:buFontTx/>
              <a:buChar char="-"/>
            </a:pPr>
            <a:r>
              <a:rPr lang="de-DE" sz="3600" dirty="0" smtClean="0"/>
              <a:t>Bitte verwenden Sie nur Fotos, bei denen das Lizenzrecht bei Ihnen liegt (z.B</a:t>
            </a:r>
            <a:r>
              <a:rPr lang="de-DE" sz="3600" dirty="0" smtClean="0"/>
              <a:t>. eigene Fotos, oder Fotos bei denen Ihnen die Nutzung erlaubt wurde)</a:t>
            </a:r>
            <a:endParaRPr lang="de-DE" sz="3600" dirty="0" smtClean="0"/>
          </a:p>
          <a:p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913308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90"/>
          <p:cNvSpPr>
            <a:spLocks noChangeArrowheads="1"/>
          </p:cNvSpPr>
          <p:nvPr/>
        </p:nvSpPr>
        <p:spPr bwMode="auto">
          <a:xfrm>
            <a:off x="0" y="4744121"/>
            <a:ext cx="21384557" cy="25534731"/>
          </a:xfrm>
          <a:prstGeom prst="rect">
            <a:avLst/>
          </a:prstGeom>
          <a:solidFill>
            <a:srgbClr val="C5CD99"/>
          </a:solidFill>
          <a:ln w="9525">
            <a:noFill/>
            <a:miter lim="800000"/>
            <a:headEnd/>
            <a:tailEnd/>
          </a:ln>
        </p:spPr>
        <p:txBody>
          <a:bodyPr wrap="none" lIns="64639" tIns="32319" rIns="64639" bIns="32319" anchor="ctr"/>
          <a:lstStyle/>
          <a:p>
            <a:endParaRPr lang="de-DE"/>
          </a:p>
        </p:txBody>
      </p:sp>
      <p:pic>
        <p:nvPicPr>
          <p:cNvPr id="2" name="Picture 78" descr="TUBraunschweig_CO_360vH_PPT_Post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007237"/>
            <a:ext cx="6407967" cy="2385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79"/>
          <p:cNvSpPr>
            <a:spLocks noChangeArrowheads="1"/>
          </p:cNvSpPr>
          <p:nvPr/>
        </p:nvSpPr>
        <p:spPr bwMode="auto">
          <a:xfrm>
            <a:off x="8862392" y="827574"/>
            <a:ext cx="11698044" cy="137554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r"/>
            <a:r>
              <a:rPr lang="de-DE" sz="3400" b="1" dirty="0">
                <a:solidFill>
                  <a:srgbClr val="BE1E3C"/>
                </a:solidFill>
              </a:rPr>
              <a:t>Fakultät Architektur, Bauingenieurwesen und </a:t>
            </a:r>
            <a:r>
              <a:rPr lang="de-DE" sz="3400" b="1" dirty="0" smtClean="0">
                <a:solidFill>
                  <a:srgbClr val="BE1E3C"/>
                </a:solidFill>
              </a:rPr>
              <a:t>Umweltwissenschaften</a:t>
            </a:r>
          </a:p>
          <a:p>
            <a:pPr algn="r"/>
            <a:r>
              <a:rPr lang="de-DE" sz="3400" b="1" dirty="0" smtClean="0">
                <a:solidFill>
                  <a:srgbClr val="BE1E3C"/>
                </a:solidFill>
              </a:rPr>
              <a:t>Studiengang Architektur +</a:t>
            </a:r>
            <a:endParaRPr lang="de-DE" sz="3400" b="1" dirty="0">
              <a:solidFill>
                <a:srgbClr val="BE1E3C"/>
              </a:solidFill>
            </a:endParaRPr>
          </a:p>
        </p:txBody>
      </p:sp>
      <p:sp>
        <p:nvSpPr>
          <p:cNvPr id="4" name="Text Box 80"/>
          <p:cNvSpPr txBox="1">
            <a:spLocks noChangeArrowheads="1"/>
          </p:cNvSpPr>
          <p:nvPr/>
        </p:nvSpPr>
        <p:spPr bwMode="auto">
          <a:xfrm>
            <a:off x="927100" y="4087337"/>
            <a:ext cx="19633336" cy="3412477"/>
          </a:xfrm>
          <a:prstGeom prst="rect">
            <a:avLst/>
          </a:prstGeom>
          <a:solidFill>
            <a:srgbClr val="8A9C33"/>
          </a:solidFill>
          <a:ln w="9525">
            <a:noFill/>
            <a:miter lim="800000"/>
            <a:headEnd/>
            <a:tailEnd/>
          </a:ln>
        </p:spPr>
        <p:txBody>
          <a:bodyPr lIns="407174" tIns="216311" rIns="407174" bIns="63621"/>
          <a:lstStyle/>
          <a:p>
            <a:pPr defTabSz="2941296">
              <a:lnSpc>
                <a:spcPct val="92000"/>
              </a:lnSpc>
              <a:spcBef>
                <a:spcPct val="50000"/>
              </a:spcBef>
              <a:spcAft>
                <a:spcPct val="10000"/>
              </a:spcAft>
            </a:pPr>
            <a:r>
              <a:rPr lang="de-DE" sz="8500" b="1" dirty="0"/>
              <a:t>Gastuniversität </a:t>
            </a:r>
            <a:r>
              <a:rPr lang="de-DE" sz="8500" b="1" dirty="0" smtClean="0"/>
              <a:t>XY</a:t>
            </a:r>
            <a:endParaRPr lang="de-DE" sz="2500" b="1" dirty="0"/>
          </a:p>
          <a:p>
            <a:pPr defTabSz="2941296">
              <a:lnSpc>
                <a:spcPct val="109000"/>
              </a:lnSpc>
            </a:pPr>
            <a:endParaRPr lang="de-DE" sz="2500" b="1" dirty="0" smtClean="0"/>
          </a:p>
          <a:p>
            <a:pPr defTabSz="2941296">
              <a:lnSpc>
                <a:spcPct val="109000"/>
              </a:lnSpc>
            </a:pPr>
            <a:r>
              <a:rPr lang="de-DE" sz="2500" b="1" dirty="0" smtClean="0"/>
              <a:t>Gastuniversität</a:t>
            </a:r>
            <a:r>
              <a:rPr lang="de-DE" sz="2500" b="1" dirty="0"/>
              <a:t>| Institutsname/zentrale Einrichtung </a:t>
            </a:r>
          </a:p>
          <a:p>
            <a:pPr defTabSz="2941296">
              <a:lnSpc>
                <a:spcPct val="109000"/>
              </a:lnSpc>
            </a:pPr>
            <a:r>
              <a:rPr lang="de-DE" sz="2500" dirty="0"/>
              <a:t>Stadt / sonstige Adressdaten |  </a:t>
            </a:r>
            <a:r>
              <a:rPr lang="de-DE" sz="2500" dirty="0" smtClean="0"/>
              <a:t>Autorenname </a:t>
            </a:r>
            <a:r>
              <a:rPr lang="de-DE" sz="2500" dirty="0"/>
              <a:t>und Kontaktdaten für </a:t>
            </a:r>
            <a:r>
              <a:rPr lang="de-DE" sz="2500" dirty="0" smtClean="0"/>
              <a:t>Nachfragen (freiwillig)</a:t>
            </a:r>
          </a:p>
          <a:p>
            <a:pPr defTabSz="2941296">
              <a:lnSpc>
                <a:spcPct val="109000"/>
              </a:lnSpc>
            </a:pPr>
            <a:r>
              <a:rPr lang="de-DE" sz="2500" dirty="0" smtClean="0"/>
              <a:t>Aufenthaltsdaten</a:t>
            </a:r>
            <a:endParaRPr lang="de-DE" sz="2500" dirty="0"/>
          </a:p>
        </p:txBody>
      </p:sp>
      <p:sp>
        <p:nvSpPr>
          <p:cNvPr id="5" name="Rechteck 4"/>
          <p:cNvSpPr/>
          <p:nvPr/>
        </p:nvSpPr>
        <p:spPr bwMode="auto">
          <a:xfrm>
            <a:off x="10963831" y="22295782"/>
            <a:ext cx="4590109" cy="328536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hteck 5"/>
          <p:cNvSpPr/>
          <p:nvPr/>
        </p:nvSpPr>
        <p:spPr bwMode="auto">
          <a:xfrm>
            <a:off x="5955690" y="18687241"/>
            <a:ext cx="4512286" cy="320279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hteck 6"/>
          <p:cNvSpPr/>
          <p:nvPr/>
        </p:nvSpPr>
        <p:spPr bwMode="auto">
          <a:xfrm>
            <a:off x="882649" y="7939088"/>
            <a:ext cx="4577983" cy="6674675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hteck 7"/>
          <p:cNvSpPr/>
          <p:nvPr/>
        </p:nvSpPr>
        <p:spPr bwMode="auto">
          <a:xfrm>
            <a:off x="5955689" y="7939087"/>
            <a:ext cx="4512286" cy="667507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de-DE" sz="2000" i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Fotos vom Unigebäude/Architekturdepartment</a:t>
            </a:r>
            <a:endParaRPr lang="de-DE" sz="2000" i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Rechteck 9"/>
          <p:cNvSpPr/>
          <p:nvPr/>
        </p:nvSpPr>
        <p:spPr bwMode="auto">
          <a:xfrm>
            <a:off x="10940160" y="7939087"/>
            <a:ext cx="4568774" cy="667507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echteck 10"/>
          <p:cNvSpPr/>
          <p:nvPr/>
        </p:nvSpPr>
        <p:spPr bwMode="auto">
          <a:xfrm>
            <a:off x="882650" y="25974849"/>
            <a:ext cx="4577982" cy="329455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Rechteck 11"/>
          <p:cNvSpPr/>
          <p:nvPr/>
        </p:nvSpPr>
        <p:spPr bwMode="auto">
          <a:xfrm>
            <a:off x="16003990" y="15007868"/>
            <a:ext cx="4556445" cy="328567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882649" y="8010607"/>
            <a:ext cx="457798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Steckbrief Uni:</a:t>
            </a:r>
          </a:p>
          <a:p>
            <a:endParaRPr lang="de-DE" sz="2000" dirty="0" smtClean="0"/>
          </a:p>
          <a:p>
            <a:r>
              <a:rPr lang="de-DE" sz="2000" dirty="0" smtClean="0"/>
              <a:t>- Ort /Adresse</a:t>
            </a:r>
          </a:p>
          <a:p>
            <a:r>
              <a:rPr lang="de-DE" sz="2000" dirty="0" smtClean="0"/>
              <a:t>- Anzahl Studenten (allgemein)</a:t>
            </a:r>
          </a:p>
          <a:p>
            <a:r>
              <a:rPr lang="de-DE" sz="2000" dirty="0" smtClean="0"/>
              <a:t>- Anzahl Architekturstudenten</a:t>
            </a:r>
          </a:p>
          <a:p>
            <a:r>
              <a:rPr lang="de-DE" sz="2000" dirty="0" smtClean="0"/>
              <a:t>- Anzahl Architekturprofessoren</a:t>
            </a:r>
            <a:br>
              <a:rPr lang="de-DE" sz="2000" dirty="0" smtClean="0"/>
            </a:br>
            <a:r>
              <a:rPr lang="de-DE" sz="2000" dirty="0" smtClean="0"/>
              <a:t>- Link zur Architekturfakultät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6010501" y="18740438"/>
            <a:ext cx="29277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Vorbereitung:</a:t>
            </a:r>
            <a:br>
              <a:rPr lang="de-DE" sz="2000" dirty="0" smtClean="0"/>
            </a:br>
            <a:r>
              <a:rPr lang="de-DE" sz="2000" dirty="0" smtClean="0"/>
              <a:t>- Visum</a:t>
            </a:r>
            <a:br>
              <a:rPr lang="de-DE" sz="2000" dirty="0" smtClean="0"/>
            </a:br>
            <a:r>
              <a:rPr lang="de-DE" sz="2000" dirty="0" smtClean="0"/>
              <a:t>- Unterkunft</a:t>
            </a:r>
            <a:br>
              <a:rPr lang="de-DE" sz="2000" dirty="0" smtClean="0"/>
            </a:br>
            <a:r>
              <a:rPr lang="de-DE" sz="2000" dirty="0" smtClean="0"/>
              <a:t>- Finanzierung und Kosten</a:t>
            </a:r>
            <a:endParaRPr lang="de-DE" sz="2000" dirty="0"/>
          </a:p>
        </p:txBody>
      </p:sp>
      <p:sp>
        <p:nvSpPr>
          <p:cNvPr id="15" name="Textfeld 14"/>
          <p:cNvSpPr txBox="1"/>
          <p:nvPr/>
        </p:nvSpPr>
        <p:spPr>
          <a:xfrm>
            <a:off x="10918825" y="22282750"/>
            <a:ext cx="48208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Kommunikation und soziales Umfeld:</a:t>
            </a:r>
            <a:br>
              <a:rPr lang="de-DE" sz="2000" dirty="0" smtClean="0"/>
            </a:br>
            <a:r>
              <a:rPr lang="de-DE" sz="2000" dirty="0" smtClean="0"/>
              <a:t>- </a:t>
            </a:r>
            <a:r>
              <a:rPr lang="de-DE" sz="2000" dirty="0" err="1" smtClean="0"/>
              <a:t>sprachl</a:t>
            </a:r>
            <a:r>
              <a:rPr lang="de-DE" sz="2000" dirty="0" smtClean="0"/>
              <a:t>. Barrieren</a:t>
            </a:r>
            <a:br>
              <a:rPr lang="de-DE" sz="2000" dirty="0" smtClean="0"/>
            </a:br>
            <a:r>
              <a:rPr lang="de-DE" sz="2000" dirty="0" smtClean="0"/>
              <a:t>- Freizeitangebote</a:t>
            </a:r>
            <a:br>
              <a:rPr lang="de-DE" sz="2000" dirty="0" smtClean="0"/>
            </a:br>
            <a:r>
              <a:rPr lang="de-DE" sz="2000" dirty="0" smtClean="0"/>
              <a:t>-</a:t>
            </a:r>
            <a:r>
              <a:rPr lang="de-DE" sz="2000" dirty="0"/>
              <a:t> </a:t>
            </a:r>
            <a:r>
              <a:rPr lang="de-DE" sz="2000" dirty="0" smtClean="0"/>
              <a:t>Ausflugsziele</a:t>
            </a:r>
            <a:endParaRPr lang="de-DE" sz="2000" dirty="0"/>
          </a:p>
        </p:txBody>
      </p:sp>
      <p:sp>
        <p:nvSpPr>
          <p:cNvPr id="16" name="Textfeld 15"/>
          <p:cNvSpPr txBox="1"/>
          <p:nvPr/>
        </p:nvSpPr>
        <p:spPr>
          <a:xfrm>
            <a:off x="10940159" y="7981943"/>
            <a:ext cx="456877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Studium:</a:t>
            </a:r>
          </a:p>
          <a:p>
            <a:r>
              <a:rPr lang="de-DE" sz="2000" dirty="0" smtClean="0"/>
              <a:t>- Studienangebot für Austauschstudierende</a:t>
            </a:r>
            <a:br>
              <a:rPr lang="de-DE" sz="2000" dirty="0" smtClean="0"/>
            </a:br>
            <a:r>
              <a:rPr lang="de-DE" sz="2000" dirty="0" smtClean="0"/>
              <a:t>- Sprache</a:t>
            </a:r>
            <a:br>
              <a:rPr lang="de-DE" sz="2000" dirty="0" smtClean="0"/>
            </a:br>
            <a:r>
              <a:rPr lang="de-DE" sz="2000" dirty="0" smtClean="0"/>
              <a:t>- Kursgrößen</a:t>
            </a:r>
            <a:br>
              <a:rPr lang="de-DE" sz="2000" dirty="0" smtClean="0"/>
            </a:br>
            <a:r>
              <a:rPr lang="de-DE" sz="2000" dirty="0" smtClean="0"/>
              <a:t>- Ausstattung der Uni</a:t>
            </a:r>
          </a:p>
          <a:p>
            <a:r>
              <a:rPr lang="de-DE" sz="2000" dirty="0" smtClean="0"/>
              <a:t>- </a:t>
            </a:r>
            <a:r>
              <a:rPr lang="de-DE" sz="2000" dirty="0" err="1" smtClean="0"/>
              <a:t>Credit</a:t>
            </a:r>
            <a:r>
              <a:rPr lang="de-DE" sz="2000" dirty="0" smtClean="0"/>
              <a:t>-system</a:t>
            </a:r>
            <a:endParaRPr lang="de-DE" sz="2000" dirty="0"/>
          </a:p>
        </p:txBody>
      </p:sp>
      <p:sp>
        <p:nvSpPr>
          <p:cNvPr id="17" name="Textfeld 16"/>
          <p:cNvSpPr txBox="1"/>
          <p:nvPr/>
        </p:nvSpPr>
        <p:spPr>
          <a:xfrm>
            <a:off x="16094000" y="15006423"/>
            <a:ext cx="39020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Leben und Alltag:</a:t>
            </a:r>
            <a:br>
              <a:rPr lang="de-DE" sz="2000" dirty="0" smtClean="0"/>
            </a:br>
            <a:r>
              <a:rPr lang="de-DE" sz="2000" dirty="0" smtClean="0"/>
              <a:t>- allg. Infos zur Stadt</a:t>
            </a:r>
            <a:br>
              <a:rPr lang="de-DE" sz="2000" dirty="0" smtClean="0"/>
            </a:br>
            <a:r>
              <a:rPr lang="de-DE" sz="2000" dirty="0" smtClean="0"/>
              <a:t>- Anreise Uni</a:t>
            </a:r>
            <a:br>
              <a:rPr lang="de-DE" sz="2000" dirty="0" smtClean="0"/>
            </a:br>
            <a:r>
              <a:rPr lang="de-DE" sz="2000" dirty="0" smtClean="0"/>
              <a:t>- öffentliche Verkehrsmittel</a:t>
            </a:r>
            <a:endParaRPr lang="de-DE" sz="2000" dirty="0"/>
          </a:p>
        </p:txBody>
      </p:sp>
      <p:sp>
        <p:nvSpPr>
          <p:cNvPr id="18" name="Textfeld 17"/>
          <p:cNvSpPr txBox="1"/>
          <p:nvPr/>
        </p:nvSpPr>
        <p:spPr>
          <a:xfrm>
            <a:off x="882650" y="26075379"/>
            <a:ext cx="42306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Land und Leute:</a:t>
            </a:r>
            <a:br>
              <a:rPr lang="de-DE" sz="2000" dirty="0" smtClean="0"/>
            </a:br>
            <a:r>
              <a:rPr lang="de-DE" sz="2000" dirty="0" smtClean="0"/>
              <a:t>- Kultur</a:t>
            </a:r>
            <a:br>
              <a:rPr lang="de-DE" sz="2000" dirty="0" smtClean="0"/>
            </a:br>
            <a:r>
              <a:rPr lang="de-DE" sz="2000" dirty="0" smtClean="0"/>
              <a:t>- Essen</a:t>
            </a:r>
          </a:p>
          <a:p>
            <a:r>
              <a:rPr lang="de-DE" sz="2000" dirty="0" smtClean="0"/>
              <a:t>- Architektur</a:t>
            </a:r>
            <a:endParaRPr lang="de-DE" sz="2000" dirty="0"/>
          </a:p>
        </p:txBody>
      </p:sp>
      <p:sp>
        <p:nvSpPr>
          <p:cNvPr id="19" name="Rechteck 18"/>
          <p:cNvSpPr/>
          <p:nvPr/>
        </p:nvSpPr>
        <p:spPr bwMode="auto">
          <a:xfrm>
            <a:off x="882649" y="15005050"/>
            <a:ext cx="4577984" cy="3284538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2000" i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Foto von Zeichensaalplatz</a:t>
            </a:r>
            <a:endParaRPr kumimoji="0" lang="de-DE" sz="2000" b="0" i="1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20" name="Rechteck 19"/>
          <p:cNvSpPr/>
          <p:nvPr/>
        </p:nvSpPr>
        <p:spPr bwMode="auto">
          <a:xfrm>
            <a:off x="5955689" y="15005050"/>
            <a:ext cx="4512286" cy="3284538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effectLst/>
              </a:rPr>
              <a:t>Foto vom</a:t>
            </a:r>
            <a:r>
              <a:rPr kumimoji="0" lang="de-DE" sz="2000" b="0" i="1" u="none" strike="noStrike" cap="none" normalizeH="0" dirty="0" smtClean="0">
                <a:ln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de-DE" sz="2000" i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Unterkunft (außen)</a:t>
            </a:r>
            <a:endParaRPr kumimoji="0" lang="de-DE" sz="2000" b="0" i="1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21" name="Rechteck 20"/>
          <p:cNvSpPr/>
          <p:nvPr/>
        </p:nvSpPr>
        <p:spPr bwMode="auto">
          <a:xfrm>
            <a:off x="5955689" y="22295782"/>
            <a:ext cx="4512286" cy="6973625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Arial" charset="0"/>
              </a:rPr>
              <a:t>Fotos von Architektur/Kultur</a:t>
            </a:r>
          </a:p>
        </p:txBody>
      </p:sp>
      <p:sp>
        <p:nvSpPr>
          <p:cNvPr id="22" name="Rechteck 21"/>
          <p:cNvSpPr/>
          <p:nvPr/>
        </p:nvSpPr>
        <p:spPr bwMode="auto">
          <a:xfrm>
            <a:off x="882649" y="22257618"/>
            <a:ext cx="4577984" cy="3323527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Arial" charset="0"/>
              </a:rPr>
              <a:t>Foto vom landestypischen</a:t>
            </a:r>
            <a:r>
              <a:rPr kumimoji="0" lang="de-DE" sz="2000" b="0" i="1" u="none" strike="noStrike" cap="none" normalizeH="0" dirty="0" smtClean="0">
                <a:ln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Arial" charset="0"/>
              </a:rPr>
              <a:t> Essen</a:t>
            </a:r>
            <a:endParaRPr kumimoji="0" lang="de-DE" sz="2000" b="0" i="1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  <a:lumOff val="25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23" name="Rechteck 22"/>
          <p:cNvSpPr/>
          <p:nvPr/>
        </p:nvSpPr>
        <p:spPr bwMode="auto">
          <a:xfrm>
            <a:off x="861894" y="18687242"/>
            <a:ext cx="4610219" cy="3214838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Arial" charset="0"/>
              </a:rPr>
              <a:t>Foto vom Zimmer</a:t>
            </a:r>
          </a:p>
        </p:txBody>
      </p:sp>
      <p:sp>
        <p:nvSpPr>
          <p:cNvPr id="24" name="Rechteck 23"/>
          <p:cNvSpPr/>
          <p:nvPr/>
        </p:nvSpPr>
        <p:spPr bwMode="auto">
          <a:xfrm>
            <a:off x="10940160" y="15007868"/>
            <a:ext cx="4568774" cy="6882169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effectLst/>
              </a:rPr>
              <a:t>Foto vom </a:t>
            </a:r>
            <a:r>
              <a:rPr lang="de-DE" sz="2000" i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Campus</a:t>
            </a:r>
            <a:endParaRPr kumimoji="0" lang="de-DE" sz="2000" b="0" i="1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25" name="Rechteck 24"/>
          <p:cNvSpPr/>
          <p:nvPr/>
        </p:nvSpPr>
        <p:spPr bwMode="auto">
          <a:xfrm>
            <a:off x="16003990" y="7939088"/>
            <a:ext cx="4556445" cy="3208108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Arial" charset="0"/>
              </a:rPr>
              <a:t>Foto Abschlusspräsentation</a:t>
            </a:r>
          </a:p>
        </p:txBody>
      </p:sp>
      <p:sp>
        <p:nvSpPr>
          <p:cNvPr id="26" name="Rechteck 25"/>
          <p:cNvSpPr/>
          <p:nvPr/>
        </p:nvSpPr>
        <p:spPr bwMode="auto">
          <a:xfrm>
            <a:off x="16003991" y="11540898"/>
            <a:ext cx="4556446" cy="3072865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Arial" charset="0"/>
              </a:rPr>
              <a:t>Foto</a:t>
            </a:r>
            <a:r>
              <a:rPr kumimoji="0" lang="de-DE" sz="2000" b="0" i="1" u="none" strike="noStrike" cap="none" normalizeH="0" dirty="0" smtClean="0">
                <a:ln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Arial" charset="0"/>
              </a:rPr>
              <a:t> von Exkursion</a:t>
            </a:r>
            <a:endParaRPr kumimoji="0" lang="de-DE" sz="2000" b="0" i="1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  <a:lumOff val="25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27" name="Rechteck 26"/>
          <p:cNvSpPr/>
          <p:nvPr/>
        </p:nvSpPr>
        <p:spPr bwMode="auto">
          <a:xfrm>
            <a:off x="10940160" y="25974849"/>
            <a:ext cx="4568774" cy="3294559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Arial" charset="0"/>
              </a:rPr>
              <a:t>Foto von</a:t>
            </a:r>
            <a:r>
              <a:rPr kumimoji="0" lang="de-DE" sz="2000" b="0" i="1" u="none" strike="noStrike" cap="none" normalizeH="0" dirty="0" smtClean="0">
                <a:ln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Arial" charset="0"/>
              </a:rPr>
              <a:t> Ausflugszielen</a:t>
            </a:r>
            <a:endParaRPr kumimoji="0" lang="de-DE" sz="2000" b="0" i="1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  <a:lumOff val="25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28" name="Rechteck 27"/>
          <p:cNvSpPr/>
          <p:nvPr/>
        </p:nvSpPr>
        <p:spPr bwMode="auto">
          <a:xfrm>
            <a:off x="16003989" y="18687242"/>
            <a:ext cx="4556447" cy="3214838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160838"/>
            <a:r>
              <a:rPr lang="de-DE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Fotos von landestypischer Architektur </a:t>
            </a:r>
            <a:endParaRPr lang="de-DE" sz="2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Rechteck 28"/>
          <p:cNvSpPr/>
          <p:nvPr/>
        </p:nvSpPr>
        <p:spPr bwMode="auto">
          <a:xfrm>
            <a:off x="16003991" y="22295782"/>
            <a:ext cx="4556445" cy="6973626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Arial" charset="0"/>
              </a:rPr>
              <a:t>Fotos von</a:t>
            </a:r>
            <a:r>
              <a:rPr kumimoji="0" lang="de-DE" sz="2000" b="0" i="1" u="none" strike="noStrike" cap="none" normalizeH="0" dirty="0" smtClean="0">
                <a:ln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Arial" charset="0"/>
              </a:rPr>
              <a:t> </a:t>
            </a:r>
            <a:r>
              <a:rPr kumimoji="0" lang="de-DE" sz="20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Arial" charset="0"/>
              </a:rPr>
              <a:t>Unternehmungen</a:t>
            </a:r>
            <a:r>
              <a:rPr kumimoji="0" lang="de-DE" sz="2000" b="0" i="1" u="none" strike="noStrike" cap="none" normalizeH="0" dirty="0" smtClean="0">
                <a:ln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Arial" charset="0"/>
              </a:rPr>
              <a:t> mit Freunden</a:t>
            </a:r>
            <a:endParaRPr kumimoji="0" lang="de-DE" sz="2000" b="0" i="1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  <a:lumOff val="25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0873420" y="4744122"/>
            <a:ext cx="87184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smtClean="0"/>
              <a:t>_Erfahrungen an der Partnerhochschule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389735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90"/>
          <p:cNvSpPr>
            <a:spLocks noChangeArrowheads="1"/>
          </p:cNvSpPr>
          <p:nvPr/>
        </p:nvSpPr>
        <p:spPr bwMode="auto">
          <a:xfrm>
            <a:off x="0" y="4744121"/>
            <a:ext cx="21384557" cy="25534731"/>
          </a:xfrm>
          <a:prstGeom prst="rect">
            <a:avLst/>
          </a:prstGeom>
          <a:solidFill>
            <a:srgbClr val="C5CD99"/>
          </a:solidFill>
          <a:ln w="9525">
            <a:noFill/>
            <a:miter lim="800000"/>
            <a:headEnd/>
            <a:tailEnd/>
          </a:ln>
        </p:spPr>
        <p:txBody>
          <a:bodyPr wrap="none" lIns="64639" tIns="32319" rIns="64639" bIns="32319" anchor="ctr"/>
          <a:lstStyle/>
          <a:p>
            <a:endParaRPr lang="de-DE"/>
          </a:p>
        </p:txBody>
      </p:sp>
      <p:pic>
        <p:nvPicPr>
          <p:cNvPr id="2051" name="Picture 78" descr="TUBraunschweig_CO_360vH_PPT_Post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007237"/>
            <a:ext cx="6407967" cy="2385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79"/>
          <p:cNvSpPr>
            <a:spLocks noChangeArrowheads="1"/>
          </p:cNvSpPr>
          <p:nvPr/>
        </p:nvSpPr>
        <p:spPr bwMode="auto">
          <a:xfrm>
            <a:off x="8862392" y="827574"/>
            <a:ext cx="11698044" cy="137554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r"/>
            <a:r>
              <a:rPr lang="de-DE" sz="3400" b="1" dirty="0">
                <a:solidFill>
                  <a:srgbClr val="BE1E3C"/>
                </a:solidFill>
              </a:rPr>
              <a:t>Fakultät Architektur, Bauingenieurwesen und </a:t>
            </a:r>
            <a:r>
              <a:rPr lang="de-DE" sz="3400" b="1" dirty="0" smtClean="0">
                <a:solidFill>
                  <a:srgbClr val="BE1E3C"/>
                </a:solidFill>
              </a:rPr>
              <a:t>Umweltwissenschaften</a:t>
            </a:r>
          </a:p>
          <a:p>
            <a:pPr algn="r"/>
            <a:r>
              <a:rPr lang="de-DE" sz="3400" b="1" dirty="0" smtClean="0">
                <a:solidFill>
                  <a:srgbClr val="BE1E3C"/>
                </a:solidFill>
              </a:rPr>
              <a:t>Studiengang Architektur +</a:t>
            </a:r>
            <a:endParaRPr lang="de-DE" sz="3400" b="1" dirty="0">
              <a:solidFill>
                <a:srgbClr val="BE1E3C"/>
              </a:solidFill>
            </a:endParaRPr>
          </a:p>
        </p:txBody>
      </p:sp>
      <p:sp>
        <p:nvSpPr>
          <p:cNvPr id="2053" name="Text Box 80"/>
          <p:cNvSpPr txBox="1">
            <a:spLocks noChangeArrowheads="1"/>
          </p:cNvSpPr>
          <p:nvPr/>
        </p:nvSpPr>
        <p:spPr bwMode="auto">
          <a:xfrm>
            <a:off x="927100" y="4087337"/>
            <a:ext cx="19633336" cy="3412477"/>
          </a:xfrm>
          <a:prstGeom prst="rect">
            <a:avLst/>
          </a:prstGeom>
          <a:solidFill>
            <a:srgbClr val="8A9C33"/>
          </a:solidFill>
          <a:ln w="9525">
            <a:noFill/>
            <a:miter lim="800000"/>
            <a:headEnd/>
            <a:tailEnd/>
          </a:ln>
        </p:spPr>
        <p:txBody>
          <a:bodyPr lIns="407174" tIns="216311" rIns="407174" bIns="63621"/>
          <a:lstStyle/>
          <a:p>
            <a:pPr defTabSz="2941296">
              <a:lnSpc>
                <a:spcPct val="92000"/>
              </a:lnSpc>
              <a:spcBef>
                <a:spcPct val="50000"/>
              </a:spcBef>
              <a:spcAft>
                <a:spcPct val="10000"/>
              </a:spcAft>
            </a:pPr>
            <a:r>
              <a:rPr lang="de-DE" sz="8500" b="1" dirty="0"/>
              <a:t>Gastuniversität XY</a:t>
            </a:r>
          </a:p>
          <a:p>
            <a:pPr defTabSz="2941296">
              <a:lnSpc>
                <a:spcPct val="109000"/>
              </a:lnSpc>
            </a:pPr>
            <a:r>
              <a:rPr lang="de-DE" sz="2500" b="1" dirty="0"/>
              <a:t> </a:t>
            </a:r>
          </a:p>
          <a:p>
            <a:pPr defTabSz="2941296">
              <a:lnSpc>
                <a:spcPct val="109000"/>
              </a:lnSpc>
            </a:pPr>
            <a:r>
              <a:rPr lang="de-DE" sz="2500" b="1" dirty="0"/>
              <a:t>Gastuniversität| Institutsname/zentrale Einrichtung </a:t>
            </a:r>
          </a:p>
          <a:p>
            <a:pPr defTabSz="2941296">
              <a:lnSpc>
                <a:spcPct val="109000"/>
              </a:lnSpc>
            </a:pPr>
            <a:r>
              <a:rPr lang="de-DE" sz="2500" dirty="0"/>
              <a:t>Stadt / sonstige Adressdaten </a:t>
            </a:r>
            <a:r>
              <a:rPr lang="de-DE" sz="2500" dirty="0" smtClean="0"/>
              <a:t>| </a:t>
            </a:r>
            <a:r>
              <a:rPr lang="de-DE" sz="2500" dirty="0"/>
              <a:t>Autorenname und Kontaktdaten für </a:t>
            </a:r>
            <a:r>
              <a:rPr lang="de-DE" sz="2500" dirty="0" smtClean="0"/>
              <a:t>Nachfragen (freiwillig)</a:t>
            </a:r>
          </a:p>
          <a:p>
            <a:pPr defTabSz="2941296">
              <a:lnSpc>
                <a:spcPct val="109000"/>
              </a:lnSpc>
            </a:pPr>
            <a:r>
              <a:rPr lang="de-DE" sz="2500" dirty="0"/>
              <a:t>Aufenthaltsdaten</a:t>
            </a:r>
          </a:p>
        </p:txBody>
      </p:sp>
      <p:sp>
        <p:nvSpPr>
          <p:cNvPr id="2" name="Rechteck 1"/>
          <p:cNvSpPr/>
          <p:nvPr/>
        </p:nvSpPr>
        <p:spPr bwMode="auto">
          <a:xfrm>
            <a:off x="10948860" y="18687240"/>
            <a:ext cx="4560073" cy="689390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Rechteck 3"/>
          <p:cNvSpPr/>
          <p:nvPr/>
        </p:nvSpPr>
        <p:spPr bwMode="auto">
          <a:xfrm>
            <a:off x="882650" y="18687241"/>
            <a:ext cx="4577983" cy="68939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Rechteck 4"/>
          <p:cNvSpPr/>
          <p:nvPr/>
        </p:nvSpPr>
        <p:spPr bwMode="auto">
          <a:xfrm>
            <a:off x="882650" y="7939088"/>
            <a:ext cx="4577983" cy="103505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Rechteck 27"/>
          <p:cNvSpPr/>
          <p:nvPr/>
        </p:nvSpPr>
        <p:spPr bwMode="auto">
          <a:xfrm>
            <a:off x="5955689" y="7939089"/>
            <a:ext cx="9553245" cy="6675078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Modellfoto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882649" y="7981943"/>
            <a:ext cx="45779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Entwurf:</a:t>
            </a:r>
          </a:p>
          <a:p>
            <a:r>
              <a:rPr lang="de-DE" sz="2000" dirty="0" smtClean="0"/>
              <a:t>-Aufgabenstellung</a:t>
            </a:r>
          </a:p>
          <a:p>
            <a:r>
              <a:rPr lang="de-DE" sz="2000" dirty="0" smtClean="0"/>
              <a:t>-Bearbeitungsdauer</a:t>
            </a:r>
          </a:p>
          <a:p>
            <a:pPr marL="457200" indent="-457200">
              <a:buFontTx/>
              <a:buChar char="-"/>
            </a:pPr>
            <a:r>
              <a:rPr lang="de-DE" sz="2000" dirty="0" smtClean="0"/>
              <a:t>Abgabeleistung</a:t>
            </a:r>
          </a:p>
          <a:p>
            <a:pPr marL="457200" indent="-457200">
              <a:buFontTx/>
              <a:buChar char="-"/>
            </a:pPr>
            <a:r>
              <a:rPr lang="de-DE" sz="2000" dirty="0" smtClean="0"/>
              <a:t>Einzelbearbeitung/ Teambearbeitung</a:t>
            </a:r>
          </a:p>
          <a:p>
            <a:pPr marL="457200" indent="-457200">
              <a:buFontTx/>
              <a:buChar char="-"/>
            </a:pPr>
            <a:r>
              <a:rPr lang="de-DE" sz="2000" dirty="0" smtClean="0"/>
              <a:t>Präsentationumfang</a:t>
            </a:r>
          </a:p>
          <a:p>
            <a:pPr marL="457200" indent="-457200">
              <a:buFontTx/>
              <a:buChar char="-"/>
            </a:pPr>
            <a:endParaRPr lang="de-DE" sz="2000" dirty="0" smtClean="0"/>
          </a:p>
          <a:p>
            <a:endParaRPr lang="de-DE" sz="2000" dirty="0"/>
          </a:p>
        </p:txBody>
      </p:sp>
      <p:sp>
        <p:nvSpPr>
          <p:cNvPr id="9" name="Textfeld 8"/>
          <p:cNvSpPr txBox="1"/>
          <p:nvPr/>
        </p:nvSpPr>
        <p:spPr>
          <a:xfrm>
            <a:off x="870783" y="18740438"/>
            <a:ext cx="458985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Seminar 1</a:t>
            </a:r>
          </a:p>
          <a:p>
            <a:r>
              <a:rPr lang="de-DE" sz="2000" dirty="0" smtClean="0"/>
              <a:t>-Aufgabenstellung</a:t>
            </a:r>
          </a:p>
          <a:p>
            <a:r>
              <a:rPr lang="de-DE" sz="2000" dirty="0"/>
              <a:t>-Bearbeitungsdauer</a:t>
            </a:r>
          </a:p>
          <a:p>
            <a:pPr marL="457200" indent="-457200">
              <a:buFontTx/>
              <a:buChar char="-"/>
            </a:pPr>
            <a:r>
              <a:rPr lang="de-DE" sz="2000" dirty="0"/>
              <a:t>Abgabeleistung</a:t>
            </a:r>
          </a:p>
          <a:p>
            <a:pPr marL="457200" indent="-457200">
              <a:buFontTx/>
              <a:buChar char="-"/>
            </a:pPr>
            <a:r>
              <a:rPr lang="de-DE" sz="2000" dirty="0"/>
              <a:t>Einzelbearbeitung/ Teambearbeitung</a:t>
            </a:r>
          </a:p>
          <a:p>
            <a:pPr marL="457200" indent="-457200">
              <a:buFontTx/>
              <a:buChar char="-"/>
            </a:pPr>
            <a:r>
              <a:rPr lang="de-DE" sz="2000" dirty="0"/>
              <a:t>Präsentationumfang</a:t>
            </a:r>
          </a:p>
          <a:p>
            <a:endParaRPr lang="de-DE" sz="2000" dirty="0"/>
          </a:p>
        </p:txBody>
      </p:sp>
      <p:sp>
        <p:nvSpPr>
          <p:cNvPr id="10" name="Textfeld 9"/>
          <p:cNvSpPr txBox="1"/>
          <p:nvPr/>
        </p:nvSpPr>
        <p:spPr>
          <a:xfrm>
            <a:off x="10940160" y="18774160"/>
            <a:ext cx="456877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Seminar 2</a:t>
            </a:r>
          </a:p>
          <a:p>
            <a:r>
              <a:rPr lang="de-DE" sz="2000" dirty="0" smtClean="0"/>
              <a:t>-Aufgabenstellung</a:t>
            </a:r>
          </a:p>
          <a:p>
            <a:r>
              <a:rPr lang="de-DE" sz="2000" dirty="0"/>
              <a:t>-Bearbeitungsdauer</a:t>
            </a:r>
          </a:p>
          <a:p>
            <a:pPr marL="457200" indent="-457200">
              <a:buFontTx/>
              <a:buChar char="-"/>
            </a:pPr>
            <a:r>
              <a:rPr lang="de-DE" sz="2000" dirty="0"/>
              <a:t>Abgabeleistung</a:t>
            </a:r>
          </a:p>
          <a:p>
            <a:pPr marL="457200" indent="-457200">
              <a:buFontTx/>
              <a:buChar char="-"/>
            </a:pPr>
            <a:r>
              <a:rPr lang="de-DE" sz="2000" dirty="0"/>
              <a:t>Einzelbearbeitung/ Teambearbeitung</a:t>
            </a:r>
          </a:p>
          <a:p>
            <a:pPr marL="457200" indent="-457200">
              <a:buFontTx/>
              <a:buChar char="-"/>
            </a:pPr>
            <a:r>
              <a:rPr lang="de-DE" sz="2000" dirty="0"/>
              <a:t>Präsentationumfang</a:t>
            </a:r>
          </a:p>
          <a:p>
            <a:endParaRPr lang="de-DE" sz="2000" dirty="0"/>
          </a:p>
        </p:txBody>
      </p:sp>
      <p:sp>
        <p:nvSpPr>
          <p:cNvPr id="71" name="Rechteck 70"/>
          <p:cNvSpPr/>
          <p:nvPr/>
        </p:nvSpPr>
        <p:spPr bwMode="auto">
          <a:xfrm>
            <a:off x="5955689" y="15005051"/>
            <a:ext cx="4512286" cy="3284538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2" name="Rechteck 71"/>
          <p:cNvSpPr/>
          <p:nvPr/>
        </p:nvSpPr>
        <p:spPr bwMode="auto">
          <a:xfrm>
            <a:off x="5955689" y="22295782"/>
            <a:ext cx="4512285" cy="693077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4" name="Rechteck 73"/>
          <p:cNvSpPr/>
          <p:nvPr/>
        </p:nvSpPr>
        <p:spPr bwMode="auto">
          <a:xfrm>
            <a:off x="5955689" y="18687240"/>
            <a:ext cx="4512285" cy="3202798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5" name="Rechteck 74"/>
          <p:cNvSpPr/>
          <p:nvPr/>
        </p:nvSpPr>
        <p:spPr bwMode="auto">
          <a:xfrm>
            <a:off x="10948860" y="15007867"/>
            <a:ext cx="4560074" cy="3281721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Rechteck 75"/>
          <p:cNvSpPr/>
          <p:nvPr/>
        </p:nvSpPr>
        <p:spPr bwMode="auto">
          <a:xfrm>
            <a:off x="16003990" y="7939088"/>
            <a:ext cx="4556445" cy="3208108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Zeichnungen</a:t>
            </a:r>
          </a:p>
        </p:txBody>
      </p:sp>
      <p:sp>
        <p:nvSpPr>
          <p:cNvPr id="77" name="Rechteck 76"/>
          <p:cNvSpPr/>
          <p:nvPr/>
        </p:nvSpPr>
        <p:spPr bwMode="auto">
          <a:xfrm>
            <a:off x="16003990" y="11540899"/>
            <a:ext cx="4556445" cy="674869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9" name="Rechteck 78"/>
          <p:cNvSpPr/>
          <p:nvPr/>
        </p:nvSpPr>
        <p:spPr bwMode="auto">
          <a:xfrm>
            <a:off x="16003990" y="18687240"/>
            <a:ext cx="4556446" cy="321484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0" name="Rechteck 79"/>
          <p:cNvSpPr/>
          <p:nvPr/>
        </p:nvSpPr>
        <p:spPr bwMode="auto">
          <a:xfrm>
            <a:off x="16003990" y="22295782"/>
            <a:ext cx="4556446" cy="3285364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Rechteck 32"/>
          <p:cNvSpPr/>
          <p:nvPr/>
        </p:nvSpPr>
        <p:spPr bwMode="auto">
          <a:xfrm>
            <a:off x="882650" y="25974849"/>
            <a:ext cx="4577983" cy="3251703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" name="Rechteck 34"/>
          <p:cNvSpPr/>
          <p:nvPr/>
        </p:nvSpPr>
        <p:spPr bwMode="auto">
          <a:xfrm>
            <a:off x="16003990" y="25974849"/>
            <a:ext cx="4556445" cy="3251703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0873420" y="4744122"/>
            <a:ext cx="87184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smtClean="0"/>
              <a:t>_Studienleistungen</a:t>
            </a:r>
            <a:endParaRPr lang="de-DE" sz="3200" dirty="0"/>
          </a:p>
        </p:txBody>
      </p:sp>
      <p:sp>
        <p:nvSpPr>
          <p:cNvPr id="27" name="Rechteck 26"/>
          <p:cNvSpPr/>
          <p:nvPr/>
        </p:nvSpPr>
        <p:spPr bwMode="auto">
          <a:xfrm>
            <a:off x="10948860" y="25974849"/>
            <a:ext cx="4560074" cy="3251703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90"/>
          <p:cNvSpPr>
            <a:spLocks noChangeArrowheads="1"/>
          </p:cNvSpPr>
          <p:nvPr/>
        </p:nvSpPr>
        <p:spPr bwMode="auto">
          <a:xfrm>
            <a:off x="0" y="4744121"/>
            <a:ext cx="21384557" cy="25534731"/>
          </a:xfrm>
          <a:prstGeom prst="rect">
            <a:avLst/>
          </a:prstGeom>
          <a:solidFill>
            <a:srgbClr val="C5CD99"/>
          </a:solidFill>
          <a:ln w="9525">
            <a:noFill/>
            <a:miter lim="800000"/>
            <a:headEnd/>
            <a:tailEnd/>
          </a:ln>
        </p:spPr>
        <p:txBody>
          <a:bodyPr wrap="none" lIns="64639" tIns="32319" rIns="64639" bIns="32319" anchor="ctr"/>
          <a:lstStyle/>
          <a:p>
            <a:endParaRPr lang="de-DE"/>
          </a:p>
        </p:txBody>
      </p:sp>
      <p:pic>
        <p:nvPicPr>
          <p:cNvPr id="2" name="Picture 78" descr="TUBraunschweig_CO_360vH_PPT_Post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007237"/>
            <a:ext cx="6407967" cy="2385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79"/>
          <p:cNvSpPr>
            <a:spLocks noChangeArrowheads="1"/>
          </p:cNvSpPr>
          <p:nvPr/>
        </p:nvSpPr>
        <p:spPr bwMode="auto">
          <a:xfrm>
            <a:off x="8862392" y="827574"/>
            <a:ext cx="11698044" cy="137554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r"/>
            <a:r>
              <a:rPr lang="de-DE" sz="3400" b="1" dirty="0">
                <a:solidFill>
                  <a:srgbClr val="BE1E3C"/>
                </a:solidFill>
              </a:rPr>
              <a:t>Fakultät Architektur, Bauingenieurwesen und </a:t>
            </a:r>
            <a:r>
              <a:rPr lang="de-DE" sz="3400" b="1" dirty="0" smtClean="0">
                <a:solidFill>
                  <a:srgbClr val="BE1E3C"/>
                </a:solidFill>
              </a:rPr>
              <a:t>Umweltwissenschaften</a:t>
            </a:r>
          </a:p>
          <a:p>
            <a:pPr algn="r"/>
            <a:r>
              <a:rPr lang="de-DE" sz="3400" b="1" dirty="0" smtClean="0">
                <a:solidFill>
                  <a:srgbClr val="BE1E3C"/>
                </a:solidFill>
              </a:rPr>
              <a:t>Studiengang Architektur +</a:t>
            </a:r>
            <a:endParaRPr lang="de-DE" sz="3400" b="1" dirty="0">
              <a:solidFill>
                <a:srgbClr val="BE1E3C"/>
              </a:solidFill>
            </a:endParaRPr>
          </a:p>
        </p:txBody>
      </p:sp>
      <p:sp>
        <p:nvSpPr>
          <p:cNvPr id="4" name="Text Box 80"/>
          <p:cNvSpPr txBox="1">
            <a:spLocks noChangeArrowheads="1"/>
          </p:cNvSpPr>
          <p:nvPr/>
        </p:nvSpPr>
        <p:spPr bwMode="auto">
          <a:xfrm>
            <a:off x="927100" y="4087337"/>
            <a:ext cx="19633336" cy="3412477"/>
          </a:xfrm>
          <a:prstGeom prst="rect">
            <a:avLst/>
          </a:prstGeom>
          <a:solidFill>
            <a:srgbClr val="8A9C33"/>
          </a:solidFill>
          <a:ln w="9525">
            <a:noFill/>
            <a:miter lim="800000"/>
            <a:headEnd/>
            <a:tailEnd/>
          </a:ln>
        </p:spPr>
        <p:txBody>
          <a:bodyPr lIns="407174" tIns="216311" rIns="407174" bIns="63621"/>
          <a:lstStyle/>
          <a:p>
            <a:pPr defTabSz="2941296">
              <a:lnSpc>
                <a:spcPct val="92000"/>
              </a:lnSpc>
              <a:spcBef>
                <a:spcPct val="50000"/>
              </a:spcBef>
              <a:spcAft>
                <a:spcPct val="10000"/>
              </a:spcAft>
            </a:pPr>
            <a:r>
              <a:rPr lang="de-DE" sz="8500" b="1" dirty="0" err="1" smtClean="0"/>
              <a:t>ArchitekturbüroXY</a:t>
            </a:r>
            <a:endParaRPr lang="de-DE" sz="8500" b="1" dirty="0"/>
          </a:p>
          <a:p>
            <a:pPr defTabSz="2941296">
              <a:lnSpc>
                <a:spcPct val="109000"/>
              </a:lnSpc>
            </a:pPr>
            <a:r>
              <a:rPr lang="de-DE" sz="2500" b="1" dirty="0"/>
              <a:t> </a:t>
            </a:r>
          </a:p>
          <a:p>
            <a:pPr defTabSz="2941296">
              <a:lnSpc>
                <a:spcPct val="109000"/>
              </a:lnSpc>
            </a:pPr>
            <a:r>
              <a:rPr lang="de-DE" sz="2500" b="1" dirty="0"/>
              <a:t>Gastuniversität| Institutsname/zentrale Einrichtung </a:t>
            </a:r>
          </a:p>
          <a:p>
            <a:pPr defTabSz="2941296">
              <a:lnSpc>
                <a:spcPct val="109000"/>
              </a:lnSpc>
            </a:pPr>
            <a:r>
              <a:rPr lang="de-DE" sz="2500" dirty="0"/>
              <a:t>Stadt / sonstige Adressdaten </a:t>
            </a:r>
            <a:r>
              <a:rPr lang="de-DE" sz="2500" dirty="0" smtClean="0"/>
              <a:t>|  </a:t>
            </a:r>
            <a:r>
              <a:rPr lang="de-DE" sz="2500" dirty="0"/>
              <a:t>Autorenname und Kontaktdaten für </a:t>
            </a:r>
            <a:r>
              <a:rPr lang="de-DE" sz="2500" dirty="0" smtClean="0"/>
              <a:t>Nachfragen (freiwillig)</a:t>
            </a:r>
          </a:p>
          <a:p>
            <a:pPr defTabSz="2941296">
              <a:lnSpc>
                <a:spcPct val="109000"/>
              </a:lnSpc>
            </a:pPr>
            <a:r>
              <a:rPr lang="de-DE" sz="2500" dirty="0"/>
              <a:t>Aufenthaltsdaten</a:t>
            </a:r>
          </a:p>
        </p:txBody>
      </p:sp>
      <p:sp>
        <p:nvSpPr>
          <p:cNvPr id="5" name="Rechteck 4"/>
          <p:cNvSpPr/>
          <p:nvPr/>
        </p:nvSpPr>
        <p:spPr bwMode="auto">
          <a:xfrm>
            <a:off x="10918825" y="22270368"/>
            <a:ext cx="4590109" cy="331077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hteck 5"/>
          <p:cNvSpPr/>
          <p:nvPr/>
        </p:nvSpPr>
        <p:spPr bwMode="auto">
          <a:xfrm>
            <a:off x="5967413" y="18699282"/>
            <a:ext cx="4500562" cy="319075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hteck 6"/>
          <p:cNvSpPr/>
          <p:nvPr/>
        </p:nvSpPr>
        <p:spPr bwMode="auto">
          <a:xfrm>
            <a:off x="882649" y="7939088"/>
            <a:ext cx="4577983" cy="6674675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hteck 7"/>
          <p:cNvSpPr/>
          <p:nvPr/>
        </p:nvSpPr>
        <p:spPr bwMode="auto">
          <a:xfrm>
            <a:off x="5955689" y="7939087"/>
            <a:ext cx="4512286" cy="6675079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de-DE" sz="2500" i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Fotos vom </a:t>
            </a:r>
            <a:r>
              <a:rPr lang="de-DE" sz="2500" i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Büro</a:t>
            </a:r>
            <a:endParaRPr lang="de-DE" sz="2500" i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Rechteck 9"/>
          <p:cNvSpPr/>
          <p:nvPr/>
        </p:nvSpPr>
        <p:spPr bwMode="auto">
          <a:xfrm>
            <a:off x="10940160" y="7939087"/>
            <a:ext cx="4568774" cy="667507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echteck 10"/>
          <p:cNvSpPr/>
          <p:nvPr/>
        </p:nvSpPr>
        <p:spPr bwMode="auto">
          <a:xfrm>
            <a:off x="882650" y="25974850"/>
            <a:ext cx="4577982" cy="329455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Rechteck 11"/>
          <p:cNvSpPr/>
          <p:nvPr/>
        </p:nvSpPr>
        <p:spPr bwMode="auto">
          <a:xfrm>
            <a:off x="16003991" y="15007868"/>
            <a:ext cx="4556445" cy="6894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882649" y="7981943"/>
            <a:ext cx="526139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Steckbrief Büro:</a:t>
            </a:r>
          </a:p>
          <a:p>
            <a:endParaRPr lang="de-DE" sz="2000" dirty="0" smtClean="0"/>
          </a:p>
          <a:p>
            <a:r>
              <a:rPr lang="de-DE" sz="2000" dirty="0" smtClean="0"/>
              <a:t>Land</a:t>
            </a:r>
          </a:p>
          <a:p>
            <a:r>
              <a:rPr lang="de-DE" sz="2000" dirty="0" smtClean="0"/>
              <a:t>Ort</a:t>
            </a:r>
          </a:p>
          <a:p>
            <a:r>
              <a:rPr lang="de-DE" sz="2000" dirty="0" smtClean="0"/>
              <a:t>Größe</a:t>
            </a:r>
          </a:p>
          <a:p>
            <a:r>
              <a:rPr lang="de-DE" sz="2000" dirty="0" smtClean="0"/>
              <a:t>- Anzahl Mitarbeiter</a:t>
            </a:r>
          </a:p>
          <a:p>
            <a:pPr marL="457200" indent="-457200">
              <a:buFontTx/>
              <a:buChar char="-"/>
            </a:pPr>
            <a:r>
              <a:rPr lang="de-DE" sz="2000" dirty="0" smtClean="0"/>
              <a:t>Anzahl Praktikanten</a:t>
            </a:r>
          </a:p>
          <a:p>
            <a:pPr marL="457200" indent="-457200">
              <a:buFontTx/>
              <a:buChar char="-"/>
            </a:pPr>
            <a:r>
              <a:rPr lang="de-DE" sz="2000" dirty="0" smtClean="0"/>
              <a:t>Link zum Architekturbüro</a:t>
            </a:r>
          </a:p>
          <a:p>
            <a:endParaRPr lang="de-DE" sz="2000" dirty="0" smtClean="0"/>
          </a:p>
          <a:p>
            <a:endParaRPr lang="de-DE" sz="2000" dirty="0"/>
          </a:p>
        </p:txBody>
      </p:sp>
      <p:sp>
        <p:nvSpPr>
          <p:cNvPr id="14" name="Textfeld 13"/>
          <p:cNvSpPr txBox="1"/>
          <p:nvPr/>
        </p:nvSpPr>
        <p:spPr>
          <a:xfrm>
            <a:off x="5889992" y="18740437"/>
            <a:ext cx="457798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Vorbereitung:</a:t>
            </a:r>
            <a:br>
              <a:rPr lang="de-DE" sz="2000" dirty="0" smtClean="0"/>
            </a:br>
            <a:r>
              <a:rPr lang="de-DE" sz="2000" dirty="0" smtClean="0"/>
              <a:t>-Bewerbung</a:t>
            </a:r>
          </a:p>
          <a:p>
            <a:r>
              <a:rPr lang="de-DE" sz="2000" dirty="0" smtClean="0"/>
              <a:t>-Unterkunft</a:t>
            </a:r>
          </a:p>
          <a:p>
            <a:r>
              <a:rPr lang="de-DE" sz="2000" dirty="0" smtClean="0"/>
              <a:t>-Finanzierung</a:t>
            </a:r>
            <a:endParaRPr lang="de-DE" sz="2000" dirty="0"/>
          </a:p>
        </p:txBody>
      </p:sp>
      <p:sp>
        <p:nvSpPr>
          <p:cNvPr id="15" name="Textfeld 14"/>
          <p:cNvSpPr txBox="1"/>
          <p:nvPr/>
        </p:nvSpPr>
        <p:spPr>
          <a:xfrm>
            <a:off x="10918825" y="22282750"/>
            <a:ext cx="45901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Kommunikation </a:t>
            </a:r>
            <a:r>
              <a:rPr lang="de-DE" sz="2000" dirty="0"/>
              <a:t>und soziales Umfeld:</a:t>
            </a:r>
            <a:br>
              <a:rPr lang="de-DE" sz="2000" dirty="0"/>
            </a:br>
            <a:r>
              <a:rPr lang="de-DE" sz="2000" dirty="0"/>
              <a:t>- </a:t>
            </a:r>
            <a:r>
              <a:rPr lang="de-DE" sz="2000" dirty="0" err="1"/>
              <a:t>sprachl</a:t>
            </a:r>
            <a:r>
              <a:rPr lang="de-DE" sz="2000" dirty="0"/>
              <a:t>. Barrieren</a:t>
            </a:r>
            <a:br>
              <a:rPr lang="de-DE" sz="2000" dirty="0"/>
            </a:br>
            <a:r>
              <a:rPr lang="de-DE" sz="2000" dirty="0"/>
              <a:t>- Freizeitangebote</a:t>
            </a:r>
            <a:br>
              <a:rPr lang="de-DE" sz="2000" dirty="0"/>
            </a:br>
            <a:r>
              <a:rPr lang="de-DE" sz="2000" dirty="0" smtClean="0"/>
              <a:t>-Ausflugsziele</a:t>
            </a:r>
            <a:endParaRPr lang="de-DE" sz="2000" dirty="0"/>
          </a:p>
        </p:txBody>
      </p:sp>
      <p:sp>
        <p:nvSpPr>
          <p:cNvPr id="16" name="Textfeld 15"/>
          <p:cNvSpPr txBox="1"/>
          <p:nvPr/>
        </p:nvSpPr>
        <p:spPr>
          <a:xfrm>
            <a:off x="10919444" y="8013693"/>
            <a:ext cx="458948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Stadt:</a:t>
            </a:r>
            <a:endParaRPr lang="de-DE" sz="2000" dirty="0"/>
          </a:p>
          <a:p>
            <a:r>
              <a:rPr lang="de-DE" sz="2000" dirty="0" smtClean="0"/>
              <a:t>-allg. Infos zur Stadt</a:t>
            </a:r>
            <a:br>
              <a:rPr lang="de-DE" sz="2000" dirty="0" smtClean="0"/>
            </a:br>
            <a:r>
              <a:rPr lang="de-DE" sz="2000" dirty="0" smtClean="0"/>
              <a:t>-Freizeitangebote</a:t>
            </a:r>
          </a:p>
          <a:p>
            <a:r>
              <a:rPr lang="de-DE" sz="2000" dirty="0" smtClean="0"/>
              <a:t>-Kultur und Architektur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16003992" y="15007868"/>
            <a:ext cx="455644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Durchführung des Praktikums:</a:t>
            </a:r>
          </a:p>
          <a:p>
            <a:r>
              <a:rPr lang="de-DE" sz="2000" dirty="0" smtClean="0"/>
              <a:t>-Betreuung </a:t>
            </a:r>
          </a:p>
          <a:p>
            <a:r>
              <a:rPr lang="de-DE" sz="2000" dirty="0" smtClean="0"/>
              <a:t>-Tätigkeitsbereiche:</a:t>
            </a:r>
            <a:br>
              <a:rPr lang="de-DE" sz="2000" dirty="0" smtClean="0"/>
            </a:br>
            <a:r>
              <a:rPr lang="de-DE" sz="2000" dirty="0" smtClean="0"/>
              <a:t>Beschreibung der Projekte</a:t>
            </a:r>
            <a:br>
              <a:rPr lang="de-DE" sz="2000" dirty="0" smtClean="0"/>
            </a:br>
            <a:r>
              <a:rPr lang="de-DE" sz="2000" dirty="0" smtClean="0"/>
              <a:t>-Arbeitsumfeld</a:t>
            </a:r>
          </a:p>
          <a:p>
            <a:r>
              <a:rPr lang="de-DE" sz="2000" dirty="0"/>
              <a:t>Dauer des Praktikums</a:t>
            </a:r>
          </a:p>
          <a:p>
            <a:endParaRPr lang="de-DE" sz="2000" dirty="0"/>
          </a:p>
        </p:txBody>
      </p:sp>
      <p:sp>
        <p:nvSpPr>
          <p:cNvPr id="18" name="Textfeld 17"/>
          <p:cNvSpPr txBox="1"/>
          <p:nvPr/>
        </p:nvSpPr>
        <p:spPr>
          <a:xfrm>
            <a:off x="882649" y="26075379"/>
            <a:ext cx="45894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Leben und Alltag:</a:t>
            </a:r>
            <a:br>
              <a:rPr lang="de-DE" sz="2000" dirty="0"/>
            </a:br>
            <a:r>
              <a:rPr lang="de-DE" sz="2000" dirty="0"/>
              <a:t>-allg. Infos zur Stadt</a:t>
            </a:r>
            <a:br>
              <a:rPr lang="de-DE" sz="2000" dirty="0"/>
            </a:br>
            <a:r>
              <a:rPr lang="de-DE" sz="2000" dirty="0"/>
              <a:t>-Anreise </a:t>
            </a:r>
            <a:r>
              <a:rPr lang="de-DE" sz="2000" dirty="0" smtClean="0"/>
              <a:t>Büro (Arbeitsweg)</a:t>
            </a:r>
            <a:r>
              <a:rPr lang="de-DE" sz="2000" dirty="0"/>
              <a:t/>
            </a:r>
            <a:br>
              <a:rPr lang="de-DE" sz="2000" dirty="0"/>
            </a:br>
            <a:r>
              <a:rPr lang="de-DE" sz="2000" dirty="0"/>
              <a:t>- öffentliche </a:t>
            </a:r>
            <a:r>
              <a:rPr lang="de-DE" sz="2000" dirty="0" smtClean="0"/>
              <a:t>Verkehrsmittel</a:t>
            </a:r>
            <a:endParaRPr lang="de-DE" sz="2000" dirty="0"/>
          </a:p>
        </p:txBody>
      </p:sp>
      <p:sp>
        <p:nvSpPr>
          <p:cNvPr id="19" name="Rechteck 18"/>
          <p:cNvSpPr/>
          <p:nvPr/>
        </p:nvSpPr>
        <p:spPr bwMode="auto">
          <a:xfrm>
            <a:off x="882649" y="15005050"/>
            <a:ext cx="4577983" cy="3284538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de-DE" sz="2500" i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Freies Foto</a:t>
            </a:r>
            <a:endParaRPr lang="de-DE" sz="2500" i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Rechteck 19"/>
          <p:cNvSpPr/>
          <p:nvPr/>
        </p:nvSpPr>
        <p:spPr bwMode="auto">
          <a:xfrm>
            <a:off x="5955689" y="15005050"/>
            <a:ext cx="4512286" cy="3284538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de-DE" sz="2500" i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Fotos </a:t>
            </a:r>
            <a:r>
              <a:rPr lang="de-DE" sz="2500" i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von Unterkunft</a:t>
            </a:r>
            <a:endParaRPr lang="de-DE" sz="2500" i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Rechteck 20"/>
          <p:cNvSpPr/>
          <p:nvPr/>
        </p:nvSpPr>
        <p:spPr bwMode="auto">
          <a:xfrm>
            <a:off x="5955689" y="22295782"/>
            <a:ext cx="4512286" cy="6973626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160838"/>
            <a:r>
              <a:rPr lang="de-DE" sz="2500" i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Fotos von Architektur/Kultur</a:t>
            </a:r>
          </a:p>
        </p:txBody>
      </p:sp>
      <p:sp>
        <p:nvSpPr>
          <p:cNvPr id="22" name="Rechteck 21"/>
          <p:cNvSpPr/>
          <p:nvPr/>
        </p:nvSpPr>
        <p:spPr bwMode="auto">
          <a:xfrm>
            <a:off x="882650" y="22257618"/>
            <a:ext cx="4577982" cy="3323527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160838"/>
            <a:r>
              <a:rPr lang="de-DE" sz="2500" i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Fotos von </a:t>
            </a:r>
            <a:r>
              <a:rPr lang="de-DE" sz="2500" i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landestypischen Essen</a:t>
            </a:r>
            <a:endParaRPr lang="de-DE" sz="2500" i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" name="Rechteck 22"/>
          <p:cNvSpPr/>
          <p:nvPr/>
        </p:nvSpPr>
        <p:spPr bwMode="auto">
          <a:xfrm>
            <a:off x="866179" y="18699282"/>
            <a:ext cx="4605934" cy="3202798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de-DE" sz="2500" i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Fotos vom </a:t>
            </a:r>
            <a:r>
              <a:rPr lang="de-DE" sz="2500" i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Zimmer</a:t>
            </a:r>
            <a:endParaRPr lang="de-DE" sz="2500" i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" name="Rechteck 23"/>
          <p:cNvSpPr/>
          <p:nvPr/>
        </p:nvSpPr>
        <p:spPr bwMode="auto">
          <a:xfrm>
            <a:off x="10940160" y="15007868"/>
            <a:ext cx="4568774" cy="6882169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5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Arial" charset="0"/>
              </a:rPr>
              <a:t>Fotos</a:t>
            </a:r>
            <a:r>
              <a:rPr kumimoji="0" lang="de-DE" sz="2500" b="0" i="1" u="none" strike="noStrike" cap="none" normalizeH="0" dirty="0" smtClean="0">
                <a:ln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Arial" charset="0"/>
              </a:rPr>
              <a:t> von Arbeiten im Büro</a:t>
            </a:r>
            <a:endParaRPr kumimoji="0" lang="de-DE" sz="2500" b="0" i="1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  <a:lumOff val="25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25" name="Rechteck 24"/>
          <p:cNvSpPr/>
          <p:nvPr/>
        </p:nvSpPr>
        <p:spPr bwMode="auto">
          <a:xfrm>
            <a:off x="16003990" y="7939088"/>
            <a:ext cx="4556445" cy="3208108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de-DE" sz="2500" i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Fotos </a:t>
            </a:r>
            <a:r>
              <a:rPr lang="de-DE" sz="2500" i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von der Stadt</a:t>
            </a:r>
            <a:endParaRPr lang="de-DE" sz="2500" i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" name="Rechteck 25"/>
          <p:cNvSpPr/>
          <p:nvPr/>
        </p:nvSpPr>
        <p:spPr bwMode="auto">
          <a:xfrm>
            <a:off x="16003991" y="11540898"/>
            <a:ext cx="4556446" cy="3072865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160838"/>
            <a:r>
              <a:rPr lang="de-DE" sz="2500" i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Wenn möglich: Fotos </a:t>
            </a:r>
            <a:r>
              <a:rPr lang="de-DE" sz="2500" i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von </a:t>
            </a:r>
            <a:r>
              <a:rPr lang="de-DE" sz="2500" i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realisierten Arbeiten </a:t>
            </a:r>
            <a:r>
              <a:rPr lang="de-DE" sz="2500" i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im Büro</a:t>
            </a:r>
          </a:p>
        </p:txBody>
      </p:sp>
      <p:sp>
        <p:nvSpPr>
          <p:cNvPr id="27" name="Rechteck 26"/>
          <p:cNvSpPr/>
          <p:nvPr/>
        </p:nvSpPr>
        <p:spPr bwMode="auto">
          <a:xfrm>
            <a:off x="10940159" y="25974849"/>
            <a:ext cx="4568775" cy="3294559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5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Arial" charset="0"/>
              </a:rPr>
              <a:t>Fotos von Umgebung</a:t>
            </a:r>
          </a:p>
        </p:txBody>
      </p:sp>
      <p:sp>
        <p:nvSpPr>
          <p:cNvPr id="29" name="Rechteck 28"/>
          <p:cNvSpPr/>
          <p:nvPr/>
        </p:nvSpPr>
        <p:spPr bwMode="auto">
          <a:xfrm>
            <a:off x="16003992" y="22295782"/>
            <a:ext cx="4556444" cy="6973625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5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Arial" charset="0"/>
              </a:rPr>
              <a:t>Fotos von Reisen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10873420" y="4744122"/>
            <a:ext cx="87184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smtClean="0"/>
              <a:t>_Erfahrungen im Praktikum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187571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SIGNERDESIGNGRIDFILE" val="\\Inform001\transfer (d)\transfer\projekte\archiv\projekte\patrick\projekte\TU Braunschweig\ppt\included data\design grids\wissen a0 02.ini"/>
</p:tagLst>
</file>

<file path=ppt/theme/theme1.xml><?xml version="1.0" encoding="utf-8"?>
<a:theme xmlns:a="http://schemas.openxmlformats.org/drawingml/2006/main" name="Standarddesign">
  <a:themeElements>
    <a:clrScheme name="Standarddesign 13">
      <a:dk1>
        <a:srgbClr val="000000"/>
      </a:dk1>
      <a:lt1>
        <a:srgbClr val="FFFFFF"/>
      </a:lt1>
      <a:dk2>
        <a:srgbClr val="000000"/>
      </a:dk2>
      <a:lt2>
        <a:srgbClr val="333333"/>
      </a:lt2>
      <a:accent1>
        <a:srgbClr val="CCCCCC"/>
      </a:accent1>
      <a:accent2>
        <a:srgbClr val="666666"/>
      </a:accent2>
      <a:accent3>
        <a:srgbClr val="FFFFFF"/>
      </a:accent3>
      <a:accent4>
        <a:srgbClr val="000000"/>
      </a:accent4>
      <a:accent5>
        <a:srgbClr val="E2E2E2"/>
      </a:accent5>
      <a:accent6>
        <a:srgbClr val="5C5C5C"/>
      </a:accent6>
      <a:hlink>
        <a:srgbClr val="999999"/>
      </a:hlink>
      <a:folHlink>
        <a:srgbClr val="CCCCCC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608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8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608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8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FFD355"/>
        </a:lt2>
        <a:accent1>
          <a:srgbClr val="FFC82A"/>
        </a:accent1>
        <a:accent2>
          <a:srgbClr val="FFDE7F"/>
        </a:accent2>
        <a:accent3>
          <a:srgbClr val="FFFFFF"/>
        </a:accent3>
        <a:accent4>
          <a:srgbClr val="000000"/>
        </a:accent4>
        <a:accent5>
          <a:srgbClr val="FFE0AC"/>
        </a:accent5>
        <a:accent6>
          <a:srgbClr val="E7C972"/>
        </a:accent6>
        <a:hlink>
          <a:srgbClr val="FFE9AA"/>
        </a:hlink>
        <a:folHlink>
          <a:srgbClr val="FFF4D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E78A33"/>
        </a:lt2>
        <a:accent1>
          <a:srgbClr val="E16D00"/>
        </a:accent1>
        <a:accent2>
          <a:srgbClr val="EDA766"/>
        </a:accent2>
        <a:accent3>
          <a:srgbClr val="FFFFFF"/>
        </a:accent3>
        <a:accent4>
          <a:srgbClr val="000000"/>
        </a:accent4>
        <a:accent5>
          <a:srgbClr val="EEBAAA"/>
        </a:accent5>
        <a:accent6>
          <a:srgbClr val="D7975C"/>
        </a:accent6>
        <a:hlink>
          <a:srgbClr val="F3C599"/>
        </a:hlink>
        <a:folHlink>
          <a:srgbClr val="F9E2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D4959"/>
        </a:lt2>
        <a:accent1>
          <a:srgbClr val="711C2F"/>
        </a:accent1>
        <a:accent2>
          <a:srgbClr val="AA7782"/>
        </a:accent2>
        <a:accent3>
          <a:srgbClr val="FFFFFF"/>
        </a:accent3>
        <a:accent4>
          <a:srgbClr val="000000"/>
        </a:accent4>
        <a:accent5>
          <a:srgbClr val="BBABAD"/>
        </a:accent5>
        <a:accent6>
          <a:srgbClr val="9A6B75"/>
        </a:accent6>
        <a:hlink>
          <a:srgbClr val="C6A4AC"/>
        </a:hlink>
        <a:folHlink>
          <a:srgbClr val="E3D2D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FF"/>
        </a:lt1>
        <a:dk2>
          <a:srgbClr val="000000"/>
        </a:dk2>
        <a:lt2>
          <a:srgbClr val="BDCD61"/>
        </a:lt2>
        <a:accent1>
          <a:srgbClr val="ACC13A"/>
        </a:accent1>
        <a:accent2>
          <a:srgbClr val="CDDA89"/>
        </a:accent2>
        <a:accent3>
          <a:srgbClr val="FFFFFF"/>
        </a:accent3>
        <a:accent4>
          <a:srgbClr val="000000"/>
        </a:accent4>
        <a:accent5>
          <a:srgbClr val="D2DDAE"/>
        </a:accent5>
        <a:accent6>
          <a:srgbClr val="BAC57C"/>
        </a:accent6>
        <a:hlink>
          <a:srgbClr val="DEE6B0"/>
        </a:hlink>
        <a:folHlink>
          <a:srgbClr val="EEF3D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A9C33"/>
        </a:lt2>
        <a:accent1>
          <a:srgbClr val="6D8300"/>
        </a:accent1>
        <a:accent2>
          <a:srgbClr val="A7B566"/>
        </a:accent2>
        <a:accent3>
          <a:srgbClr val="FFFFFF"/>
        </a:accent3>
        <a:accent4>
          <a:srgbClr val="000000"/>
        </a:accent4>
        <a:accent5>
          <a:srgbClr val="BAC1AA"/>
        </a:accent5>
        <a:accent6>
          <a:srgbClr val="97A45C"/>
        </a:accent6>
        <a:hlink>
          <a:srgbClr val="C5CD99"/>
        </a:hlink>
        <a:folHlink>
          <a:srgbClr val="E2E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33756E"/>
        </a:lt2>
        <a:accent1>
          <a:srgbClr val="00534A"/>
        </a:accent1>
        <a:accent2>
          <a:srgbClr val="669892"/>
        </a:accent2>
        <a:accent3>
          <a:srgbClr val="FFFFFF"/>
        </a:accent3>
        <a:accent4>
          <a:srgbClr val="000000"/>
        </a:accent4>
        <a:accent5>
          <a:srgbClr val="AAB3B1"/>
        </a:accent5>
        <a:accent6>
          <a:srgbClr val="5C8984"/>
        </a:accent6>
        <a:hlink>
          <a:srgbClr val="99BAB7"/>
        </a:hlink>
        <a:folHlink>
          <a:srgbClr val="CCDD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5C3DC"/>
        </a:lt2>
        <a:accent1>
          <a:srgbClr val="66B4D3"/>
        </a:accent1>
        <a:accent2>
          <a:srgbClr val="A3D2E5"/>
        </a:accent2>
        <a:accent3>
          <a:srgbClr val="FFFFFF"/>
        </a:accent3>
        <a:accent4>
          <a:srgbClr val="000000"/>
        </a:accent4>
        <a:accent5>
          <a:srgbClr val="B8D6E6"/>
        </a:accent5>
        <a:accent6>
          <a:srgbClr val="93BECF"/>
        </a:accent6>
        <a:hlink>
          <a:srgbClr val="C2E1ED"/>
        </a:hlink>
        <a:folHlink>
          <a:srgbClr val="E0F0F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0000"/>
        </a:dk1>
        <a:lt1>
          <a:srgbClr val="FFFFFF"/>
        </a:lt1>
        <a:dk2>
          <a:srgbClr val="000000"/>
        </a:dk2>
        <a:lt2>
          <a:srgbClr val="338DAF"/>
        </a:lt2>
        <a:accent1>
          <a:srgbClr val="00709B"/>
        </a:accent1>
        <a:accent2>
          <a:srgbClr val="66A9C3"/>
        </a:accent2>
        <a:accent3>
          <a:srgbClr val="FFFFFF"/>
        </a:accent3>
        <a:accent4>
          <a:srgbClr val="000000"/>
        </a:accent4>
        <a:accent5>
          <a:srgbClr val="AABBCB"/>
        </a:accent5>
        <a:accent6>
          <a:srgbClr val="5C99B0"/>
        </a:accent6>
        <a:hlink>
          <a:srgbClr val="99C6D7"/>
        </a:hlink>
        <a:folHlink>
          <a:srgbClr val="CCE2E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000000"/>
        </a:dk1>
        <a:lt1>
          <a:srgbClr val="FFFFFF"/>
        </a:lt1>
        <a:dk2>
          <a:srgbClr val="000000"/>
        </a:dk2>
        <a:lt2>
          <a:srgbClr val="336579"/>
        </a:lt2>
        <a:accent1>
          <a:srgbClr val="003F57"/>
        </a:accent1>
        <a:accent2>
          <a:srgbClr val="668C9A"/>
        </a:accent2>
        <a:accent3>
          <a:srgbClr val="FFFFFF"/>
        </a:accent3>
        <a:accent4>
          <a:srgbClr val="000000"/>
        </a:accent4>
        <a:accent5>
          <a:srgbClr val="AAAFB4"/>
        </a:accent5>
        <a:accent6>
          <a:srgbClr val="5C7E8B"/>
        </a:accent6>
        <a:hlink>
          <a:srgbClr val="99B2BC"/>
        </a:hlink>
        <a:folHlink>
          <a:srgbClr val="CCD9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000000"/>
        </a:dk1>
        <a:lt1>
          <a:srgbClr val="FFFFFF"/>
        </a:lt1>
        <a:dk2>
          <a:srgbClr val="000000"/>
        </a:dk2>
        <a:lt2>
          <a:srgbClr val="A15999"/>
        </a:lt2>
        <a:accent1>
          <a:srgbClr val="8A307F"/>
        </a:accent1>
        <a:accent2>
          <a:srgbClr val="B983B2"/>
        </a:accent2>
        <a:accent3>
          <a:srgbClr val="FFFFFF"/>
        </a:accent3>
        <a:accent4>
          <a:srgbClr val="000000"/>
        </a:accent4>
        <a:accent5>
          <a:srgbClr val="C4ADC0"/>
        </a:accent5>
        <a:accent6>
          <a:srgbClr val="A776A1"/>
        </a:accent6>
        <a:hlink>
          <a:srgbClr val="D0ACCC"/>
        </a:hlink>
        <a:folHlink>
          <a:srgbClr val="E8D6E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000000"/>
        </a:dk1>
        <a:lt1>
          <a:srgbClr val="FFFFFF"/>
        </a:lt1>
        <a:dk2>
          <a:srgbClr val="000000"/>
        </a:dk2>
        <a:lt2>
          <a:srgbClr val="74416B"/>
        </a:lt2>
        <a:accent1>
          <a:srgbClr val="511246"/>
        </a:accent1>
        <a:accent2>
          <a:srgbClr val="977190"/>
        </a:accent2>
        <a:accent3>
          <a:srgbClr val="FFFFFF"/>
        </a:accent3>
        <a:accent4>
          <a:srgbClr val="000000"/>
        </a:accent4>
        <a:accent5>
          <a:srgbClr val="B3AAB0"/>
        </a:accent5>
        <a:accent6>
          <a:srgbClr val="886682"/>
        </a:accent6>
        <a:hlink>
          <a:srgbClr val="B9A0B5"/>
        </a:hlink>
        <a:folHlink>
          <a:srgbClr val="DCD0D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000000"/>
        </a:dk1>
        <a:lt1>
          <a:srgbClr val="FFFFFF"/>
        </a:lt1>
        <a:dk2>
          <a:srgbClr val="000000"/>
        </a:dk2>
        <a:lt2>
          <a:srgbClr val="704659"/>
        </a:lt2>
        <a:accent1>
          <a:srgbClr val="4C1830"/>
        </a:accent1>
        <a:accent2>
          <a:srgbClr val="947483"/>
        </a:accent2>
        <a:accent3>
          <a:srgbClr val="FFFFFF"/>
        </a:accent3>
        <a:accent4>
          <a:srgbClr val="000000"/>
        </a:accent4>
        <a:accent5>
          <a:srgbClr val="B2ABAD"/>
        </a:accent5>
        <a:accent6>
          <a:srgbClr val="866876"/>
        </a:accent6>
        <a:hlink>
          <a:srgbClr val="B7A3AC"/>
        </a:hlink>
        <a:folHlink>
          <a:srgbClr val="DBD1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CCCCCC"/>
        </a:accent1>
        <a:accent2>
          <a:srgbClr val="6666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C5C5C"/>
        </a:accent6>
        <a:hlink>
          <a:srgbClr val="999999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9C2E280E4E801479B77F050596E5531" ma:contentTypeVersion="0" ma:contentTypeDescription="Ein neues Dokument erstellen." ma:contentTypeScope="" ma:versionID="ab91000881454e36037f7f853994ff6b">
  <xsd:schema xmlns:xsd="http://www.w3.org/2001/XMLSchema" xmlns:p="http://schemas.microsoft.com/office/2006/metadata/properties" targetNamespace="http://schemas.microsoft.com/office/2006/metadata/properties" ma:root="true" ma:fieldsID="fd0659d9eed5b962595b3582b9ed894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 ma:readOnly="true"/>
        <xsd:element ref="dc:title" minOccurs="0" maxOccurs="1" ma:index="4" ma:displayName="Nachnam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4285DF6A-531C-4596-A4E8-C7D9CAB083D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9209938-2CCB-48F2-B7BB-74E7D86C19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34ABCFAB-A8A9-439F-9673-183E49765317}">
  <ds:schemaRefs>
    <ds:schemaRef ds:uri="http://purl.org/dc/dcmitype/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325</Words>
  <Application>Microsoft Office PowerPoint</Application>
  <PresentationFormat>Benutzerdefiniert</PresentationFormat>
  <Paragraphs>132</Paragraphs>
  <Slides>4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Standarddesign</vt:lpstr>
      <vt:lpstr>PowerPoint-Präsentation</vt:lpstr>
      <vt:lpstr>PowerPoint-Präsentation</vt:lpstr>
      <vt:lpstr>PowerPoint-Präsentation</vt:lpstr>
      <vt:lpstr>PowerPoint-Präsentation</vt:lpstr>
    </vt:vector>
  </TitlesOfParts>
  <Company>indiesoft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TU Braunschweig (IGS)</dc:title>
  <dc:creator>Dipl.-Ing. Mathias Schlosser</dc:creator>
  <cp:lastModifiedBy>Verena Henze</cp:lastModifiedBy>
  <cp:revision>128</cp:revision>
  <cp:lastPrinted>2016-12-08T12:52:32Z</cp:lastPrinted>
  <dcterms:created xsi:type="dcterms:W3CDTF">2010-02-09T20:46:41Z</dcterms:created>
  <dcterms:modified xsi:type="dcterms:W3CDTF">2017-01-12T13:52:52Z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0x01010069C2E280E4E801479B77F050596E5531</vt:lpwstr>
  </property>
</Properties>
</file>