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3" r:id="rId5"/>
    <p:sldId id="261" r:id="rId6"/>
    <p:sldId id="257" r:id="rId7"/>
  </p:sldIdLst>
  <p:sldSz cx="21386800" cy="30279975"/>
  <p:notesSz cx="6797675" cy="9926638"/>
  <p:custDataLst>
    <p:tags r:id="rId9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323195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646389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969584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1292779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1615973" algn="l" defTabSz="64638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1939168" algn="l" defTabSz="64638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2262363" algn="l" defTabSz="64638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2585557" algn="l" defTabSz="646389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9C33"/>
    <a:srgbClr val="C5CD99"/>
    <a:srgbClr val="BDCD61"/>
    <a:srgbClr val="00316C"/>
    <a:srgbClr val="6699FF"/>
    <a:srgbClr val="00397E"/>
    <a:srgbClr val="99CCFF"/>
    <a:srgbClr val="00709B"/>
    <a:srgbClr val="66B4D3"/>
    <a:srgbClr val="338D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8" autoAdjust="0"/>
    <p:restoredTop sz="96812" autoAdjust="0"/>
  </p:normalViewPr>
  <p:slideViewPr>
    <p:cSldViewPr snapToObjects="1" showGuides="1">
      <p:cViewPr>
        <p:scale>
          <a:sx n="33" d="100"/>
          <a:sy n="33" d="100"/>
        </p:scale>
        <p:origin x="-2082" y="648"/>
      </p:cViewPr>
      <p:guideLst>
        <p:guide orient="horz" pos="9452"/>
        <p:guide orient="horz" pos="9197"/>
        <p:guide orient="horz" pos="13789"/>
        <p:guide orient="horz" pos="14045"/>
        <p:guide orient="horz" pos="5001"/>
        <p:guide orient="horz" pos="18439"/>
        <p:guide orient="horz" pos="4718"/>
        <p:guide orient="horz" pos="7297"/>
        <p:guide orient="horz" pos="7042"/>
        <p:guide orient="horz" pos="11521"/>
        <p:guide orient="horz" pos="11805"/>
        <p:guide orient="horz" pos="16142"/>
        <p:guide orient="horz" pos="16369"/>
        <p:guide pos="6623"/>
        <p:guide pos="3447"/>
        <p:guide pos="6906"/>
        <p:guide pos="9798"/>
        <p:guide pos="10110"/>
        <p:guide pos="3759"/>
        <p:guide pos="584"/>
        <p:guide pos="129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2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289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5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25" tIns="49862" rIns="99725" bIns="49862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EFDED5BD-5F95-4E8B-8409-7638E4FF0A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22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323195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64638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969584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292779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1615973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39168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62363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85557" algn="l" defTabSz="64638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C8D86A-CB29-4666-8128-8777C77D600E}" type="slidenum">
              <a:rPr lang="de-DE"/>
              <a:pPr/>
              <a:t>3</a:t>
            </a:fld>
            <a:endParaRPr lang="de-DE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84388" y="744538"/>
            <a:ext cx="2628900" cy="372268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4515" y="9406746"/>
            <a:ext cx="18177771" cy="64901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07908" y="17158464"/>
            <a:ext cx="14970984" cy="7738153"/>
          </a:xfrm>
        </p:spPr>
        <p:txBody>
          <a:bodyPr/>
          <a:lstStyle>
            <a:lvl1pPr marL="0" indent="0" algn="ctr">
              <a:buNone/>
              <a:defRPr/>
            </a:lvl1pPr>
            <a:lvl2pPr marL="323195" indent="0" algn="ctr">
              <a:buNone/>
              <a:defRPr/>
            </a:lvl2pPr>
            <a:lvl3pPr marL="646389" indent="0" algn="ctr">
              <a:buNone/>
              <a:defRPr/>
            </a:lvl3pPr>
            <a:lvl4pPr marL="969584" indent="0" algn="ctr">
              <a:buNone/>
              <a:defRPr/>
            </a:lvl4pPr>
            <a:lvl5pPr marL="1292779" indent="0" algn="ctr">
              <a:buNone/>
              <a:defRPr/>
            </a:lvl5pPr>
            <a:lvl6pPr marL="1615973" indent="0" algn="ctr">
              <a:buNone/>
              <a:defRPr/>
            </a:lvl6pPr>
            <a:lvl7pPr marL="1939168" indent="0" algn="ctr">
              <a:buNone/>
              <a:defRPr/>
            </a:lvl7pPr>
            <a:lvl8pPr marL="2262363" indent="0" algn="ctr">
              <a:buNone/>
              <a:defRPr/>
            </a:lvl8pPr>
            <a:lvl9pPr marL="2585557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53312-2D6E-4CB6-8176-C71D9100E93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7F890-4968-47CF-805A-F6A9D0DC3CE4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505823" y="1213008"/>
            <a:ext cx="4811301" cy="2583604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69677" y="1213008"/>
            <a:ext cx="14328506" cy="2583604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12269-0BC2-4B3B-B76F-DD8F16B2B82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8F89E-9411-4A12-A87B-A6C7BFD04AA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9731" y="19457866"/>
            <a:ext cx="18178892" cy="601416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89731" y="12834369"/>
            <a:ext cx="18178892" cy="6623497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195" indent="0">
              <a:buNone/>
              <a:defRPr sz="1300"/>
            </a:lvl2pPr>
            <a:lvl3pPr marL="646389" indent="0">
              <a:buNone/>
              <a:defRPr sz="1100"/>
            </a:lvl3pPr>
            <a:lvl4pPr marL="969584" indent="0">
              <a:buNone/>
              <a:defRPr sz="1000"/>
            </a:lvl4pPr>
            <a:lvl5pPr marL="1292779" indent="0">
              <a:buNone/>
              <a:defRPr sz="1000"/>
            </a:lvl5pPr>
            <a:lvl6pPr marL="1615973" indent="0">
              <a:buNone/>
              <a:defRPr sz="1000"/>
            </a:lvl6pPr>
            <a:lvl7pPr marL="1939168" indent="0">
              <a:buNone/>
              <a:defRPr sz="1000"/>
            </a:lvl7pPr>
            <a:lvl8pPr marL="2262363" indent="0">
              <a:buNone/>
              <a:defRPr sz="1000"/>
            </a:lvl8pPr>
            <a:lvl9pPr marL="2585557" indent="0">
              <a:buNone/>
              <a:defRPr sz="1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293F1-04B5-4D66-B1B1-397F56663CD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9677" y="7065516"/>
            <a:ext cx="9569904" cy="199835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747221" y="7065516"/>
            <a:ext cx="9569903" cy="199835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E07F-720F-40AD-92EA-7C515A6869C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677" y="6778374"/>
            <a:ext cx="9448808" cy="282394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9677" y="9602319"/>
            <a:ext cx="9448808" cy="1744673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0863831" y="6778374"/>
            <a:ext cx="9453293" cy="282394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0863831" y="9602319"/>
            <a:ext cx="9453293" cy="1744673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0C8C8C-4B24-459D-B6B6-7E76762FF22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2EA5C4-F7C1-48C1-9D5C-3585C18EF46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9846E-B77F-4C21-88B5-141ADBF385A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677" y="1205095"/>
            <a:ext cx="7035870" cy="513126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61192" y="1205095"/>
            <a:ext cx="11955932" cy="25843961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69677" y="6336355"/>
            <a:ext cx="7035870" cy="20712701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A100F-0394-406B-AABC-2D513B3DB67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2370" y="21196547"/>
            <a:ext cx="12831631" cy="250175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192370" y="2705245"/>
            <a:ext cx="12831631" cy="18167984"/>
          </a:xfrm>
        </p:spPr>
        <p:txBody>
          <a:bodyPr/>
          <a:lstStyle>
            <a:lvl1pPr marL="0" indent="0">
              <a:buNone/>
              <a:defRPr sz="2300"/>
            </a:lvl1pPr>
            <a:lvl2pPr marL="323195" indent="0">
              <a:buNone/>
              <a:defRPr sz="2000"/>
            </a:lvl2pPr>
            <a:lvl3pPr marL="646389" indent="0">
              <a:buNone/>
              <a:defRPr sz="1700"/>
            </a:lvl3pPr>
            <a:lvl4pPr marL="969584" indent="0">
              <a:buNone/>
              <a:defRPr sz="1400"/>
            </a:lvl4pPr>
            <a:lvl5pPr marL="1292779" indent="0">
              <a:buNone/>
              <a:defRPr sz="1400"/>
            </a:lvl5pPr>
            <a:lvl6pPr marL="1615973" indent="0">
              <a:buNone/>
              <a:defRPr sz="1400"/>
            </a:lvl6pPr>
            <a:lvl7pPr marL="1939168" indent="0">
              <a:buNone/>
              <a:defRPr sz="1400"/>
            </a:lvl7pPr>
            <a:lvl8pPr marL="2262363" indent="0">
              <a:buNone/>
              <a:defRPr sz="1400"/>
            </a:lvl8pPr>
            <a:lvl9pPr marL="2585557" indent="0">
              <a:buNone/>
              <a:defRPr sz="14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192370" y="23698306"/>
            <a:ext cx="12831631" cy="3554237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5EE9B-3CD4-44F3-A27B-ADEABA3A91F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9677" y="1212727"/>
            <a:ext cx="19247447" cy="5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4075" tIns="147037" rIns="294075" bIns="147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677" y="7065253"/>
            <a:ext cx="19247447" cy="19984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174" tIns="267208" rIns="407174" bIns="190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677" y="27574922"/>
            <a:ext cx="4989581" cy="21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4075" tIns="147037" rIns="294075" bIns="147037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213" y="27574922"/>
            <a:ext cx="6772375" cy="21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4075" tIns="147037" rIns="294075" bIns="147037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7543" y="27574922"/>
            <a:ext cx="4989581" cy="210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4075" tIns="147037" rIns="294075" bIns="147037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fld id="{484272CF-DD17-4AF1-B1BB-4FE791FEA2BB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2pPr>
      <a:lvl3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3pPr>
      <a:lvl4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4pPr>
      <a:lvl5pPr algn="ctr" defTabSz="2941296" rtl="0" eaLnBrk="0" fontAlgn="base" hangingPunct="0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5pPr>
      <a:lvl6pPr marL="323195" algn="ctr" defTabSz="2941296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6pPr>
      <a:lvl7pPr marL="646389" algn="ctr" defTabSz="2941296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7pPr>
      <a:lvl8pPr marL="969584" algn="ctr" defTabSz="2941296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8pPr>
      <a:lvl9pPr marL="1292779" algn="ctr" defTabSz="2941296" rtl="0" fontAlgn="base">
        <a:spcBef>
          <a:spcPct val="0"/>
        </a:spcBef>
        <a:spcAft>
          <a:spcPct val="0"/>
        </a:spcAft>
        <a:defRPr sz="14100">
          <a:solidFill>
            <a:schemeClr val="tx2"/>
          </a:solidFill>
          <a:latin typeface="Arial" charset="0"/>
        </a:defRPr>
      </a:lvl9pPr>
    </p:titleStyle>
    <p:bodyStyle>
      <a:lvl1pPr marL="242396" indent="-242396" algn="l" defTabSz="2941296" rtl="0" eaLnBrk="0" fontAlgn="base" hangingPunct="0">
        <a:spcBef>
          <a:spcPct val="0"/>
        </a:spcBef>
        <a:spcAft>
          <a:spcPct val="30000"/>
        </a:spcAft>
        <a:defRPr sz="4200" b="1">
          <a:solidFill>
            <a:schemeClr val="tx1"/>
          </a:solidFill>
          <a:latin typeface="+mn-lt"/>
          <a:ea typeface="+mn-ea"/>
          <a:cs typeface="+mn-cs"/>
        </a:defRPr>
      </a:lvl1pPr>
      <a:lvl2pPr marL="1123" indent="322073" algn="l" defTabSz="2941296" rtl="0" eaLnBrk="0" fontAlgn="base" hangingPunct="0">
        <a:spcBef>
          <a:spcPct val="20000"/>
        </a:spcBef>
        <a:spcAft>
          <a:spcPct val="0"/>
        </a:spcAft>
        <a:buFont typeface="Arial" charset="0"/>
        <a:defRPr sz="2300">
          <a:solidFill>
            <a:schemeClr val="tx1"/>
          </a:solidFill>
          <a:latin typeface="+mn-lt"/>
        </a:defRPr>
      </a:lvl2pPr>
      <a:lvl3pPr marL="310851" indent="-308606" algn="l" defTabSz="2941296" rtl="0" eaLnBrk="0" fontAlgn="base" hangingPunct="0">
        <a:spcBef>
          <a:spcPct val="20000"/>
        </a:spcBef>
        <a:spcAft>
          <a:spcPct val="0"/>
        </a:spcAft>
        <a:buFont typeface="Arial" charset="0"/>
        <a:buChar char="■"/>
        <a:defRPr sz="2300">
          <a:solidFill>
            <a:schemeClr val="tx1"/>
          </a:solidFill>
          <a:latin typeface="+mn-lt"/>
        </a:defRPr>
      </a:lvl3pPr>
      <a:lvl4pPr marL="311973" indent="657611" algn="l" defTabSz="2941296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4pPr>
      <a:lvl5pPr marL="313095" indent="979684" algn="l" defTabSz="2941296" rtl="0" eaLnBrk="0" fontAlgn="base" hangingPunct="0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5pPr>
      <a:lvl6pPr marL="636290" algn="l" defTabSz="2941296" rtl="0" fontAlgn="base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6pPr>
      <a:lvl7pPr marL="959485" algn="l" defTabSz="2941296" rtl="0" fontAlgn="base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7pPr>
      <a:lvl8pPr marL="1282679" algn="l" defTabSz="2941296" rtl="0" fontAlgn="base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8pPr>
      <a:lvl9pPr marL="1605874" algn="l" defTabSz="2941296" rtl="0" fontAlgn="base">
        <a:spcBef>
          <a:spcPct val="20000"/>
        </a:spcBef>
        <a:spcAft>
          <a:spcPct val="0"/>
        </a:spcAft>
        <a:defRPr sz="23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195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38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9584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277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597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9168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236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5557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>
            <a:off x="962741" y="4608817"/>
            <a:ext cx="20424060" cy="1726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b="1" i="1" cap="all" dirty="0" smtClean="0"/>
              <a:t>Zusammenfassung Abgabeleistungen Architektur</a:t>
            </a:r>
            <a:r>
              <a:rPr lang="de-DE" sz="3600" b="1" cap="all" dirty="0" smtClean="0"/>
              <a:t>+</a:t>
            </a:r>
          </a:p>
          <a:p>
            <a:endParaRPr lang="de-DE" sz="3600" b="1" cap="all" dirty="0"/>
          </a:p>
          <a:p>
            <a:r>
              <a:rPr lang="de-DE" sz="3600" dirty="0" smtClean="0"/>
              <a:t>.  </a:t>
            </a:r>
            <a:endParaRPr lang="de-DE" sz="3600" dirty="0"/>
          </a:p>
          <a:p>
            <a:r>
              <a:rPr lang="de-DE" sz="3600" b="1" u="sng" cap="all" dirty="0"/>
              <a:t>Dokumentation 2 Semester Auslandsstudium </a:t>
            </a:r>
          </a:p>
          <a:p>
            <a:r>
              <a:rPr lang="de-DE" sz="3600" dirty="0"/>
              <a:t>nach dem 1. Semester </a:t>
            </a:r>
            <a:r>
              <a:rPr lang="de-DE" sz="3600" dirty="0" smtClean="0"/>
              <a:t>Studium:</a:t>
            </a:r>
            <a:endParaRPr lang="de-DE" sz="3600" dirty="0"/>
          </a:p>
          <a:p>
            <a:r>
              <a:rPr lang="de-DE" sz="3600" dirty="0" smtClean="0"/>
              <a:t>	Zwischenbericht </a:t>
            </a:r>
            <a:endParaRPr lang="de-DE" sz="3600" dirty="0"/>
          </a:p>
          <a:p>
            <a:r>
              <a:rPr lang="de-DE" sz="3600" dirty="0"/>
              <a:t> </a:t>
            </a:r>
          </a:p>
          <a:p>
            <a:r>
              <a:rPr lang="de-DE" sz="3600" dirty="0"/>
              <a:t>nach dem 2. Semester </a:t>
            </a:r>
            <a:r>
              <a:rPr lang="de-DE" sz="3600" dirty="0" smtClean="0"/>
              <a:t>Studium:</a:t>
            </a:r>
            <a:endParaRPr lang="de-DE" sz="3600" dirty="0"/>
          </a:p>
          <a:p>
            <a:r>
              <a:rPr lang="de-DE" sz="3600" dirty="0" smtClean="0"/>
              <a:t>	Abschlussbericht </a:t>
            </a:r>
            <a:endParaRPr lang="de-DE" sz="3600" dirty="0"/>
          </a:p>
          <a:p>
            <a:r>
              <a:rPr lang="de-DE" sz="3600" dirty="0"/>
              <a:t> </a:t>
            </a:r>
          </a:p>
          <a:p>
            <a:pPr lvl="3"/>
            <a:r>
              <a:rPr lang="de-DE" sz="3600" dirty="0"/>
              <a:t>2 Poster </a:t>
            </a:r>
            <a:r>
              <a:rPr lang="de-DE" sz="3600" dirty="0" smtClean="0"/>
              <a:t>– </a:t>
            </a:r>
            <a:r>
              <a:rPr lang="de-DE" sz="3600" dirty="0" smtClean="0"/>
              <a:t>als PDF per </a:t>
            </a:r>
            <a:r>
              <a:rPr lang="de-DE" sz="3600" dirty="0" smtClean="0"/>
              <a:t>E-Mail 6 Wochen nach </a:t>
            </a:r>
            <a:r>
              <a:rPr lang="de-DE" sz="3600" dirty="0" smtClean="0"/>
              <a:t>Studienende (nach 2. Semester) </a:t>
            </a:r>
            <a:r>
              <a:rPr lang="de-DE" sz="3600" dirty="0" smtClean="0"/>
              <a:t>und im Ausdruck A1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 smtClean="0"/>
              <a:t>	1</a:t>
            </a:r>
            <a:r>
              <a:rPr lang="de-DE" sz="3600" dirty="0"/>
              <a:t>. Poster mit Dokumentation des Studienortes und der </a:t>
            </a:r>
            <a:r>
              <a:rPr lang="de-DE" sz="3600" dirty="0" smtClean="0"/>
              <a:t>Uni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 smtClean="0"/>
              <a:t>	2</a:t>
            </a:r>
            <a:r>
              <a:rPr lang="de-DE" sz="3600" dirty="0"/>
              <a:t>. Poster mit Dokumentation der </a:t>
            </a:r>
            <a:r>
              <a:rPr lang="de-DE" sz="3600" dirty="0" smtClean="0"/>
              <a:t>Studienprojekte</a:t>
            </a:r>
          </a:p>
          <a:p>
            <a:endParaRPr lang="de-DE" sz="3600" dirty="0" smtClean="0"/>
          </a:p>
          <a:p>
            <a:r>
              <a:rPr lang="de-DE" sz="3600" b="1" i="1" dirty="0" smtClean="0"/>
              <a:t>ANLEITUNG ZUR BEARBEITUNG DER POSTERVORLAGE</a:t>
            </a:r>
            <a:endParaRPr lang="de-DE" sz="3600" b="1" i="1" dirty="0"/>
          </a:p>
          <a:p>
            <a:r>
              <a:rPr lang="de-DE" sz="3600" dirty="0" smtClean="0"/>
              <a:t>Format: A1</a:t>
            </a:r>
          </a:p>
          <a:p>
            <a:r>
              <a:rPr lang="de-DE" sz="3600" dirty="0" smtClean="0"/>
              <a:t>Dateityp: PDF</a:t>
            </a:r>
          </a:p>
          <a:p>
            <a:endParaRPr lang="de-DE" sz="3600" dirty="0" smtClean="0"/>
          </a:p>
          <a:p>
            <a:r>
              <a:rPr lang="de-DE" sz="3600" dirty="0" smtClean="0"/>
              <a:t>Textfeld: Schriftgröße 20pt; weißes Feld</a:t>
            </a:r>
          </a:p>
          <a:p>
            <a:r>
              <a:rPr lang="de-DE" sz="3600" dirty="0" smtClean="0"/>
              <a:t>Fotos: Hoch oder Querformat in gestrichelte Felder</a:t>
            </a:r>
            <a:endParaRPr lang="de-DE" sz="3600" dirty="0"/>
          </a:p>
          <a:p>
            <a:endParaRPr lang="de-DE" sz="3600" dirty="0" smtClean="0"/>
          </a:p>
          <a:p>
            <a:endParaRPr lang="de-DE" sz="3600" dirty="0" smtClean="0"/>
          </a:p>
          <a:p>
            <a:r>
              <a:rPr lang="de-DE" sz="3600" dirty="0"/>
              <a:t>Information: </a:t>
            </a:r>
          </a:p>
          <a:p>
            <a:r>
              <a:rPr lang="de-DE" sz="3600" dirty="0" smtClean="0"/>
              <a:t>- Die </a:t>
            </a:r>
            <a:r>
              <a:rPr lang="de-DE" sz="3600" dirty="0"/>
              <a:t>Fotos können sowohl Hoch- als auch Querformat haben – die Aufteilung kann anhand der </a:t>
            </a:r>
            <a:r>
              <a:rPr lang="de-DE" sz="3600" dirty="0" smtClean="0"/>
              <a:t>Führungslinien </a:t>
            </a:r>
            <a:r>
              <a:rPr lang="de-DE" sz="3600" dirty="0"/>
              <a:t>frei gestaltet werden. </a:t>
            </a:r>
          </a:p>
          <a:p>
            <a:pPr marL="571500" indent="-571500">
              <a:buFontTx/>
              <a:buChar char="-"/>
            </a:pPr>
            <a:r>
              <a:rPr lang="de-DE" sz="3600" dirty="0" smtClean="0"/>
              <a:t>Bei Textfeldern weißes Feld beibehalten</a:t>
            </a:r>
          </a:p>
          <a:p>
            <a:pPr marL="571500" indent="-571500">
              <a:buFontTx/>
              <a:buChar char="-"/>
            </a:pPr>
            <a:r>
              <a:rPr lang="de-DE" sz="3600" dirty="0" smtClean="0"/>
              <a:t>Bitte verwenden Sie nur Fotos, bei denen das Lizenzrecht bei Ihnen liegt (z.B</a:t>
            </a:r>
            <a:r>
              <a:rPr lang="de-DE" sz="3600" dirty="0" smtClean="0"/>
              <a:t>. eigene Fotos, oder Fotos bei denen Ihnen die Nutzung erlaubt wurde)</a:t>
            </a:r>
            <a:endParaRPr lang="de-DE" sz="3600" dirty="0" smtClean="0"/>
          </a:p>
          <a:p>
            <a:endParaRPr lang="de-DE" sz="3600" dirty="0"/>
          </a:p>
        </p:txBody>
      </p:sp>
      <p:pic>
        <p:nvPicPr>
          <p:cNvPr id="42" name="Picture 78" descr="TUBraunschweig_CO_360vH_PPT_Po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007237"/>
            <a:ext cx="6407967" cy="238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Rectangle 79"/>
          <p:cNvSpPr>
            <a:spLocks noChangeArrowheads="1"/>
          </p:cNvSpPr>
          <p:nvPr/>
        </p:nvSpPr>
        <p:spPr bwMode="auto">
          <a:xfrm>
            <a:off x="8862392" y="827574"/>
            <a:ext cx="11698044" cy="137554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de-DE" sz="3400" b="1" dirty="0">
                <a:solidFill>
                  <a:srgbClr val="BE1E3C"/>
                </a:solidFill>
              </a:rPr>
              <a:t>Fakultät Architektur, Bauingenieurwesen und </a:t>
            </a:r>
            <a:r>
              <a:rPr lang="de-DE" sz="3400" b="1" dirty="0" smtClean="0">
                <a:solidFill>
                  <a:srgbClr val="BE1E3C"/>
                </a:solidFill>
              </a:rPr>
              <a:t>Umweltwissenschaften</a:t>
            </a:r>
          </a:p>
          <a:p>
            <a:pPr algn="r"/>
            <a:r>
              <a:rPr lang="de-DE" sz="3400" b="1" dirty="0" smtClean="0">
                <a:solidFill>
                  <a:srgbClr val="BE1E3C"/>
                </a:solidFill>
              </a:rPr>
              <a:t>Studiengang Architektur +</a:t>
            </a:r>
            <a:endParaRPr lang="de-DE" sz="3400" b="1" dirty="0">
              <a:solidFill>
                <a:srgbClr val="BE1E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30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90"/>
          <p:cNvSpPr>
            <a:spLocks noChangeArrowheads="1"/>
          </p:cNvSpPr>
          <p:nvPr/>
        </p:nvSpPr>
        <p:spPr bwMode="auto">
          <a:xfrm>
            <a:off x="0" y="4744121"/>
            <a:ext cx="21384557" cy="25534731"/>
          </a:xfrm>
          <a:prstGeom prst="rect">
            <a:avLst/>
          </a:prstGeom>
          <a:solidFill>
            <a:srgbClr val="C5CD99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endParaRPr lang="de-DE"/>
          </a:p>
        </p:txBody>
      </p:sp>
      <p:pic>
        <p:nvPicPr>
          <p:cNvPr id="2" name="Picture 78" descr="TUBraunschweig_CO_360vH_PPT_Po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007237"/>
            <a:ext cx="6407967" cy="238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79"/>
          <p:cNvSpPr>
            <a:spLocks noChangeArrowheads="1"/>
          </p:cNvSpPr>
          <p:nvPr/>
        </p:nvSpPr>
        <p:spPr bwMode="auto">
          <a:xfrm>
            <a:off x="8862392" y="827574"/>
            <a:ext cx="11698044" cy="137554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de-DE" sz="3400" b="1" dirty="0">
                <a:solidFill>
                  <a:srgbClr val="BE1E3C"/>
                </a:solidFill>
              </a:rPr>
              <a:t>Fakultät Architektur, Bauingenieurwesen und </a:t>
            </a:r>
            <a:r>
              <a:rPr lang="de-DE" sz="3400" b="1" dirty="0" smtClean="0">
                <a:solidFill>
                  <a:srgbClr val="BE1E3C"/>
                </a:solidFill>
              </a:rPr>
              <a:t>Umweltwissenschaften</a:t>
            </a:r>
          </a:p>
          <a:p>
            <a:pPr algn="r"/>
            <a:r>
              <a:rPr lang="de-DE" sz="3400" b="1" dirty="0" smtClean="0">
                <a:solidFill>
                  <a:srgbClr val="BE1E3C"/>
                </a:solidFill>
              </a:rPr>
              <a:t>Studiengang Architektur +</a:t>
            </a:r>
            <a:endParaRPr lang="de-DE" sz="3400" b="1" dirty="0">
              <a:solidFill>
                <a:srgbClr val="BE1E3C"/>
              </a:solidFill>
            </a:endParaRPr>
          </a:p>
        </p:txBody>
      </p:sp>
      <p:sp>
        <p:nvSpPr>
          <p:cNvPr id="4" name="Text Box 80"/>
          <p:cNvSpPr txBox="1">
            <a:spLocks noChangeArrowheads="1"/>
          </p:cNvSpPr>
          <p:nvPr/>
        </p:nvSpPr>
        <p:spPr bwMode="auto">
          <a:xfrm>
            <a:off x="927100" y="4087337"/>
            <a:ext cx="19633336" cy="3412477"/>
          </a:xfrm>
          <a:prstGeom prst="rect">
            <a:avLst/>
          </a:prstGeom>
          <a:solidFill>
            <a:srgbClr val="8A9C33"/>
          </a:solidFill>
          <a:ln w="9525">
            <a:noFill/>
            <a:miter lim="800000"/>
            <a:headEnd/>
            <a:tailEnd/>
          </a:ln>
        </p:spPr>
        <p:txBody>
          <a:bodyPr lIns="407174" tIns="216311" rIns="407174" bIns="63621"/>
          <a:lstStyle/>
          <a:p>
            <a:pPr defTabSz="2941296">
              <a:lnSpc>
                <a:spcPct val="92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de-DE" sz="8500" b="1" dirty="0"/>
              <a:t>Gastuniversität </a:t>
            </a:r>
            <a:r>
              <a:rPr lang="de-DE" sz="8500" b="1" dirty="0" smtClean="0"/>
              <a:t>XY</a:t>
            </a:r>
            <a:endParaRPr lang="de-DE" sz="2500" b="1" dirty="0"/>
          </a:p>
          <a:p>
            <a:pPr defTabSz="2941296">
              <a:lnSpc>
                <a:spcPct val="109000"/>
              </a:lnSpc>
            </a:pPr>
            <a:endParaRPr lang="de-DE" sz="2500" b="1" dirty="0" smtClean="0"/>
          </a:p>
          <a:p>
            <a:pPr defTabSz="2941296">
              <a:lnSpc>
                <a:spcPct val="109000"/>
              </a:lnSpc>
            </a:pPr>
            <a:r>
              <a:rPr lang="de-DE" sz="2500" b="1" dirty="0" smtClean="0"/>
              <a:t>Gastuniversität</a:t>
            </a:r>
            <a:r>
              <a:rPr lang="de-DE" sz="2500" b="1" dirty="0"/>
              <a:t>| Institutsname/zentrale Einrichtung 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/>
              <a:t>Stadt / sonstige Adressdaten |  </a:t>
            </a:r>
            <a:r>
              <a:rPr lang="de-DE" sz="2500" dirty="0" smtClean="0"/>
              <a:t>Autorenname </a:t>
            </a:r>
            <a:r>
              <a:rPr lang="de-DE" sz="2500" dirty="0"/>
              <a:t>und Kontaktdaten für </a:t>
            </a:r>
            <a:r>
              <a:rPr lang="de-DE" sz="2500" dirty="0" smtClean="0"/>
              <a:t>Nachfragen (freiwillig)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 smtClean="0"/>
              <a:t>Aufenthaltsdaten</a:t>
            </a:r>
            <a:endParaRPr lang="de-DE" sz="2500" dirty="0"/>
          </a:p>
        </p:txBody>
      </p:sp>
      <p:sp>
        <p:nvSpPr>
          <p:cNvPr id="5" name="Rechteck 4"/>
          <p:cNvSpPr/>
          <p:nvPr/>
        </p:nvSpPr>
        <p:spPr bwMode="auto">
          <a:xfrm>
            <a:off x="10963831" y="22295782"/>
            <a:ext cx="4590109" cy="32853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55690" y="18687241"/>
            <a:ext cx="4512286" cy="32027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882649" y="7939088"/>
            <a:ext cx="4577983" cy="667467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5955689" y="7939087"/>
            <a:ext cx="4512286" cy="667507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de-DE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Fotos vom Unigebäude/Architekturdepartment</a:t>
            </a:r>
            <a:endParaRPr lang="de-DE" sz="2000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10940160" y="7939087"/>
            <a:ext cx="4568774" cy="667507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882650" y="25974849"/>
            <a:ext cx="4577982" cy="329455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6003990" y="15007868"/>
            <a:ext cx="4556445" cy="328567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82649" y="8010607"/>
            <a:ext cx="45779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Steckbrief Uni:</a:t>
            </a:r>
          </a:p>
          <a:p>
            <a:endParaRPr lang="de-DE" sz="2000" dirty="0" smtClean="0"/>
          </a:p>
          <a:p>
            <a:r>
              <a:rPr lang="de-DE" sz="2000" dirty="0" smtClean="0"/>
              <a:t>- Ort /Adresse</a:t>
            </a:r>
          </a:p>
          <a:p>
            <a:r>
              <a:rPr lang="de-DE" sz="2000" dirty="0" smtClean="0"/>
              <a:t>- Anzahl Studenten (allgemein)</a:t>
            </a:r>
          </a:p>
          <a:p>
            <a:r>
              <a:rPr lang="de-DE" sz="2000" dirty="0" smtClean="0"/>
              <a:t>- Anzahl Architekturstudenten</a:t>
            </a:r>
          </a:p>
          <a:p>
            <a:r>
              <a:rPr lang="de-DE" sz="2000" dirty="0" smtClean="0"/>
              <a:t>- Anzahl Architekturprofessoren</a:t>
            </a:r>
            <a:br>
              <a:rPr lang="de-DE" sz="2000" dirty="0" smtClean="0"/>
            </a:br>
            <a:r>
              <a:rPr lang="de-DE" sz="2000" dirty="0" smtClean="0"/>
              <a:t>- Link zur Architekturfakultät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010501" y="18740438"/>
            <a:ext cx="29277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Vorbereitung:</a:t>
            </a:r>
            <a:br>
              <a:rPr lang="de-DE" sz="2000" dirty="0" smtClean="0"/>
            </a:br>
            <a:r>
              <a:rPr lang="de-DE" sz="2000" dirty="0" smtClean="0"/>
              <a:t>- Visum</a:t>
            </a:r>
            <a:br>
              <a:rPr lang="de-DE" sz="2000" dirty="0" smtClean="0"/>
            </a:br>
            <a:r>
              <a:rPr lang="de-DE" sz="2000" dirty="0" smtClean="0"/>
              <a:t>- Unterkunft</a:t>
            </a:r>
            <a:br>
              <a:rPr lang="de-DE" sz="2000" dirty="0" smtClean="0"/>
            </a:br>
            <a:r>
              <a:rPr lang="de-DE" sz="2000" dirty="0" smtClean="0"/>
              <a:t>- Finanzierung und Kosten</a:t>
            </a:r>
            <a:endParaRPr lang="de-DE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10918825" y="22282750"/>
            <a:ext cx="48208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Kommunikation und soziales Umfeld:</a:t>
            </a:r>
            <a:br>
              <a:rPr lang="de-DE" sz="2000" dirty="0" smtClean="0"/>
            </a:br>
            <a:r>
              <a:rPr lang="de-DE" sz="2000" dirty="0" smtClean="0"/>
              <a:t>- </a:t>
            </a:r>
            <a:r>
              <a:rPr lang="de-DE" sz="2000" dirty="0" err="1" smtClean="0"/>
              <a:t>sprachl</a:t>
            </a:r>
            <a:r>
              <a:rPr lang="de-DE" sz="2000" dirty="0" smtClean="0"/>
              <a:t>. Barrieren</a:t>
            </a:r>
            <a:br>
              <a:rPr lang="de-DE" sz="2000" dirty="0" smtClean="0"/>
            </a:br>
            <a:r>
              <a:rPr lang="de-DE" sz="2000" dirty="0" smtClean="0"/>
              <a:t>- Freizeitangebote</a:t>
            </a:r>
            <a:br>
              <a:rPr lang="de-DE" sz="2000" dirty="0" smtClean="0"/>
            </a:br>
            <a:r>
              <a:rPr lang="de-DE" sz="2000" dirty="0" smtClean="0"/>
              <a:t>-</a:t>
            </a:r>
            <a:r>
              <a:rPr lang="de-DE" sz="2000" dirty="0"/>
              <a:t> </a:t>
            </a:r>
            <a:r>
              <a:rPr lang="de-DE" sz="2000" dirty="0" smtClean="0"/>
              <a:t>Ausflugsziele</a:t>
            </a:r>
            <a:endParaRPr lang="de-DE" sz="2000" dirty="0"/>
          </a:p>
        </p:txBody>
      </p:sp>
      <p:sp>
        <p:nvSpPr>
          <p:cNvPr id="16" name="Textfeld 15"/>
          <p:cNvSpPr txBox="1"/>
          <p:nvPr/>
        </p:nvSpPr>
        <p:spPr>
          <a:xfrm>
            <a:off x="10940159" y="7981943"/>
            <a:ext cx="45687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Studium:</a:t>
            </a:r>
          </a:p>
          <a:p>
            <a:r>
              <a:rPr lang="de-DE" sz="2000" dirty="0" smtClean="0"/>
              <a:t>- Studienangebot für Austauschstudierende</a:t>
            </a:r>
            <a:br>
              <a:rPr lang="de-DE" sz="2000" dirty="0" smtClean="0"/>
            </a:br>
            <a:r>
              <a:rPr lang="de-DE" sz="2000" dirty="0" smtClean="0"/>
              <a:t>- Sprache</a:t>
            </a:r>
            <a:br>
              <a:rPr lang="de-DE" sz="2000" dirty="0" smtClean="0"/>
            </a:br>
            <a:r>
              <a:rPr lang="de-DE" sz="2000" dirty="0" smtClean="0"/>
              <a:t>- Kursgrößen</a:t>
            </a:r>
            <a:br>
              <a:rPr lang="de-DE" sz="2000" dirty="0" smtClean="0"/>
            </a:br>
            <a:r>
              <a:rPr lang="de-DE" sz="2000" dirty="0" smtClean="0"/>
              <a:t>- Ausstattung der Uni</a:t>
            </a:r>
          </a:p>
          <a:p>
            <a:r>
              <a:rPr lang="de-DE" sz="2000" dirty="0" smtClean="0"/>
              <a:t>- </a:t>
            </a:r>
            <a:r>
              <a:rPr lang="de-DE" sz="2000" dirty="0" err="1" smtClean="0"/>
              <a:t>Credit</a:t>
            </a:r>
            <a:r>
              <a:rPr lang="de-DE" sz="2000" dirty="0" smtClean="0"/>
              <a:t>-system</a:t>
            </a:r>
            <a:endParaRPr lang="de-DE" sz="2000" dirty="0"/>
          </a:p>
        </p:txBody>
      </p:sp>
      <p:sp>
        <p:nvSpPr>
          <p:cNvPr id="17" name="Textfeld 16"/>
          <p:cNvSpPr txBox="1"/>
          <p:nvPr/>
        </p:nvSpPr>
        <p:spPr>
          <a:xfrm>
            <a:off x="16094000" y="15006423"/>
            <a:ext cx="3902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Leben und Alltag:</a:t>
            </a:r>
            <a:br>
              <a:rPr lang="de-DE" sz="2000" dirty="0" smtClean="0"/>
            </a:br>
            <a:r>
              <a:rPr lang="de-DE" sz="2000" dirty="0" smtClean="0"/>
              <a:t>- allg. Infos zur Stadt</a:t>
            </a:r>
            <a:br>
              <a:rPr lang="de-DE" sz="2000" dirty="0" smtClean="0"/>
            </a:br>
            <a:r>
              <a:rPr lang="de-DE" sz="2000" dirty="0" smtClean="0"/>
              <a:t>- Anreise Uni</a:t>
            </a:r>
            <a:br>
              <a:rPr lang="de-DE" sz="2000" dirty="0" smtClean="0"/>
            </a:br>
            <a:r>
              <a:rPr lang="de-DE" sz="2000" dirty="0" smtClean="0"/>
              <a:t>- öffentliche Verkehrsmittel</a:t>
            </a:r>
            <a:endParaRPr lang="de-DE" sz="2000" dirty="0"/>
          </a:p>
        </p:txBody>
      </p:sp>
      <p:sp>
        <p:nvSpPr>
          <p:cNvPr id="18" name="Textfeld 17"/>
          <p:cNvSpPr txBox="1"/>
          <p:nvPr/>
        </p:nvSpPr>
        <p:spPr>
          <a:xfrm>
            <a:off x="882650" y="26075379"/>
            <a:ext cx="4230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Land und Leute:</a:t>
            </a:r>
            <a:br>
              <a:rPr lang="de-DE" sz="2000" dirty="0" smtClean="0"/>
            </a:br>
            <a:r>
              <a:rPr lang="de-DE" sz="2000" dirty="0" smtClean="0"/>
              <a:t>- Kultur</a:t>
            </a:r>
            <a:br>
              <a:rPr lang="de-DE" sz="2000" dirty="0" smtClean="0"/>
            </a:br>
            <a:r>
              <a:rPr lang="de-DE" sz="2000" dirty="0" smtClean="0"/>
              <a:t>- Essen</a:t>
            </a:r>
          </a:p>
          <a:p>
            <a:r>
              <a:rPr lang="de-DE" sz="2000" dirty="0" smtClean="0"/>
              <a:t>- Architektur</a:t>
            </a:r>
            <a:endParaRPr lang="de-DE" sz="2000" dirty="0"/>
          </a:p>
        </p:txBody>
      </p:sp>
      <p:sp>
        <p:nvSpPr>
          <p:cNvPr id="19" name="Rechteck 18"/>
          <p:cNvSpPr/>
          <p:nvPr/>
        </p:nvSpPr>
        <p:spPr bwMode="auto">
          <a:xfrm>
            <a:off x="882649" y="15005050"/>
            <a:ext cx="4577984" cy="32845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Foto von Zeichensaalplatz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5955689" y="15005050"/>
            <a:ext cx="4512286" cy="32845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Foto vom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de-DE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Unterkunft (außen)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5955689" y="22295782"/>
            <a:ext cx="4512286" cy="6973625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Fotos von Architektur/Kultur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882649" y="22257618"/>
            <a:ext cx="4577984" cy="3323527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 vom landestypischen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Essen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861894" y="18687242"/>
            <a:ext cx="4610219" cy="32148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 vom Zimmer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10940160" y="15007868"/>
            <a:ext cx="4568774" cy="6882169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</a:rPr>
              <a:t>Foto vom </a:t>
            </a:r>
            <a:r>
              <a:rPr lang="de-DE" sz="20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Campus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16003990" y="7939088"/>
            <a:ext cx="4556445" cy="320810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 Abschlusspräsentation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16003991" y="11540898"/>
            <a:ext cx="4556446" cy="3072865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von Exkursion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10940160" y="25974849"/>
            <a:ext cx="4568774" cy="3294559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 von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Ausflugszielen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16003989" y="18687242"/>
            <a:ext cx="4556447" cy="32148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160838"/>
            <a:r>
              <a:rPr lang="de-DE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Fotos von landestypischer Architektur </a:t>
            </a:r>
            <a:endParaRPr lang="de-DE" sz="2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16003991" y="22295782"/>
            <a:ext cx="4556445" cy="6973626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Fotos von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</a:t>
            </a: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Unternehmungen</a:t>
            </a:r>
            <a:r>
              <a:rPr kumimoji="0" lang="de-DE" sz="2000" b="0" i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Arial" charset="0"/>
              </a:rPr>
              <a:t> mit Freunden</a:t>
            </a:r>
            <a:endParaRPr kumimoji="0" lang="de-DE" sz="2000" b="0" i="1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0873420" y="4744122"/>
            <a:ext cx="8718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_Erfahrungen an der Partnerhochschule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8973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90"/>
          <p:cNvSpPr>
            <a:spLocks noChangeArrowheads="1"/>
          </p:cNvSpPr>
          <p:nvPr/>
        </p:nvSpPr>
        <p:spPr bwMode="auto">
          <a:xfrm>
            <a:off x="0" y="4744121"/>
            <a:ext cx="21384557" cy="25534731"/>
          </a:xfrm>
          <a:prstGeom prst="rect">
            <a:avLst/>
          </a:prstGeom>
          <a:solidFill>
            <a:srgbClr val="C5CD99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endParaRPr lang="de-DE"/>
          </a:p>
        </p:txBody>
      </p:sp>
      <p:pic>
        <p:nvPicPr>
          <p:cNvPr id="2051" name="Picture 78" descr="TUBraunschweig_CO_360vH_PPT_Pos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007237"/>
            <a:ext cx="6407967" cy="238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79"/>
          <p:cNvSpPr>
            <a:spLocks noChangeArrowheads="1"/>
          </p:cNvSpPr>
          <p:nvPr/>
        </p:nvSpPr>
        <p:spPr bwMode="auto">
          <a:xfrm>
            <a:off x="8862392" y="827574"/>
            <a:ext cx="11698044" cy="137554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de-DE" sz="3400" b="1" dirty="0">
                <a:solidFill>
                  <a:srgbClr val="BE1E3C"/>
                </a:solidFill>
              </a:rPr>
              <a:t>Fakultät Architektur, Bauingenieurwesen und </a:t>
            </a:r>
            <a:r>
              <a:rPr lang="de-DE" sz="3400" b="1" dirty="0" smtClean="0">
                <a:solidFill>
                  <a:srgbClr val="BE1E3C"/>
                </a:solidFill>
              </a:rPr>
              <a:t>Umweltwissenschaften</a:t>
            </a:r>
          </a:p>
          <a:p>
            <a:pPr algn="r"/>
            <a:r>
              <a:rPr lang="de-DE" sz="3400" b="1" dirty="0" smtClean="0">
                <a:solidFill>
                  <a:srgbClr val="BE1E3C"/>
                </a:solidFill>
              </a:rPr>
              <a:t>Studiengang Architektur +</a:t>
            </a:r>
            <a:endParaRPr lang="de-DE" sz="3400" b="1" dirty="0">
              <a:solidFill>
                <a:srgbClr val="BE1E3C"/>
              </a:solidFill>
            </a:endParaRPr>
          </a:p>
        </p:txBody>
      </p:sp>
      <p:sp>
        <p:nvSpPr>
          <p:cNvPr id="2053" name="Text Box 80"/>
          <p:cNvSpPr txBox="1">
            <a:spLocks noChangeArrowheads="1"/>
          </p:cNvSpPr>
          <p:nvPr/>
        </p:nvSpPr>
        <p:spPr bwMode="auto">
          <a:xfrm>
            <a:off x="927100" y="4087337"/>
            <a:ext cx="19633336" cy="3412477"/>
          </a:xfrm>
          <a:prstGeom prst="rect">
            <a:avLst/>
          </a:prstGeom>
          <a:solidFill>
            <a:srgbClr val="8A9C33"/>
          </a:solidFill>
          <a:ln w="9525">
            <a:noFill/>
            <a:miter lim="800000"/>
            <a:headEnd/>
            <a:tailEnd/>
          </a:ln>
        </p:spPr>
        <p:txBody>
          <a:bodyPr lIns="407174" tIns="216311" rIns="407174" bIns="63621"/>
          <a:lstStyle/>
          <a:p>
            <a:pPr defTabSz="2941296">
              <a:lnSpc>
                <a:spcPct val="92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de-DE" sz="8500" b="1" dirty="0"/>
              <a:t>Gastuniversität XY</a:t>
            </a:r>
          </a:p>
          <a:p>
            <a:pPr defTabSz="2941296">
              <a:lnSpc>
                <a:spcPct val="109000"/>
              </a:lnSpc>
            </a:pPr>
            <a:r>
              <a:rPr lang="de-DE" sz="2500" b="1" dirty="0"/>
              <a:t> </a:t>
            </a:r>
          </a:p>
          <a:p>
            <a:pPr defTabSz="2941296">
              <a:lnSpc>
                <a:spcPct val="109000"/>
              </a:lnSpc>
            </a:pPr>
            <a:r>
              <a:rPr lang="de-DE" sz="2500" b="1" dirty="0"/>
              <a:t>Gastuniversität| Institutsname/zentrale Einrichtung 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/>
              <a:t>Stadt / sonstige Adressdaten </a:t>
            </a:r>
            <a:r>
              <a:rPr lang="de-DE" sz="2500" dirty="0" smtClean="0"/>
              <a:t>| </a:t>
            </a:r>
            <a:r>
              <a:rPr lang="de-DE" sz="2500" dirty="0"/>
              <a:t>Autorenname und Kontaktdaten für </a:t>
            </a:r>
            <a:r>
              <a:rPr lang="de-DE" sz="2500" dirty="0" smtClean="0"/>
              <a:t>Nachfragen (freiwillig)</a:t>
            </a:r>
          </a:p>
          <a:p>
            <a:pPr defTabSz="2941296">
              <a:lnSpc>
                <a:spcPct val="109000"/>
              </a:lnSpc>
            </a:pPr>
            <a:r>
              <a:rPr lang="de-DE" sz="2500" dirty="0"/>
              <a:t>Aufenthaltsdaten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10948860" y="18687240"/>
            <a:ext cx="4560073" cy="689390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hteck 3"/>
          <p:cNvSpPr/>
          <p:nvPr/>
        </p:nvSpPr>
        <p:spPr bwMode="auto">
          <a:xfrm>
            <a:off x="882650" y="18687241"/>
            <a:ext cx="4577983" cy="6893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882650" y="7939088"/>
            <a:ext cx="4577983" cy="103505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5955689" y="7939089"/>
            <a:ext cx="9553245" cy="667507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Modellfoto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82649" y="7981943"/>
            <a:ext cx="4577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Entwurf:</a:t>
            </a:r>
          </a:p>
          <a:p>
            <a:r>
              <a:rPr lang="de-DE" sz="2000" dirty="0" smtClean="0"/>
              <a:t>-Aufgabenstellung</a:t>
            </a:r>
          </a:p>
          <a:p>
            <a:r>
              <a:rPr lang="de-DE" sz="2000" dirty="0" smtClean="0"/>
              <a:t>-Bearbeitungsdauer</a:t>
            </a:r>
          </a:p>
          <a:p>
            <a:pPr marL="457200" indent="-457200">
              <a:buFontTx/>
              <a:buChar char="-"/>
            </a:pPr>
            <a:r>
              <a:rPr lang="de-DE" sz="2000" dirty="0" smtClean="0"/>
              <a:t>Abgabeleistung</a:t>
            </a:r>
          </a:p>
          <a:p>
            <a:pPr marL="457200" indent="-457200">
              <a:buFontTx/>
              <a:buChar char="-"/>
            </a:pPr>
            <a:r>
              <a:rPr lang="de-DE" sz="2000" dirty="0" smtClean="0"/>
              <a:t>Einzelbearbeitung/ Teambearbeitung</a:t>
            </a:r>
          </a:p>
          <a:p>
            <a:pPr marL="457200" indent="-457200">
              <a:buFontTx/>
              <a:buChar char="-"/>
            </a:pPr>
            <a:r>
              <a:rPr lang="de-DE" sz="2000" dirty="0" smtClean="0"/>
              <a:t>Präsentationumfang</a:t>
            </a:r>
          </a:p>
          <a:p>
            <a:pPr marL="457200" indent="-457200">
              <a:buFontTx/>
              <a:buChar char="-"/>
            </a:pPr>
            <a:endParaRPr lang="de-DE" sz="2000" dirty="0" smtClean="0"/>
          </a:p>
          <a:p>
            <a:endParaRPr lang="de-DE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870783" y="18740438"/>
            <a:ext cx="45898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Seminar 1</a:t>
            </a:r>
          </a:p>
          <a:p>
            <a:r>
              <a:rPr lang="de-DE" sz="2000" dirty="0" smtClean="0"/>
              <a:t>-Aufgabenstellung</a:t>
            </a:r>
          </a:p>
          <a:p>
            <a:r>
              <a:rPr lang="de-DE" sz="2000" dirty="0"/>
              <a:t>-Bearbeitungsdauer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Abgabeleistung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Einzelbearbeitung/ Teambearbeitung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Präsentationumfang</a:t>
            </a:r>
          </a:p>
          <a:p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10940160" y="18774160"/>
            <a:ext cx="45687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Seminar 2</a:t>
            </a:r>
          </a:p>
          <a:p>
            <a:r>
              <a:rPr lang="de-DE" sz="2000" dirty="0" smtClean="0"/>
              <a:t>-Aufgabenstellung</a:t>
            </a:r>
          </a:p>
          <a:p>
            <a:r>
              <a:rPr lang="de-DE" sz="2000" dirty="0"/>
              <a:t>-Bearbeitungsdauer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Abgabeleistung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Einzelbearbeitung/ Teambearbeitung</a:t>
            </a:r>
          </a:p>
          <a:p>
            <a:pPr marL="457200" indent="-457200">
              <a:buFontTx/>
              <a:buChar char="-"/>
            </a:pPr>
            <a:r>
              <a:rPr lang="de-DE" sz="2000" dirty="0"/>
              <a:t>Präsentationumfang</a:t>
            </a:r>
          </a:p>
          <a:p>
            <a:endParaRPr lang="de-DE" sz="2000" dirty="0"/>
          </a:p>
        </p:txBody>
      </p:sp>
      <p:sp>
        <p:nvSpPr>
          <p:cNvPr id="71" name="Rechteck 70"/>
          <p:cNvSpPr/>
          <p:nvPr/>
        </p:nvSpPr>
        <p:spPr bwMode="auto">
          <a:xfrm>
            <a:off x="5955689" y="15005051"/>
            <a:ext cx="4512286" cy="328453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5955689" y="22295782"/>
            <a:ext cx="4512285" cy="69307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echteck 73"/>
          <p:cNvSpPr/>
          <p:nvPr/>
        </p:nvSpPr>
        <p:spPr bwMode="auto">
          <a:xfrm>
            <a:off x="5955689" y="18687240"/>
            <a:ext cx="4512285" cy="320279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echteck 74"/>
          <p:cNvSpPr/>
          <p:nvPr/>
        </p:nvSpPr>
        <p:spPr bwMode="auto">
          <a:xfrm>
            <a:off x="10948860" y="15007867"/>
            <a:ext cx="4560074" cy="3281721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16003990" y="7939088"/>
            <a:ext cx="4556445" cy="320810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Zeichnungen</a:t>
            </a:r>
          </a:p>
        </p:txBody>
      </p:sp>
      <p:sp>
        <p:nvSpPr>
          <p:cNvPr id="77" name="Rechteck 76"/>
          <p:cNvSpPr/>
          <p:nvPr/>
        </p:nvSpPr>
        <p:spPr bwMode="auto">
          <a:xfrm>
            <a:off x="16003990" y="11540899"/>
            <a:ext cx="4556445" cy="674869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16003990" y="18687240"/>
            <a:ext cx="4556446" cy="321484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16003990" y="22295782"/>
            <a:ext cx="4556446" cy="328536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882650" y="25974849"/>
            <a:ext cx="4577983" cy="325170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16003990" y="25974849"/>
            <a:ext cx="4556445" cy="325170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873420" y="4744122"/>
            <a:ext cx="8718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_Studienleistungen</a:t>
            </a:r>
            <a:endParaRPr lang="de-DE" sz="3200" dirty="0"/>
          </a:p>
        </p:txBody>
      </p:sp>
      <p:sp>
        <p:nvSpPr>
          <p:cNvPr id="27" name="Rechteck 26"/>
          <p:cNvSpPr/>
          <p:nvPr/>
        </p:nvSpPr>
        <p:spPr bwMode="auto">
          <a:xfrm>
            <a:off x="10948860" y="25974849"/>
            <a:ext cx="4560074" cy="325170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608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8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SIGNERDESIGNGRIDFILE" val="\\Inform001\transfer (d)\transfer\projekte\archiv\projekte\patrick\projekte\TU Braunschweig\ppt\included data\design grids\wissen a0 02.ini"/>
</p:tagLst>
</file>

<file path=ppt/theme/theme1.xml><?xml version="1.0" encoding="utf-8"?>
<a:theme xmlns:a="http://schemas.openxmlformats.org/drawingml/2006/main" name="Standarddesign">
  <a:themeElements>
    <a:clrScheme name="Standarddesign 1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CCCCCC"/>
      </a:accent1>
      <a:accent2>
        <a:srgbClr val="6666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5C5C5C"/>
      </a:accent6>
      <a:hlink>
        <a:srgbClr val="999999"/>
      </a:hlink>
      <a:folHlink>
        <a:srgbClr val="CCCCCC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608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608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FFD355"/>
        </a:lt2>
        <a:accent1>
          <a:srgbClr val="FFC82A"/>
        </a:accent1>
        <a:accent2>
          <a:srgbClr val="FFDE7F"/>
        </a:accent2>
        <a:accent3>
          <a:srgbClr val="FFFFFF"/>
        </a:accent3>
        <a:accent4>
          <a:srgbClr val="000000"/>
        </a:accent4>
        <a:accent5>
          <a:srgbClr val="FFE0AC"/>
        </a:accent5>
        <a:accent6>
          <a:srgbClr val="E7C972"/>
        </a:accent6>
        <a:hlink>
          <a:srgbClr val="FFE9AA"/>
        </a:hlink>
        <a:folHlink>
          <a:srgbClr val="FFF4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E78A33"/>
        </a:lt2>
        <a:accent1>
          <a:srgbClr val="E16D00"/>
        </a:accent1>
        <a:accent2>
          <a:srgbClr val="EDA766"/>
        </a:accent2>
        <a:accent3>
          <a:srgbClr val="FFFFFF"/>
        </a:accent3>
        <a:accent4>
          <a:srgbClr val="000000"/>
        </a:accent4>
        <a:accent5>
          <a:srgbClr val="EEBAAA"/>
        </a:accent5>
        <a:accent6>
          <a:srgbClr val="D7975C"/>
        </a:accent6>
        <a:hlink>
          <a:srgbClr val="F3C599"/>
        </a:hlink>
        <a:folHlink>
          <a:srgbClr val="F9E2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D4959"/>
        </a:lt2>
        <a:accent1>
          <a:srgbClr val="711C2F"/>
        </a:accent1>
        <a:accent2>
          <a:srgbClr val="AA7782"/>
        </a:accent2>
        <a:accent3>
          <a:srgbClr val="FFFFFF"/>
        </a:accent3>
        <a:accent4>
          <a:srgbClr val="000000"/>
        </a:accent4>
        <a:accent5>
          <a:srgbClr val="BBABAD"/>
        </a:accent5>
        <a:accent6>
          <a:srgbClr val="9A6B75"/>
        </a:accent6>
        <a:hlink>
          <a:srgbClr val="C6A4AC"/>
        </a:hlink>
        <a:folHlink>
          <a:srgbClr val="E3D2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BDCD61"/>
        </a:lt2>
        <a:accent1>
          <a:srgbClr val="ACC13A"/>
        </a:accent1>
        <a:accent2>
          <a:srgbClr val="CDDA89"/>
        </a:accent2>
        <a:accent3>
          <a:srgbClr val="FFFFFF"/>
        </a:accent3>
        <a:accent4>
          <a:srgbClr val="000000"/>
        </a:accent4>
        <a:accent5>
          <a:srgbClr val="D2DDAE"/>
        </a:accent5>
        <a:accent6>
          <a:srgbClr val="BAC57C"/>
        </a:accent6>
        <a:hlink>
          <a:srgbClr val="DEE6B0"/>
        </a:hlink>
        <a:folHlink>
          <a:srgbClr val="EEF3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A9C33"/>
        </a:lt2>
        <a:accent1>
          <a:srgbClr val="6D8300"/>
        </a:accent1>
        <a:accent2>
          <a:srgbClr val="A7B566"/>
        </a:accent2>
        <a:accent3>
          <a:srgbClr val="FFFFFF"/>
        </a:accent3>
        <a:accent4>
          <a:srgbClr val="000000"/>
        </a:accent4>
        <a:accent5>
          <a:srgbClr val="BAC1AA"/>
        </a:accent5>
        <a:accent6>
          <a:srgbClr val="97A45C"/>
        </a:accent6>
        <a:hlink>
          <a:srgbClr val="C5CD99"/>
        </a:hlink>
        <a:folHlink>
          <a:srgbClr val="E2E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33756E"/>
        </a:lt2>
        <a:accent1>
          <a:srgbClr val="00534A"/>
        </a:accent1>
        <a:accent2>
          <a:srgbClr val="669892"/>
        </a:accent2>
        <a:accent3>
          <a:srgbClr val="FFFFFF"/>
        </a:accent3>
        <a:accent4>
          <a:srgbClr val="000000"/>
        </a:accent4>
        <a:accent5>
          <a:srgbClr val="AAB3B1"/>
        </a:accent5>
        <a:accent6>
          <a:srgbClr val="5C8984"/>
        </a:accent6>
        <a:hlink>
          <a:srgbClr val="99BAB7"/>
        </a:hlink>
        <a:folHlink>
          <a:srgbClr val="CCDD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5C3DC"/>
        </a:lt2>
        <a:accent1>
          <a:srgbClr val="66B4D3"/>
        </a:accent1>
        <a:accent2>
          <a:srgbClr val="A3D2E5"/>
        </a:accent2>
        <a:accent3>
          <a:srgbClr val="FFFFFF"/>
        </a:accent3>
        <a:accent4>
          <a:srgbClr val="000000"/>
        </a:accent4>
        <a:accent5>
          <a:srgbClr val="B8D6E6"/>
        </a:accent5>
        <a:accent6>
          <a:srgbClr val="93BECF"/>
        </a:accent6>
        <a:hlink>
          <a:srgbClr val="C2E1ED"/>
        </a:hlink>
        <a:folHlink>
          <a:srgbClr val="E0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00000"/>
        </a:dk2>
        <a:lt2>
          <a:srgbClr val="338DAF"/>
        </a:lt2>
        <a:accent1>
          <a:srgbClr val="00709B"/>
        </a:accent1>
        <a:accent2>
          <a:srgbClr val="66A9C3"/>
        </a:accent2>
        <a:accent3>
          <a:srgbClr val="FFFFFF"/>
        </a:accent3>
        <a:accent4>
          <a:srgbClr val="000000"/>
        </a:accent4>
        <a:accent5>
          <a:srgbClr val="AABBCB"/>
        </a:accent5>
        <a:accent6>
          <a:srgbClr val="5C99B0"/>
        </a:accent6>
        <a:hlink>
          <a:srgbClr val="99C6D7"/>
        </a:hlink>
        <a:folHlink>
          <a:srgbClr val="CCE2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000000"/>
        </a:dk1>
        <a:lt1>
          <a:srgbClr val="FFFFFF"/>
        </a:lt1>
        <a:dk2>
          <a:srgbClr val="000000"/>
        </a:dk2>
        <a:lt2>
          <a:srgbClr val="336579"/>
        </a:lt2>
        <a:accent1>
          <a:srgbClr val="003F57"/>
        </a:accent1>
        <a:accent2>
          <a:srgbClr val="668C9A"/>
        </a:accent2>
        <a:accent3>
          <a:srgbClr val="FFFFFF"/>
        </a:accent3>
        <a:accent4>
          <a:srgbClr val="000000"/>
        </a:accent4>
        <a:accent5>
          <a:srgbClr val="AAAFB4"/>
        </a:accent5>
        <a:accent6>
          <a:srgbClr val="5C7E8B"/>
        </a:accent6>
        <a:hlink>
          <a:srgbClr val="99B2BC"/>
        </a:hlink>
        <a:folHlink>
          <a:srgbClr val="CCD9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000000"/>
        </a:dk1>
        <a:lt1>
          <a:srgbClr val="FFFFFF"/>
        </a:lt1>
        <a:dk2>
          <a:srgbClr val="000000"/>
        </a:dk2>
        <a:lt2>
          <a:srgbClr val="A15999"/>
        </a:lt2>
        <a:accent1>
          <a:srgbClr val="8A307F"/>
        </a:accent1>
        <a:accent2>
          <a:srgbClr val="B983B2"/>
        </a:accent2>
        <a:accent3>
          <a:srgbClr val="FFFFFF"/>
        </a:accent3>
        <a:accent4>
          <a:srgbClr val="000000"/>
        </a:accent4>
        <a:accent5>
          <a:srgbClr val="C4ADC0"/>
        </a:accent5>
        <a:accent6>
          <a:srgbClr val="A776A1"/>
        </a:accent6>
        <a:hlink>
          <a:srgbClr val="D0ACCC"/>
        </a:hlink>
        <a:folHlink>
          <a:srgbClr val="E8D6E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000000"/>
        </a:dk1>
        <a:lt1>
          <a:srgbClr val="FFFFFF"/>
        </a:lt1>
        <a:dk2>
          <a:srgbClr val="000000"/>
        </a:dk2>
        <a:lt2>
          <a:srgbClr val="74416B"/>
        </a:lt2>
        <a:accent1>
          <a:srgbClr val="511246"/>
        </a:accent1>
        <a:accent2>
          <a:srgbClr val="977190"/>
        </a:accent2>
        <a:accent3>
          <a:srgbClr val="FFFFFF"/>
        </a:accent3>
        <a:accent4>
          <a:srgbClr val="000000"/>
        </a:accent4>
        <a:accent5>
          <a:srgbClr val="B3AAB0"/>
        </a:accent5>
        <a:accent6>
          <a:srgbClr val="886682"/>
        </a:accent6>
        <a:hlink>
          <a:srgbClr val="B9A0B5"/>
        </a:hlink>
        <a:folHlink>
          <a:srgbClr val="DCD0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000000"/>
        </a:dk1>
        <a:lt1>
          <a:srgbClr val="FFFFFF"/>
        </a:lt1>
        <a:dk2>
          <a:srgbClr val="000000"/>
        </a:dk2>
        <a:lt2>
          <a:srgbClr val="704659"/>
        </a:lt2>
        <a:accent1>
          <a:srgbClr val="4C1830"/>
        </a:accent1>
        <a:accent2>
          <a:srgbClr val="947483"/>
        </a:accent2>
        <a:accent3>
          <a:srgbClr val="FFFFFF"/>
        </a:accent3>
        <a:accent4>
          <a:srgbClr val="000000"/>
        </a:accent4>
        <a:accent5>
          <a:srgbClr val="B2ABAD"/>
        </a:accent5>
        <a:accent6>
          <a:srgbClr val="866876"/>
        </a:accent6>
        <a:hlink>
          <a:srgbClr val="B7A3AC"/>
        </a:hlink>
        <a:folHlink>
          <a:srgbClr val="DBD1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CCCC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5C5C"/>
        </a:accent6>
        <a:hlink>
          <a:srgbClr val="999999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9C2E280E4E801479B77F050596E5531" ma:contentTypeVersion="0" ma:contentTypeDescription="Ein neues Dokument erstellen." ma:contentTypeScope="" ma:versionID="ab91000881454e36037f7f853994ff6b">
  <xsd:schema xmlns:xsd="http://www.w3.org/2001/XMLSchema" xmlns:p="http://schemas.microsoft.com/office/2006/metadata/properties" targetNamespace="http://schemas.microsoft.com/office/2006/metadata/properties" ma:root="true" ma:fieldsID="fd0659d9eed5b962595b3582b9ed894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Nach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ABCFAB-A8A9-439F-9673-183E4976531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9209938-2CCB-48F2-B7BB-74E7D86C19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285DF6A-531C-4596-A4E8-C7D9CAB083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Benutzerdefiniert</PresentationFormat>
  <Paragraphs>89</Paragraphs>
  <Slides>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Standarddesign</vt:lpstr>
      <vt:lpstr>PowerPoint-Präsentation</vt:lpstr>
      <vt:lpstr>PowerPoint-Präsentation</vt:lpstr>
      <vt:lpstr>PowerPoint-Präsentation</vt:lpstr>
    </vt:vector>
  </TitlesOfParts>
  <Company>indiesoft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TU Braunschweig (IGS)</dc:title>
  <dc:creator>Dipl.-Ing. Mathias Schlosser</dc:creator>
  <cp:lastModifiedBy>Verena Henze</cp:lastModifiedBy>
  <cp:revision>131</cp:revision>
  <cp:lastPrinted>2016-12-08T12:52:32Z</cp:lastPrinted>
  <dcterms:created xsi:type="dcterms:W3CDTF">2010-02-09T20:46:41Z</dcterms:created>
  <dcterms:modified xsi:type="dcterms:W3CDTF">2017-01-12T13:53:08Z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0x01010069C2E280E4E801479B77F050596E5531</vt:lpwstr>
  </property>
</Properties>
</file>