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03" r:id="rId3"/>
  </p:sldMasterIdLst>
  <p:notesMasterIdLst>
    <p:notesMasterId r:id="rId9"/>
  </p:notesMasterIdLst>
  <p:sldIdLst>
    <p:sldId id="256" r:id="rId4"/>
    <p:sldId id="269" r:id="rId5"/>
    <p:sldId id="272" r:id="rId6"/>
    <p:sldId id="271" r:id="rId7"/>
    <p:sldId id="270" r:id="rId8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f-Franke" initials="W" lastIdx="1" clrIdx="1"/>
  <p:cmAuthor id="2" name="Anett Schallmey" initials="ASc" lastIdx="9" clrIdx="2">
    <p:extLst>
      <p:ext uri="{19B8F6BF-5375-455C-9EA6-DF929625EA0E}">
        <p15:presenceInfo xmlns:p15="http://schemas.microsoft.com/office/powerpoint/2012/main" userId="Anett Schallmey" providerId="None"/>
      </p:ext>
    </p:extLst>
  </p:cmAuthor>
  <p:cmAuthor id="3" name="SGK Biologie" initials="SB" lastIdx="12" clrIdx="3">
    <p:extLst>
      <p:ext uri="{19B8F6BF-5375-455C-9EA6-DF929625EA0E}">
        <p15:presenceInfo xmlns:p15="http://schemas.microsoft.com/office/powerpoint/2012/main" userId="SGK Biolog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A6E00"/>
    <a:srgbClr val="FFCD4D"/>
    <a:srgbClr val="FFDC4D"/>
    <a:srgbClr val="FC9A4D"/>
    <a:srgbClr val="BFDFEC"/>
    <a:srgbClr val="FFCD00"/>
    <a:srgbClr val="7CCDE6"/>
    <a:srgbClr val="0080B4"/>
    <a:srgbClr val="005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566" autoAdjust="0"/>
  </p:normalViewPr>
  <p:slideViewPr>
    <p:cSldViewPr>
      <p:cViewPr varScale="1">
        <p:scale>
          <a:sx n="80" d="100"/>
          <a:sy n="80" d="100"/>
        </p:scale>
        <p:origin x="157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cs typeface="+mn-cs"/>
              </a:defRPr>
            </a:lvl1pPr>
          </a:lstStyle>
          <a:p>
            <a:pPr>
              <a:defRPr/>
            </a:pPr>
            <a:fld id="{D065D54E-7BE1-4068-A7EA-268E48A319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959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296863" y="1449388"/>
            <a:ext cx="8550275" cy="26543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/>
              <a:t>Platzhalter für Bild, Bild auf Titelfolie hinter das Logo einsetzen</a:t>
            </a:r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287338" y="4103688"/>
            <a:ext cx="8583612" cy="2192337"/>
          </a:xfrm>
          <a:prstGeom prst="rect">
            <a:avLst/>
          </a:prstGeom>
          <a:solidFill>
            <a:srgbClr val="FFF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pic>
        <p:nvPicPr>
          <p:cNvPr id="6" name="Picture 16" descr="TU_Braunschweig_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438275"/>
            <a:ext cx="8580437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TUBS_CO_150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363"/>
            <a:ext cx="25177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287338" y="6297613"/>
            <a:ext cx="8583612" cy="287337"/>
          </a:xfrm>
          <a:prstGeom prst="rect">
            <a:avLst/>
          </a:prstGeom>
          <a:solidFill>
            <a:srgbClr val="BE1E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4356100"/>
            <a:ext cx="7772400" cy="873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5499100"/>
            <a:ext cx="7747000" cy="333375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r>
              <a:rPr lang="de-DE" dirty="0"/>
              <a:t>Vorname, Nachname </a:t>
            </a:r>
            <a:r>
              <a:rPr lang="de-DE"/>
              <a:t>der Referentin/des </a:t>
            </a:r>
            <a:r>
              <a:rPr lang="de-DE" dirty="0"/>
              <a:t>Referenten, Datum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356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und 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11334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31800" y="1339851"/>
            <a:ext cx="8370888" cy="4622800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33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7"/>
          <p:cNvSpPr>
            <a:spLocks noChangeArrowheads="1"/>
          </p:cNvSpPr>
          <p:nvPr userDrawn="1"/>
        </p:nvSpPr>
        <p:spPr bwMode="auto">
          <a:xfrm>
            <a:off x="252000" y="288000"/>
            <a:ext cx="8640000" cy="5814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3864446"/>
            <a:ext cx="7772400" cy="873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0263" y="5007446"/>
            <a:ext cx="7747000" cy="333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pic>
        <p:nvPicPr>
          <p:cNvPr id="11" name="Picture 20" descr="TUBS_CO_70vH_150dp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17621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 userDrawn="1"/>
        </p:nvSpPr>
        <p:spPr>
          <a:xfrm>
            <a:off x="8892000" y="0"/>
            <a:ext cx="288000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Picture 16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"/>
          <a:stretch/>
        </p:blipFill>
        <p:spPr bwMode="auto">
          <a:xfrm>
            <a:off x="252000" y="288000"/>
            <a:ext cx="8640000" cy="30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480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1_eigen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7"/>
          <p:cNvSpPr>
            <a:spLocks noChangeArrowheads="1"/>
          </p:cNvSpPr>
          <p:nvPr userDrawn="1"/>
        </p:nvSpPr>
        <p:spPr bwMode="auto">
          <a:xfrm>
            <a:off x="252000" y="288000"/>
            <a:ext cx="8640000" cy="5814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3864446"/>
            <a:ext cx="7772400" cy="873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0263" y="5007446"/>
            <a:ext cx="7747000" cy="333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pic>
        <p:nvPicPr>
          <p:cNvPr id="11" name="Picture 20" descr="TUBS_CO_70vH_150dp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17621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52000" y="288000"/>
            <a:ext cx="8640000" cy="3024000"/>
          </a:xfrm>
          <a:ln w="12700"/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8892000" y="0"/>
            <a:ext cx="288000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4743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252000" y="288000"/>
            <a:ext cx="8640000" cy="5814000"/>
          </a:xfrm>
          <a:prstGeom prst="rect">
            <a:avLst/>
          </a:prstGeom>
          <a:solidFill>
            <a:srgbClr val="FA6E0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3864446"/>
            <a:ext cx="7772400" cy="873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0263" y="5007446"/>
            <a:ext cx="7747000" cy="333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pic>
        <p:nvPicPr>
          <p:cNvPr id="11" name="Picture 20" descr="TUBS_CO_70vH_150dp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17621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 userDrawn="1"/>
        </p:nvSpPr>
        <p:spPr>
          <a:xfrm>
            <a:off x="8892000" y="0"/>
            <a:ext cx="288000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3" name="Picture 16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"/>
          <a:stretch/>
        </p:blipFill>
        <p:spPr bwMode="auto">
          <a:xfrm>
            <a:off x="252000" y="288000"/>
            <a:ext cx="8640000" cy="3024000"/>
          </a:xfrm>
          <a:prstGeom prst="rect">
            <a:avLst/>
          </a:prstGeom>
          <a:solidFill>
            <a:srgbClr val="FFDC4D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429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2_eigen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252000" y="288000"/>
            <a:ext cx="8640000" cy="5814000"/>
          </a:xfrm>
          <a:prstGeom prst="rect">
            <a:avLst/>
          </a:prstGeom>
          <a:solidFill>
            <a:srgbClr val="FA6E0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3864446"/>
            <a:ext cx="7772400" cy="873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0263" y="5007446"/>
            <a:ext cx="7747000" cy="333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pic>
        <p:nvPicPr>
          <p:cNvPr id="11" name="Picture 20" descr="TUBS_CO_70vH_150dp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17621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 userDrawn="1"/>
        </p:nvSpPr>
        <p:spPr>
          <a:xfrm>
            <a:off x="8892000" y="0"/>
            <a:ext cx="288000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52000" y="288000"/>
            <a:ext cx="8640000" cy="3024000"/>
          </a:xfrm>
          <a:ln w="12700"/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9433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 userDrawn="1"/>
        </p:nvSpPr>
        <p:spPr bwMode="auto">
          <a:xfrm>
            <a:off x="296863" y="1449388"/>
            <a:ext cx="8550275" cy="26543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Platzhalter für Bild, Bild auf Titelfolie hinter das Logo einsetzen</a:t>
            </a:r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287338" y="4103688"/>
            <a:ext cx="8583612" cy="2192337"/>
          </a:xfrm>
          <a:prstGeom prst="rect">
            <a:avLst/>
          </a:prstGeom>
          <a:solidFill>
            <a:srgbClr val="FFF0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</a:p>
        </p:txBody>
      </p:sp>
      <p:pic>
        <p:nvPicPr>
          <p:cNvPr id="6" name="Picture 16" descr="TU_Braunschweig_0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1438275"/>
            <a:ext cx="8580437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TUBS_CO_150dp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1363"/>
            <a:ext cx="2517775" cy="939800"/>
          </a:xfrm>
          <a:prstGeom prst="rect">
            <a:avLst/>
          </a:prstGeom>
          <a:noFill/>
        </p:spPr>
      </p:pic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287338" y="6297613"/>
            <a:ext cx="8583612" cy="287337"/>
          </a:xfrm>
          <a:prstGeom prst="rect">
            <a:avLst/>
          </a:prstGeom>
          <a:solidFill>
            <a:srgbClr val="BE1E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4356100"/>
            <a:ext cx="7772400" cy="873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5499100"/>
            <a:ext cx="7747000" cy="33337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Vorname, Nachname des Referenten, Datum</a:t>
            </a:r>
          </a:p>
        </p:txBody>
      </p:sp>
    </p:spTree>
    <p:extLst>
      <p:ext uri="{BB962C8B-B14F-4D97-AF65-F5344CB8AC3E}">
        <p14:creationId xmlns:p14="http://schemas.microsoft.com/office/powerpoint/2010/main" val="2078840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19256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23414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111125"/>
            <a:ext cx="8375650" cy="708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31800" y="1042988"/>
            <a:ext cx="8375650" cy="477202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334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1133475"/>
          </a:xfrm>
          <a:prstGeom prst="rect">
            <a:avLst/>
          </a:prstGeom>
          <a:solidFill>
            <a:schemeClr val="hlink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4DA6C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 userDrawn="1">
            <p:ph type="body" idx="1"/>
          </p:nvPr>
        </p:nvSpPr>
        <p:spPr bwMode="gray">
          <a:xfrm>
            <a:off x="431800" y="1339851"/>
            <a:ext cx="8370888" cy="4622800"/>
          </a:xfrm>
          <a:noFill/>
        </p:spPr>
        <p:txBody>
          <a:bodyPr/>
          <a:lstStyle/>
          <a:p>
            <a:pPr lvl="1">
              <a:buClr>
                <a:srgbClr val="C0C0C0"/>
              </a:buClr>
            </a:pPr>
            <a:r>
              <a:rPr lang="de-DE" sz="2000" dirty="0" err="1">
                <a:solidFill>
                  <a:srgbClr val="C0C0C0"/>
                </a:solidFill>
              </a:rPr>
              <a:t>Kisuaeli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antux</a:t>
            </a:r>
            <a:r>
              <a:rPr lang="de-DE" sz="2000" dirty="0">
                <a:solidFill>
                  <a:srgbClr val="C0C0C0"/>
                </a:solidFill>
              </a:rPr>
              <a:t> in </a:t>
            </a:r>
            <a:r>
              <a:rPr lang="de-DE" sz="2000" dirty="0" err="1">
                <a:solidFill>
                  <a:srgbClr val="C0C0C0"/>
                </a:solidFill>
              </a:rPr>
              <a:t>weimi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kameran</a:t>
            </a:r>
            <a:r>
              <a:rPr lang="de-DE" sz="2000" dirty="0"/>
              <a:t> </a:t>
            </a:r>
          </a:p>
          <a:p>
            <a:pPr lvl="1">
              <a:buClr>
                <a:srgbClr val="C0C0C0"/>
              </a:buClr>
            </a:pPr>
            <a:r>
              <a:rPr lang="de-DE" sz="2000" dirty="0" err="1">
                <a:solidFill>
                  <a:srgbClr val="C0C0C0"/>
                </a:solidFill>
              </a:rPr>
              <a:t>Populario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falst</a:t>
            </a:r>
            <a:endParaRPr lang="de-DE" sz="2000" dirty="0">
              <a:solidFill>
                <a:srgbClr val="C0C0C0"/>
              </a:solidFill>
            </a:endParaRPr>
          </a:p>
          <a:p>
            <a:pPr lvl="1"/>
            <a:r>
              <a:rPr lang="de-DE" sz="2000" dirty="0" err="1"/>
              <a:t>Quol</a:t>
            </a:r>
            <a:r>
              <a:rPr lang="de-DE" sz="2000" dirty="0"/>
              <a:t> </a:t>
            </a:r>
            <a:r>
              <a:rPr lang="de-DE" sz="2000" dirty="0" err="1"/>
              <a:t>damnarin</a:t>
            </a:r>
            <a:r>
              <a:rPr lang="de-DE" sz="2000" dirty="0"/>
              <a:t> </a:t>
            </a:r>
            <a:r>
              <a:rPr lang="de-DE" sz="2000" dirty="0" err="1"/>
              <a:t>Tropi</a:t>
            </a:r>
            <a:r>
              <a:rPr lang="de-DE" sz="2000" dirty="0"/>
              <a:t> zu </a:t>
            </a:r>
            <a:r>
              <a:rPr lang="de-DE" sz="2000" dirty="0" err="1"/>
              <a:t>klenne</a:t>
            </a:r>
            <a:r>
              <a:rPr lang="de-DE" sz="2000" dirty="0"/>
              <a:t> </a:t>
            </a:r>
            <a:r>
              <a:rPr lang="de-DE" sz="2000" dirty="0" err="1"/>
              <a:t>perdi</a:t>
            </a:r>
            <a:r>
              <a:rPr lang="de-DE" sz="2000" dirty="0"/>
              <a:t> </a:t>
            </a:r>
          </a:p>
          <a:p>
            <a:pPr lvl="1">
              <a:buClr>
                <a:srgbClr val="C0C0C0"/>
              </a:buClr>
            </a:pPr>
            <a:r>
              <a:rPr lang="de-DE" sz="2000" dirty="0" err="1">
                <a:solidFill>
                  <a:srgbClr val="C0C0C0"/>
                </a:solidFill>
              </a:rPr>
              <a:t>Utilira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regau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socht</a:t>
            </a:r>
            <a:r>
              <a:rPr lang="de-DE" sz="2000" dirty="0">
                <a:solidFill>
                  <a:srgbClr val="C0C0C0"/>
                </a:solidFill>
              </a:rPr>
              <a:t> mol sunt</a:t>
            </a:r>
          </a:p>
          <a:p>
            <a:pPr lvl="1">
              <a:buClr>
                <a:srgbClr val="C0C0C0"/>
              </a:buClr>
            </a:pPr>
            <a:r>
              <a:rPr lang="de-DE" sz="2000" dirty="0">
                <a:solidFill>
                  <a:srgbClr val="C0C0C0"/>
                </a:solidFill>
              </a:rPr>
              <a:t>Her </a:t>
            </a:r>
            <a:r>
              <a:rPr lang="de-DE" sz="2000" dirty="0" err="1">
                <a:solidFill>
                  <a:srgbClr val="C0C0C0"/>
                </a:solidFill>
              </a:rPr>
              <a:t>mitant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dur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Wolche</a:t>
            </a:r>
            <a:r>
              <a:rPr lang="de-DE" sz="2000" dirty="0">
                <a:solidFill>
                  <a:srgbClr val="C0C0C0"/>
                </a:solidFill>
              </a:rPr>
              <a:t> to </a:t>
            </a:r>
            <a:r>
              <a:rPr lang="de-DE" sz="2000" dirty="0" err="1">
                <a:solidFill>
                  <a:srgbClr val="C0C0C0"/>
                </a:solidFill>
              </a:rPr>
              <a:t>illemit</a:t>
            </a:r>
            <a:endParaRPr lang="de-DE" sz="20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2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1260000"/>
            <a:ext cx="8375650" cy="45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9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 userDrawn="1"/>
        </p:nvSpPr>
        <p:spPr bwMode="auto">
          <a:xfrm>
            <a:off x="296863" y="1449388"/>
            <a:ext cx="8550275" cy="26543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Platzhalter für Bild, Bild auf Titelfolie hinter das Logo einsetzen</a:t>
            </a:r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287338" y="4103688"/>
            <a:ext cx="8583612" cy="2192337"/>
          </a:xfrm>
          <a:prstGeom prst="rect">
            <a:avLst/>
          </a:prstGeom>
          <a:solidFill>
            <a:srgbClr val="FFF0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</a:p>
        </p:txBody>
      </p:sp>
      <p:pic>
        <p:nvPicPr>
          <p:cNvPr id="6" name="Picture 16" descr="TU_Braunschweig_0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1438275"/>
            <a:ext cx="8580437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TUBS_CO_150dp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1363"/>
            <a:ext cx="2517775" cy="939800"/>
          </a:xfrm>
          <a:prstGeom prst="rect">
            <a:avLst/>
          </a:prstGeom>
          <a:noFill/>
        </p:spPr>
      </p:pic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287338" y="6297613"/>
            <a:ext cx="8583612" cy="287337"/>
          </a:xfrm>
          <a:prstGeom prst="rect">
            <a:avLst/>
          </a:prstGeom>
          <a:solidFill>
            <a:srgbClr val="BE1E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4356100"/>
            <a:ext cx="7772400" cy="873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5499100"/>
            <a:ext cx="7747000" cy="33337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Vorname, Nachname des Referenten, Datum</a:t>
            </a:r>
          </a:p>
        </p:txBody>
      </p:sp>
    </p:spTree>
    <p:extLst>
      <p:ext uri="{BB962C8B-B14F-4D97-AF65-F5344CB8AC3E}">
        <p14:creationId xmlns:p14="http://schemas.microsoft.com/office/powerpoint/2010/main" val="4251404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24260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03191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111125"/>
            <a:ext cx="8375650" cy="708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31800" y="1042988"/>
            <a:ext cx="8375650" cy="477202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7136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1133475"/>
          </a:xfrm>
          <a:prstGeom prst="rect">
            <a:avLst/>
          </a:prstGeom>
          <a:solidFill>
            <a:schemeClr val="hlink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4DA6C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 userDrawn="1">
            <p:ph type="body" idx="1"/>
          </p:nvPr>
        </p:nvSpPr>
        <p:spPr bwMode="gray">
          <a:xfrm>
            <a:off x="431800" y="1339851"/>
            <a:ext cx="8370888" cy="4622800"/>
          </a:xfrm>
          <a:noFill/>
        </p:spPr>
        <p:txBody>
          <a:bodyPr/>
          <a:lstStyle/>
          <a:p>
            <a:pPr lvl="1">
              <a:buClr>
                <a:srgbClr val="C0C0C0"/>
              </a:buClr>
            </a:pPr>
            <a:r>
              <a:rPr lang="de-DE" sz="2000" dirty="0" err="1">
                <a:solidFill>
                  <a:srgbClr val="C0C0C0"/>
                </a:solidFill>
              </a:rPr>
              <a:t>Kisuaeli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antux</a:t>
            </a:r>
            <a:r>
              <a:rPr lang="de-DE" sz="2000" dirty="0">
                <a:solidFill>
                  <a:srgbClr val="C0C0C0"/>
                </a:solidFill>
              </a:rPr>
              <a:t> in </a:t>
            </a:r>
            <a:r>
              <a:rPr lang="de-DE" sz="2000" dirty="0" err="1">
                <a:solidFill>
                  <a:srgbClr val="C0C0C0"/>
                </a:solidFill>
              </a:rPr>
              <a:t>weimi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kameran</a:t>
            </a:r>
            <a:r>
              <a:rPr lang="de-DE" sz="2000" dirty="0"/>
              <a:t> </a:t>
            </a:r>
          </a:p>
          <a:p>
            <a:pPr lvl="1">
              <a:buClr>
                <a:srgbClr val="C0C0C0"/>
              </a:buClr>
            </a:pPr>
            <a:r>
              <a:rPr lang="de-DE" sz="2000" dirty="0" err="1">
                <a:solidFill>
                  <a:srgbClr val="C0C0C0"/>
                </a:solidFill>
              </a:rPr>
              <a:t>Populario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falst</a:t>
            </a:r>
            <a:endParaRPr lang="de-DE" sz="2000" dirty="0">
              <a:solidFill>
                <a:srgbClr val="C0C0C0"/>
              </a:solidFill>
            </a:endParaRPr>
          </a:p>
          <a:p>
            <a:pPr lvl="1"/>
            <a:r>
              <a:rPr lang="de-DE" sz="2000" dirty="0" err="1"/>
              <a:t>Quol</a:t>
            </a:r>
            <a:r>
              <a:rPr lang="de-DE" sz="2000" dirty="0"/>
              <a:t> </a:t>
            </a:r>
            <a:r>
              <a:rPr lang="de-DE" sz="2000" dirty="0" err="1"/>
              <a:t>damnarin</a:t>
            </a:r>
            <a:r>
              <a:rPr lang="de-DE" sz="2000" dirty="0"/>
              <a:t> </a:t>
            </a:r>
            <a:r>
              <a:rPr lang="de-DE" sz="2000" dirty="0" err="1"/>
              <a:t>Tropi</a:t>
            </a:r>
            <a:r>
              <a:rPr lang="de-DE" sz="2000" dirty="0"/>
              <a:t> zu </a:t>
            </a:r>
            <a:r>
              <a:rPr lang="de-DE" sz="2000" dirty="0" err="1"/>
              <a:t>klenne</a:t>
            </a:r>
            <a:r>
              <a:rPr lang="de-DE" sz="2000" dirty="0"/>
              <a:t> </a:t>
            </a:r>
            <a:r>
              <a:rPr lang="de-DE" sz="2000" dirty="0" err="1"/>
              <a:t>perdi</a:t>
            </a:r>
            <a:r>
              <a:rPr lang="de-DE" sz="2000" dirty="0"/>
              <a:t> </a:t>
            </a:r>
          </a:p>
          <a:p>
            <a:pPr lvl="1">
              <a:buClr>
                <a:srgbClr val="C0C0C0"/>
              </a:buClr>
            </a:pPr>
            <a:r>
              <a:rPr lang="de-DE" sz="2000" dirty="0" err="1">
                <a:solidFill>
                  <a:srgbClr val="C0C0C0"/>
                </a:solidFill>
              </a:rPr>
              <a:t>Utilira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regau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socht</a:t>
            </a:r>
            <a:r>
              <a:rPr lang="de-DE" sz="2000" dirty="0">
                <a:solidFill>
                  <a:srgbClr val="C0C0C0"/>
                </a:solidFill>
              </a:rPr>
              <a:t> mol sunt</a:t>
            </a:r>
          </a:p>
          <a:p>
            <a:pPr lvl="1">
              <a:buClr>
                <a:srgbClr val="C0C0C0"/>
              </a:buClr>
            </a:pPr>
            <a:r>
              <a:rPr lang="de-DE" sz="2000" dirty="0">
                <a:solidFill>
                  <a:srgbClr val="C0C0C0"/>
                </a:solidFill>
              </a:rPr>
              <a:t>Her </a:t>
            </a:r>
            <a:r>
              <a:rPr lang="de-DE" sz="2000" dirty="0" err="1">
                <a:solidFill>
                  <a:srgbClr val="C0C0C0"/>
                </a:solidFill>
              </a:rPr>
              <a:t>mitant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dur</a:t>
            </a:r>
            <a:r>
              <a:rPr lang="de-DE" sz="2000" dirty="0">
                <a:solidFill>
                  <a:srgbClr val="C0C0C0"/>
                </a:solidFill>
              </a:rPr>
              <a:t> </a:t>
            </a:r>
            <a:r>
              <a:rPr lang="de-DE" sz="2000" dirty="0" err="1">
                <a:solidFill>
                  <a:srgbClr val="C0C0C0"/>
                </a:solidFill>
              </a:rPr>
              <a:t>Wolche</a:t>
            </a:r>
            <a:r>
              <a:rPr lang="de-DE" sz="2000" dirty="0">
                <a:solidFill>
                  <a:srgbClr val="C0C0C0"/>
                </a:solidFill>
              </a:rPr>
              <a:t> to </a:t>
            </a:r>
            <a:r>
              <a:rPr lang="de-DE" sz="2000" dirty="0" err="1">
                <a:solidFill>
                  <a:srgbClr val="C0C0C0"/>
                </a:solidFill>
              </a:rPr>
              <a:t>illemit</a:t>
            </a:r>
            <a:endParaRPr lang="de-DE" sz="20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87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31800" y="1260000"/>
            <a:ext cx="3600000" cy="45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>
          <a:xfrm>
            <a:off x="4860000" y="1260000"/>
            <a:ext cx="3600000" cy="45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210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86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111125"/>
            <a:ext cx="8375650" cy="708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31800" y="1042988"/>
            <a:ext cx="8375650" cy="4772025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05037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1260000"/>
            <a:ext cx="8375650" cy="45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249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31800" y="1260000"/>
            <a:ext cx="3600000" cy="45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>
          <a:xfrm>
            <a:off x="4860000" y="1260000"/>
            <a:ext cx="3600000" cy="45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350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83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1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111125"/>
            <a:ext cx="8375650" cy="708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31800" y="1042988"/>
            <a:ext cx="8375650" cy="4772025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5663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1125"/>
            <a:ext cx="837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42988"/>
            <a:ext cx="837565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1" name="Textfeld 7"/>
          <p:cNvSpPr txBox="1">
            <a:spLocks noChangeArrowheads="1"/>
          </p:cNvSpPr>
          <p:nvPr/>
        </p:nvSpPr>
        <p:spPr bwMode="auto">
          <a:xfrm>
            <a:off x="1821600" y="6141600"/>
            <a:ext cx="4270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800" dirty="0"/>
              <a:t>11.03.25 | Anett</a:t>
            </a:r>
            <a:r>
              <a:rPr lang="de-DE" sz="800" baseline="0" dirty="0"/>
              <a:t> Schallmey</a:t>
            </a:r>
            <a:r>
              <a:rPr lang="de-DE" sz="800" dirty="0"/>
              <a:t> | Wahlpflichtentscheidung im Bachelor Biotechnologie | Seite </a:t>
            </a:r>
            <a:fld id="{BA74B104-1CFD-48D2-8597-38330CCC6C63}" type="slidenum">
              <a:rPr lang="de-DE" sz="800"/>
              <a:pPr eaLnBrk="1" hangingPunct="1"/>
              <a:t>‹Nr.›</a:t>
            </a:fld>
            <a:endParaRPr lang="de-DE" sz="800" dirty="0"/>
          </a:p>
          <a:p>
            <a:pPr eaLnBrk="1" hangingPunct="1"/>
            <a:endParaRPr lang="de-DE" sz="800" dirty="0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091238"/>
            <a:ext cx="9144000" cy="0"/>
          </a:xfrm>
          <a:prstGeom prst="line">
            <a:avLst/>
          </a:prstGeom>
          <a:noFill/>
          <a:ln w="9525">
            <a:solidFill>
              <a:srgbClr val="BE1E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0" name="Picture 20" descr="TUBS_CO_70vH_150dpi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17621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6" r:id="rId2"/>
    <p:sldLayoutId id="2147483668" r:id="rId3"/>
    <p:sldLayoutId id="2147483669" r:id="rId4"/>
    <p:sldLayoutId id="2147483670" r:id="rId5"/>
    <p:sldLayoutId id="2147483693" r:id="rId6"/>
    <p:sldLayoutId id="2147483694" r:id="rId7"/>
    <p:sldLayoutId id="2147483695" r:id="rId8"/>
    <p:sldLayoutId id="2147483696" r:id="rId9"/>
    <p:sldLayoutId id="2147483672" r:id="rId10"/>
    <p:sldLayoutId id="2147483690" r:id="rId11"/>
    <p:sldLayoutId id="2147483692" r:id="rId12"/>
    <p:sldLayoutId id="2147483691" r:id="rId13"/>
    <p:sldLayoutId id="2147483689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361950" indent="-1698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542925" indent="-1793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742950" indent="-1984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2001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6573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1145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5717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4DA6C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6091238"/>
            <a:ext cx="9144000" cy="0"/>
          </a:xfrm>
          <a:prstGeom prst="line">
            <a:avLst/>
          </a:prstGeom>
          <a:noFill/>
          <a:ln w="9525">
            <a:solidFill>
              <a:srgbClr val="BE1E3C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1125"/>
            <a:ext cx="8375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42988"/>
            <a:ext cx="83756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44" name="Picture 20" descr="TUBS_CO_70vH_150dp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915025"/>
            <a:ext cx="17621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7"/>
          <p:cNvSpPr txBox="1">
            <a:spLocks noChangeArrowheads="1"/>
          </p:cNvSpPr>
          <p:nvPr userDrawn="1"/>
        </p:nvSpPr>
        <p:spPr bwMode="auto">
          <a:xfrm>
            <a:off x="1821600" y="6141600"/>
            <a:ext cx="4270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800" dirty="0"/>
              <a:t>11.03.25 | Anett</a:t>
            </a:r>
            <a:r>
              <a:rPr lang="de-DE" sz="800" baseline="0" dirty="0"/>
              <a:t> Schallmey</a:t>
            </a:r>
            <a:r>
              <a:rPr lang="de-DE" sz="800" dirty="0"/>
              <a:t> | Wahlpflichtentscheidung im Bachelor Biotechnologie | Seite </a:t>
            </a:r>
            <a:fld id="{BA74B104-1CFD-48D2-8597-38330CCC6C63}" type="slidenum">
              <a:rPr lang="de-DE" sz="800"/>
              <a:pPr eaLnBrk="1" hangingPunct="1"/>
              <a:t>‹Nr.›</a:t>
            </a:fld>
            <a:endParaRPr lang="de-DE" sz="800" dirty="0"/>
          </a:p>
          <a:p>
            <a:pPr eaLnBrk="1" hangingPunct="1"/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91605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361950" indent="-1698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542925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742950" indent="-198438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2001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6573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1145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5717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4DA6C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6091238"/>
            <a:ext cx="9144000" cy="0"/>
          </a:xfrm>
          <a:prstGeom prst="line">
            <a:avLst/>
          </a:prstGeom>
          <a:noFill/>
          <a:ln w="9525">
            <a:solidFill>
              <a:srgbClr val="BE1E3C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1125"/>
            <a:ext cx="8375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42988"/>
            <a:ext cx="83756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44" name="Picture 20" descr="TUBS_CO_70vH_150dp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915025"/>
            <a:ext cx="17621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7"/>
          <p:cNvSpPr txBox="1">
            <a:spLocks noChangeArrowheads="1"/>
          </p:cNvSpPr>
          <p:nvPr userDrawn="1"/>
        </p:nvSpPr>
        <p:spPr bwMode="auto">
          <a:xfrm>
            <a:off x="1821600" y="6141600"/>
            <a:ext cx="4270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800" dirty="0"/>
              <a:t>11.03.25 | Anett</a:t>
            </a:r>
            <a:r>
              <a:rPr lang="de-DE" sz="800" baseline="0" dirty="0"/>
              <a:t> Schallmey</a:t>
            </a:r>
            <a:r>
              <a:rPr lang="de-DE" sz="800" dirty="0"/>
              <a:t> | Wahlpflichtentscheidung im Bachelor Biotechnologie | Seite </a:t>
            </a:r>
            <a:fld id="{BA74B104-1CFD-48D2-8597-38330CCC6C63}" type="slidenum">
              <a:rPr lang="de-DE" sz="800"/>
              <a:pPr eaLnBrk="1" hangingPunct="1"/>
              <a:t>‹Nr.›</a:t>
            </a:fld>
            <a:endParaRPr lang="de-DE" sz="800" dirty="0"/>
          </a:p>
          <a:p>
            <a:pPr eaLnBrk="1" hangingPunct="1"/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424568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361950" indent="-1698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542925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742950" indent="-198438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2001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6573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1145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5717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-braunschweig.de/flw/studierende/biotechnologie/bsc/wahlbereich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Untertitel 7"/>
          <p:cNvSpPr>
            <a:spLocks noGrp="1"/>
          </p:cNvSpPr>
          <p:nvPr>
            <p:ph type="subTitle" idx="1"/>
          </p:nvPr>
        </p:nvSpPr>
        <p:spPr>
          <a:xfrm>
            <a:off x="830263" y="5687913"/>
            <a:ext cx="7747000" cy="333375"/>
          </a:xfrm>
        </p:spPr>
        <p:txBody>
          <a:bodyPr/>
          <a:lstStyle/>
          <a:p>
            <a:pPr marL="0" indent="0"/>
            <a:r>
              <a:rPr lang="de-DE" dirty="0"/>
              <a:t>Anett Schallmey, Studiendekanin, 11.03.2025</a:t>
            </a:r>
          </a:p>
        </p:txBody>
      </p:sp>
      <p:sp>
        <p:nvSpPr>
          <p:cNvPr id="4099" name="Titel 8"/>
          <p:cNvSpPr>
            <a:spLocks noGrp="1"/>
          </p:cNvSpPr>
          <p:nvPr>
            <p:ph type="ctrTitle"/>
          </p:nvPr>
        </p:nvSpPr>
        <p:spPr>
          <a:xfrm>
            <a:off x="831850" y="4500091"/>
            <a:ext cx="7484566" cy="873125"/>
          </a:xfrm>
        </p:spPr>
        <p:txBody>
          <a:bodyPr/>
          <a:lstStyle/>
          <a:p>
            <a:r>
              <a:rPr lang="de-DE" sz="2000" dirty="0"/>
              <a:t>Vorstellung der Wahlpflichtbereiche im Bachelor Biotechnologie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Studienverlaufsplan Bachelor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23225" t="24801" r="25194" b="19900"/>
          <a:stretch/>
        </p:blipFill>
        <p:spPr>
          <a:xfrm>
            <a:off x="323528" y="908720"/>
            <a:ext cx="8331964" cy="502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4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des Bachelorstudiengangs Biotechnologie</a:t>
            </a:r>
          </a:p>
        </p:txBody>
      </p:sp>
      <p:pic>
        <p:nvPicPr>
          <p:cNvPr id="3" name="Picture 605" descr="bt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268413"/>
            <a:ext cx="7993062" cy="4338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9875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1800" y="3924055"/>
            <a:ext cx="5400340" cy="13051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" y="2708920"/>
            <a:ext cx="5400340" cy="1035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800" y="1177255"/>
            <a:ext cx="5400340" cy="1351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Module im Wahlpflichtbereich</a:t>
            </a: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431800" y="1177255"/>
            <a:ext cx="8375650" cy="4772025"/>
          </a:xfrm>
          <a:prstGeom prst="rect">
            <a:avLst/>
          </a:prstGeom>
          <a:noFill/>
        </p:spPr>
        <p:txBody>
          <a:bodyPr/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-1889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61950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542925" indent="-179388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742950" indent="-198438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200150" indent="-198438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657350" indent="-198438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114550" indent="-198438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571750" indent="-198438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1" indent="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 A: Angewandte Zellbiologie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Bt-BZ 01 Zellbiologie der Pflanzen</a:t>
            </a:r>
          </a:p>
          <a:p>
            <a:pPr marL="0" marR="0" lvl="1" indent="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Bt-BZ 02 Zellbiologie der Tiere für Fortgeschrittene</a:t>
            </a:r>
          </a:p>
          <a:p>
            <a:pPr marL="0" marR="0" lvl="1" indent="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Bt-BZ 03 Zellbiologie der Tiere – Zellarchitektur </a:t>
            </a:r>
          </a:p>
          <a:p>
            <a:pPr marL="0" marR="0" lvl="1" indent="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 B: Angewandte Molekularbiologie</a:t>
            </a:r>
          </a:p>
          <a:p>
            <a:pPr marL="0" marR="0" lvl="1" indent="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Bt-BM 01 Angewandte Molekularbiologie</a:t>
            </a:r>
          </a:p>
          <a:p>
            <a:pPr marL="0" marR="0" lvl="1" indent="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Bt-BM 02 Grundlagen der Molekulargenetik</a:t>
            </a:r>
          </a:p>
          <a:p>
            <a:pPr marL="0" marR="0" lvl="1" indent="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 C: Bioprozesstechnik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Bt-BB 01 Biotechnologische Wertstoffproduktion</a:t>
            </a:r>
          </a:p>
          <a:p>
            <a:pPr marL="0" marR="0" lvl="1" indent="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Bt-BB 02 Kultivierungs- und Aufarbeitungsprozesse</a:t>
            </a:r>
          </a:p>
          <a:p>
            <a:pPr marL="0" marR="0" lvl="1" indent="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Bt-BB 03 Anlagentechnik</a:t>
            </a:r>
          </a:p>
          <a:p>
            <a:pPr marL="0" marR="0" lvl="1" indent="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8968" y="165302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Prof. Reinhard Köster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6176" y="3028890"/>
            <a:ext cx="2278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Prof. Stefan Dübel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6176" y="4325034"/>
            <a:ext cx="213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Prof. Rainer Krull</a:t>
            </a:r>
          </a:p>
        </p:txBody>
      </p:sp>
    </p:spTree>
    <p:extLst>
      <p:ext uri="{BB962C8B-B14F-4D97-AF65-F5344CB8AC3E}">
        <p14:creationId xmlns:p14="http://schemas.microsoft.com/office/powerpoint/2010/main" val="2632474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Wahlpflichtentscheidung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1173" y="1484784"/>
            <a:ext cx="813690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000" dirty="0"/>
              <a:t>Über StudIP bis zum </a:t>
            </a:r>
            <a:r>
              <a:rPr lang="de-DE" sz="2000" dirty="0" smtClean="0"/>
              <a:t>18.03.25 </a:t>
            </a:r>
            <a:r>
              <a:rPr lang="de-DE" sz="2000" dirty="0"/>
              <a:t>mit Priorität 1 und Priorität 2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000" dirty="0"/>
              <a:t>Anleitung und Links auf der Seite TU Homepage Biotechnologie -&gt; Bachelor -&gt; Wahlpflichtentscheidung: </a:t>
            </a:r>
            <a:r>
              <a:rPr lang="de-DE" altLang="de-DE" sz="2000" dirty="0">
                <a:latin typeface="Arial Unicode MS"/>
                <a:hlinkClick r:id="rId2"/>
              </a:rPr>
              <a:t>https://www.tu-braunschweig.de/flw/studierende/biotechnologie/bsc/wahlbereich</a:t>
            </a:r>
            <a:r>
              <a:rPr lang="de-DE" altLang="de-DE" sz="2000" dirty="0"/>
              <a:t>  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000" dirty="0"/>
              <a:t>Ggf. Losverfahren zur Verteilung der Studierenden auf die Wahlpflichtbereiche durch die Studiengangskoordinatorin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000" dirty="0"/>
              <a:t>Thema der späteren Bachelorarbeit ist unabhängig vom Wahlpflichtbereich frei wählbar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2000" dirty="0"/>
              <a:t>Eine bereits getroffene Wahlpflichtentscheidung kann bis zum </a:t>
            </a:r>
            <a:r>
              <a:rPr lang="de-DE" sz="2000" dirty="0" smtClean="0"/>
              <a:t>18.03</a:t>
            </a:r>
            <a:r>
              <a:rPr lang="de-DE" sz="2000" dirty="0"/>
              <a:t>. auch nochmal geändert werden</a:t>
            </a:r>
          </a:p>
        </p:txBody>
      </p:sp>
    </p:spTree>
    <p:extLst>
      <p:ext uri="{BB962C8B-B14F-4D97-AF65-F5344CB8AC3E}">
        <p14:creationId xmlns:p14="http://schemas.microsoft.com/office/powerpoint/2010/main" val="2629648995"/>
      </p:ext>
    </p:extLst>
  </p:cSld>
  <p:clrMapOvr>
    <a:masterClrMapping/>
  </p:clrMapOvr>
</p:sld>
</file>

<file path=ppt/theme/theme1.xml><?xml version="1.0" encoding="utf-8"?>
<a:theme xmlns:a="http://schemas.openxmlformats.org/drawingml/2006/main" name="TUBraunschweig_PPT2007_Folienpool_pptx">
  <a:themeElements>
    <a:clrScheme name="TU Braunschweig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BE1E3C"/>
      </a:accent1>
      <a:accent2>
        <a:srgbClr val="4DA6CB"/>
      </a:accent2>
      <a:accent3>
        <a:srgbClr val="ADBF4D"/>
      </a:accent3>
      <a:accent4>
        <a:srgbClr val="FA6E00"/>
      </a:accent4>
      <a:accent5>
        <a:srgbClr val="407E97"/>
      </a:accent5>
      <a:accent6>
        <a:srgbClr val="984098"/>
      </a:accent6>
      <a:hlink>
        <a:srgbClr val="BE1E3C"/>
      </a:hlink>
      <a:folHlink>
        <a:srgbClr val="760054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dirty="0" smtClean="0"/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UBraunschweig_PPT2007_Folienpool_pptx 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E1E3C"/>
        </a:accent1>
        <a:accent2>
          <a:srgbClr val="4DA6CB"/>
        </a:accent2>
        <a:accent3>
          <a:srgbClr val="FFFFFF"/>
        </a:accent3>
        <a:accent4>
          <a:srgbClr val="000000"/>
        </a:accent4>
        <a:accent5>
          <a:srgbClr val="DBABAF"/>
        </a:accent5>
        <a:accent6>
          <a:srgbClr val="4596B8"/>
        </a:accent6>
        <a:hlink>
          <a:srgbClr val="BE1E3C"/>
        </a:hlink>
        <a:folHlink>
          <a:srgbClr val="7600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rddesign">
  <a:themeElements>
    <a:clrScheme name="TU Braunschweig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BE1E3C"/>
      </a:accent1>
      <a:accent2>
        <a:srgbClr val="4DA6CB"/>
      </a:accent2>
      <a:accent3>
        <a:srgbClr val="ADBF4D"/>
      </a:accent3>
      <a:accent4>
        <a:srgbClr val="FA6E00"/>
      </a:accent4>
      <a:accent5>
        <a:srgbClr val="407E97"/>
      </a:accent5>
      <a:accent6>
        <a:srgbClr val="984098"/>
      </a:accent6>
      <a:hlink>
        <a:srgbClr val="BE1E3C"/>
      </a:hlink>
      <a:folHlink>
        <a:srgbClr val="760054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dirty="0" smtClean="0"/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U Braunschweig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E1E3C"/>
        </a:accent1>
        <a:accent2>
          <a:srgbClr val="4DA6CB"/>
        </a:accent2>
        <a:accent3>
          <a:srgbClr val="ADBF4D"/>
        </a:accent3>
        <a:accent4>
          <a:srgbClr val="FA6E00"/>
        </a:accent4>
        <a:accent5>
          <a:srgbClr val="407E97"/>
        </a:accent5>
        <a:accent6>
          <a:srgbClr val="984098"/>
        </a:accent6>
        <a:hlink>
          <a:srgbClr val="BE1E3C"/>
        </a:hlink>
        <a:folHlink>
          <a:srgbClr val="7600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ndarddesign">
  <a:themeElements>
    <a:clrScheme name="TU Braunschweig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BE1E3C"/>
      </a:accent1>
      <a:accent2>
        <a:srgbClr val="4DA6CB"/>
      </a:accent2>
      <a:accent3>
        <a:srgbClr val="ADBF4D"/>
      </a:accent3>
      <a:accent4>
        <a:srgbClr val="FA6E00"/>
      </a:accent4>
      <a:accent5>
        <a:srgbClr val="407E97"/>
      </a:accent5>
      <a:accent6>
        <a:srgbClr val="984098"/>
      </a:accent6>
      <a:hlink>
        <a:srgbClr val="BE1E3C"/>
      </a:hlink>
      <a:folHlink>
        <a:srgbClr val="760054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dirty="0" smtClean="0"/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U Braunschweig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E1E3C"/>
        </a:accent1>
        <a:accent2>
          <a:srgbClr val="4DA6CB"/>
        </a:accent2>
        <a:accent3>
          <a:srgbClr val="ADBF4D"/>
        </a:accent3>
        <a:accent4>
          <a:srgbClr val="FA6E00"/>
        </a:accent4>
        <a:accent5>
          <a:srgbClr val="407E97"/>
        </a:accent5>
        <a:accent6>
          <a:srgbClr val="984098"/>
        </a:accent6>
        <a:hlink>
          <a:srgbClr val="BE1E3C"/>
        </a:hlink>
        <a:folHlink>
          <a:srgbClr val="7600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TUBraunschweig_PPT2007_Folienpool_pptx</Template>
  <TotalTime>0</TotalTime>
  <Words>152</Words>
  <Application>Microsoft Office PowerPoint</Application>
  <PresentationFormat>Bildschirmpräsentation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Arial Unicode MS</vt:lpstr>
      <vt:lpstr>Wingdings</vt:lpstr>
      <vt:lpstr>TUBraunschweig_PPT2007_Folienpool_pptx</vt:lpstr>
      <vt:lpstr>Standarddesign</vt:lpstr>
      <vt:lpstr>1_Standarddesign</vt:lpstr>
      <vt:lpstr>Vorstellung der Wahlpflichtbereiche im Bachelor Biotechnologie</vt:lpstr>
      <vt:lpstr>Studienverlaufsplan Bachelor</vt:lpstr>
      <vt:lpstr>Aufbau des Bachelorstudiengangs Biotechnologie</vt:lpstr>
      <vt:lpstr>Module im Wahlpflichtbereich</vt:lpstr>
      <vt:lpstr>Wahlpflichtentscheidung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Berufsvorbereitungsmodul BS-02 Bachelorstudiengang Biotechnologie</dc:title>
  <dc:creator>Anett Schallmey</dc:creator>
  <cp:lastModifiedBy>Wolff-Franke, Sonja</cp:lastModifiedBy>
  <cp:revision>81</cp:revision>
  <cp:lastPrinted>2016-07-27T11:29:09Z</cp:lastPrinted>
  <dcterms:created xsi:type="dcterms:W3CDTF">2020-11-06T15:10:53Z</dcterms:created>
  <dcterms:modified xsi:type="dcterms:W3CDTF">2025-03-11T08:07:56Z</dcterms:modified>
</cp:coreProperties>
</file>