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0" r:id="rId3"/>
    <p:sldId id="274" r:id="rId4"/>
    <p:sldId id="278" r:id="rId5"/>
    <p:sldId id="275" r:id="rId6"/>
    <p:sldId id="279" r:id="rId7"/>
    <p:sldId id="277" r:id="rId8"/>
  </p:sldIdLst>
  <p:sldSz cx="9144000" cy="6858000" type="screen4x3"/>
  <p:notesSz cx="6858000" cy="9144000"/>
  <p:defaultTextStyle>
    <a:defPPr>
      <a:defRPr lang="de-DE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5pPr>
    <a:lvl6pPr marL="2286000" algn="l" defTabSz="914400">
      <a:defRPr>
        <a:solidFill>
          <a:schemeClr val="tx1"/>
        </a:solidFill>
        <a:latin typeface="Arial"/>
        <a:ea typeface="+mn-ea"/>
        <a:cs typeface="Arial"/>
      </a:defRPr>
    </a:lvl6pPr>
    <a:lvl7pPr marL="2743200" algn="l" defTabSz="914400">
      <a:defRPr>
        <a:solidFill>
          <a:schemeClr val="tx1"/>
        </a:solidFill>
        <a:latin typeface="Arial"/>
        <a:ea typeface="+mn-ea"/>
        <a:cs typeface="Arial"/>
      </a:defRPr>
    </a:lvl7pPr>
    <a:lvl8pPr marL="3200400" algn="l" defTabSz="914400">
      <a:defRPr>
        <a:solidFill>
          <a:schemeClr val="tx1"/>
        </a:solidFill>
        <a:latin typeface="Arial"/>
        <a:ea typeface="+mn-ea"/>
        <a:cs typeface="Arial"/>
      </a:defRPr>
    </a:lvl8pPr>
    <a:lvl9pPr marL="3657600" algn="l" defTabSz="914400">
      <a:defRPr>
        <a:solidFill>
          <a:schemeClr val="tx1"/>
        </a:solidFill>
        <a:latin typeface="Arial"/>
        <a:ea typeface="+mn-ea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938F"/>
    <a:srgbClr val="5E8C88"/>
    <a:srgbClr val="78A899"/>
    <a:srgbClr val="589E8D"/>
    <a:srgbClr val="8CBFB3"/>
    <a:srgbClr val="E6E6E6"/>
    <a:srgbClr val="587E77"/>
    <a:srgbClr val="4D9C89"/>
    <a:srgbClr val="34766F"/>
    <a:srgbClr val="BFD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296863" y="1449388"/>
            <a:ext cx="8550275" cy="26543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de-DE"/>
              <a:t>Platzhalter für Bild, Bild auf Titelfolie hinter das Logo einsetzen</a:t>
            </a:r>
            <a:endParaRPr/>
          </a:p>
        </p:txBody>
      </p:sp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308868" y="1412777"/>
            <a:ext cx="8583612" cy="2736304"/>
          </a:xfrm>
          <a:prstGeom prst="rect">
            <a:avLst/>
          </a:prstGeom>
          <a:solidFill>
            <a:srgbClr val="3A796E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de-DE"/>
              <a:t>   </a:t>
            </a:r>
            <a:endParaRPr/>
          </a:p>
        </p:txBody>
      </p:sp>
      <p:pic>
        <p:nvPicPr>
          <p:cNvPr id="7" name="Picture 13" descr="TUBS_CO_150dpi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741363"/>
            <a:ext cx="2517775" cy="9398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287338" y="6297613"/>
            <a:ext cx="8583612" cy="287337"/>
          </a:xfrm>
          <a:prstGeom prst="rect">
            <a:avLst/>
          </a:prstGeom>
          <a:solidFill>
            <a:srgbClr val="BE1E3C"/>
          </a:solidFill>
          <a:ln>
            <a:noFill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" name="Textfeld 1"/>
          <p:cNvSpPr txBox="1"/>
          <p:nvPr userDrawn="1"/>
        </p:nvSpPr>
        <p:spPr>
          <a:xfrm>
            <a:off x="6588224" y="69269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>
                <a:solidFill>
                  <a:srgbClr val="C00000"/>
                </a:solidFill>
                <a:latin typeface="NexusSansPro-Bold" panose="02010804060101020104" pitchFamily="50" charset="0"/>
                <a:ea typeface="Nexus Mix Pro" panose="02000804060000020003" pitchFamily="50" charset="0"/>
              </a:rPr>
              <a:t>Projektgruppe </a:t>
            </a:r>
          </a:p>
          <a:p>
            <a:pPr algn="r"/>
            <a:r>
              <a:rPr lang="de-DE" sz="1200" dirty="0">
                <a:solidFill>
                  <a:srgbClr val="C00000"/>
                </a:solidFill>
                <a:latin typeface="NexusSansPro-Bold" panose="02010804060101020104" pitchFamily="50" charset="0"/>
                <a:ea typeface="Nexus Mix Pro" panose="02000804060000020003" pitchFamily="50" charset="0"/>
              </a:rPr>
              <a:t>Lehre und Medienbildung</a:t>
            </a:r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Zwischentitel_1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 userDrawn="1"/>
        </p:nvSpPr>
        <p:spPr bwMode="auto">
          <a:xfrm>
            <a:off x="252000" y="288000"/>
            <a:ext cx="8640000" cy="5814000"/>
          </a:xfrm>
          <a:prstGeom prst="rect">
            <a:avLst/>
          </a:prstGeom>
          <a:solidFill>
            <a:srgbClr val="34766F"/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de-DE"/>
              <a:t>   </a:t>
            </a:r>
            <a:endParaRPr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 bwMode="auto">
          <a:xfrm>
            <a:off x="831850" y="3864446"/>
            <a:ext cx="7772400" cy="873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Zwischentitelformat </a:t>
            </a:r>
            <a:br>
              <a:rPr lang="de-DE"/>
            </a:br>
            <a:r>
              <a:rPr lang="de-DE"/>
              <a:t>durch Klicken bearbeiten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30263" y="5007446"/>
            <a:ext cx="7747000" cy="3333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</a:p>
        </p:txBody>
      </p:sp>
      <p:pic>
        <p:nvPicPr>
          <p:cNvPr id="7" name="Picture 20" descr="TUBS_CO_70vH_150dpi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0" y="5915025"/>
            <a:ext cx="1762125" cy="6524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hteck 3"/>
          <p:cNvSpPr/>
          <p:nvPr userDrawn="1"/>
        </p:nvSpPr>
        <p:spPr bwMode="auto">
          <a:xfrm>
            <a:off x="8892000" y="0"/>
            <a:ext cx="288000" cy="68580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Textfeld 10"/>
          <p:cNvSpPr txBox="1"/>
          <p:nvPr userDrawn="1"/>
        </p:nvSpPr>
        <p:spPr bwMode="auto">
          <a:xfrm>
            <a:off x="6660232" y="616530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>
                <a:solidFill>
                  <a:srgbClr val="C00000"/>
                </a:solidFill>
                <a:latin typeface="NexusSansPro-Bold" panose="02010804060101020104" pitchFamily="50" charset="0"/>
                <a:ea typeface="Nexus Mix Pro" panose="02000804060000020003" pitchFamily="50" charset="0"/>
              </a:rPr>
              <a:t>Projektgruppe </a:t>
            </a:r>
          </a:p>
          <a:p>
            <a:pPr algn="r"/>
            <a:r>
              <a:rPr lang="de-DE" sz="1200" dirty="0">
                <a:solidFill>
                  <a:srgbClr val="C00000"/>
                </a:solidFill>
                <a:latin typeface="NexusSansPro-Bold" panose="02010804060101020104" pitchFamily="50" charset="0"/>
                <a:ea typeface="Nexus Mix Pro" panose="02000804060000020003" pitchFamily="50" charset="0"/>
              </a:rPr>
              <a:t>Lehre und Medienbildung</a:t>
            </a:r>
          </a:p>
        </p:txBody>
      </p:sp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0" y="0"/>
            <a:ext cx="9144000" cy="863599"/>
          </a:xfrm>
          <a:prstGeom prst="rect">
            <a:avLst/>
          </a:prstGeom>
          <a:solidFill>
            <a:srgbClr val="34766F"/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chemeClr val="accent2"/>
              </a:solidFill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dirty="0"/>
              <a:t>Titelmasterformat durch Klicken bearbeiten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 bwMode="auto">
          <a:xfrm>
            <a:off x="431799" y="1260000"/>
            <a:ext cx="8375650" cy="4500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9" name="Textfeld 8"/>
          <p:cNvSpPr txBox="1"/>
          <p:nvPr userDrawn="1"/>
        </p:nvSpPr>
        <p:spPr bwMode="auto">
          <a:xfrm>
            <a:off x="6660232" y="6165304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>
                <a:solidFill>
                  <a:srgbClr val="C00000"/>
                </a:solidFill>
                <a:latin typeface="NexusSansPro-Bold" panose="02010804060101020104" pitchFamily="50" charset="0"/>
                <a:ea typeface="Nexus Mix Pro" panose="02000804060000020003" pitchFamily="50" charset="0"/>
              </a:rPr>
              <a:t>Projektgruppe </a:t>
            </a:r>
          </a:p>
          <a:p>
            <a:pPr algn="r"/>
            <a:r>
              <a:rPr lang="de-DE" sz="1000" dirty="0">
                <a:solidFill>
                  <a:srgbClr val="C00000"/>
                </a:solidFill>
                <a:latin typeface="NexusSansPro-Bold" panose="02010804060101020104" pitchFamily="50" charset="0"/>
                <a:ea typeface="Nexus Mix Pro" panose="02000804060000020003" pitchFamily="50" charset="0"/>
              </a:rPr>
              <a:t>Lehre und Medienbildung</a:t>
            </a:r>
          </a:p>
        </p:txBody>
      </p:sp>
    </p:spTree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0" y="0"/>
            <a:ext cx="9144000" cy="863599"/>
          </a:xfrm>
          <a:prstGeom prst="rect">
            <a:avLst/>
          </a:prstGeom>
          <a:solidFill>
            <a:srgbClr val="34766F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de-DE">
              <a:solidFill>
                <a:schemeClr val="accent2"/>
              </a:solidFill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 bwMode="auto">
          <a:xfrm>
            <a:off x="431799" y="1260000"/>
            <a:ext cx="3600000" cy="4500000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0"/>
          </p:nvPr>
        </p:nvSpPr>
        <p:spPr bwMode="auto">
          <a:xfrm>
            <a:off x="4860000" y="1260000"/>
            <a:ext cx="3600000" cy="4500000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9" name="Textfeld 8"/>
          <p:cNvSpPr txBox="1"/>
          <p:nvPr userDrawn="1"/>
        </p:nvSpPr>
        <p:spPr bwMode="auto">
          <a:xfrm>
            <a:off x="6660232" y="6165304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>
                <a:solidFill>
                  <a:srgbClr val="C00000"/>
                </a:solidFill>
                <a:latin typeface="NexusSansPro-Bold" panose="02010804060101020104" pitchFamily="50" charset="0"/>
                <a:ea typeface="Nexus Mix Pro" panose="02000804060000020003" pitchFamily="50" charset="0"/>
              </a:rPr>
              <a:t>Projektgruppe </a:t>
            </a:r>
          </a:p>
          <a:p>
            <a:pPr algn="r"/>
            <a:r>
              <a:rPr lang="de-DE" sz="1000" dirty="0">
                <a:solidFill>
                  <a:srgbClr val="C00000"/>
                </a:solidFill>
                <a:latin typeface="NexusSansPro-Bold" panose="02010804060101020104" pitchFamily="50" charset="0"/>
                <a:ea typeface="Nexus Mix Pro" panose="02000804060000020003" pitchFamily="50" charset="0"/>
              </a:rPr>
              <a:t>Lehre und Medienbildung</a:t>
            </a:r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0" y="0"/>
            <a:ext cx="9144000" cy="863599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chemeClr val="accent2"/>
              </a:solidFill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6" name="Textfeld 5"/>
          <p:cNvSpPr txBox="1"/>
          <p:nvPr userDrawn="1"/>
        </p:nvSpPr>
        <p:spPr bwMode="auto">
          <a:xfrm>
            <a:off x="6660232" y="6165304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>
                <a:solidFill>
                  <a:srgbClr val="C00000"/>
                </a:solidFill>
                <a:latin typeface="NexusSansPro-Bold" panose="02010804060101020104" pitchFamily="50" charset="0"/>
                <a:ea typeface="Nexus Mix Pro" panose="02000804060000020003" pitchFamily="50" charset="0"/>
              </a:rPr>
              <a:t>Projektgruppe </a:t>
            </a:r>
          </a:p>
          <a:p>
            <a:pPr algn="r"/>
            <a:r>
              <a:rPr lang="de-DE" sz="1000" dirty="0">
                <a:solidFill>
                  <a:srgbClr val="C00000"/>
                </a:solidFill>
                <a:latin typeface="NexusSansPro-Bold" panose="02010804060101020104" pitchFamily="50" charset="0"/>
                <a:ea typeface="Nexus Mix Pro" panose="02000804060000020003" pitchFamily="50" charset="0"/>
              </a:rPr>
              <a:t>Lehre und Medienbildung</a:t>
            </a:r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chart" preserve="1" userDrawn="1">
  <p:cSld name="Titel und Diagram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0" y="0"/>
            <a:ext cx="9144000" cy="863599"/>
          </a:xfrm>
          <a:prstGeom prst="rect">
            <a:avLst/>
          </a:prstGeom>
          <a:solidFill>
            <a:srgbClr val="34766F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de-DE">
              <a:solidFill>
                <a:schemeClr val="accent2"/>
              </a:solidFill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 bwMode="auto">
          <a:xfrm>
            <a:off x="431799" y="111125"/>
            <a:ext cx="8375650" cy="708025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6" name="Diagrammplatzhalter 2"/>
          <p:cNvSpPr>
            <a:spLocks noGrp="1"/>
          </p:cNvSpPr>
          <p:nvPr>
            <p:ph type="chart" idx="1"/>
          </p:nvPr>
        </p:nvSpPr>
        <p:spPr bwMode="auto">
          <a:xfrm>
            <a:off x="431799" y="1042988"/>
            <a:ext cx="8375650" cy="4772025"/>
          </a:xfrm>
        </p:spPr>
        <p:txBody>
          <a:bodyPr/>
          <a:lstStyle/>
          <a:p>
            <a:pPr lvl="0">
              <a:defRPr/>
            </a:pPr>
            <a:r>
              <a:rPr lang="de-DE"/>
              <a:t>Diagramm durch Klicken auf Symbol hinzufügen</a:t>
            </a:r>
          </a:p>
        </p:txBody>
      </p:sp>
      <p:sp>
        <p:nvSpPr>
          <p:cNvPr id="8" name="Textfeld 7"/>
          <p:cNvSpPr txBox="1"/>
          <p:nvPr userDrawn="1"/>
        </p:nvSpPr>
        <p:spPr bwMode="auto">
          <a:xfrm>
            <a:off x="6660232" y="6165304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>
                <a:solidFill>
                  <a:srgbClr val="C00000"/>
                </a:solidFill>
                <a:latin typeface="NexusSansPro-Bold" panose="02010804060101020104" pitchFamily="50" charset="0"/>
                <a:ea typeface="Nexus Mix Pro" panose="02000804060000020003" pitchFamily="50" charset="0"/>
              </a:rPr>
              <a:t>Projektgruppe </a:t>
            </a:r>
          </a:p>
          <a:p>
            <a:pPr algn="r"/>
            <a:r>
              <a:rPr lang="de-DE" sz="1000" dirty="0">
                <a:solidFill>
                  <a:srgbClr val="C00000"/>
                </a:solidFill>
                <a:latin typeface="NexusSansPro-Bold" panose="02010804060101020104" pitchFamily="50" charset="0"/>
                <a:ea typeface="Nexus Mix Pro" panose="02000804060000020003" pitchFamily="50" charset="0"/>
              </a:rPr>
              <a:t>Lehre und Medienbildung</a:t>
            </a:r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Zwischentitel und Glieder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1133475"/>
          </a:xfrm>
          <a:prstGeom prst="rect">
            <a:avLst/>
          </a:prstGeom>
          <a:solidFill>
            <a:srgbClr val="3A796E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de-DE">
              <a:solidFill>
                <a:schemeClr val="accent2"/>
              </a:solidFill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Zwischentitel durch Klicken bearbeiten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31799" y="1339851"/>
            <a:ext cx="8370888" cy="4622799"/>
          </a:xfrm>
          <a:prstGeom prst="rect">
            <a:avLst/>
          </a:prstGeom>
          <a:noFill/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9" name="Textfeld 8"/>
          <p:cNvSpPr txBox="1"/>
          <p:nvPr userDrawn="1"/>
        </p:nvSpPr>
        <p:spPr bwMode="auto">
          <a:xfrm>
            <a:off x="6660232" y="6165304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>
                <a:solidFill>
                  <a:srgbClr val="C00000"/>
                </a:solidFill>
                <a:latin typeface="NexusSansPro-Bold" panose="02010804060101020104" pitchFamily="50" charset="0"/>
                <a:ea typeface="Nexus Mix Pro" panose="02000804060000020003" pitchFamily="50" charset="0"/>
              </a:rPr>
              <a:t>Projektgruppe </a:t>
            </a:r>
          </a:p>
          <a:p>
            <a:pPr algn="r"/>
            <a:r>
              <a:rPr lang="de-DE" sz="1000" dirty="0">
                <a:solidFill>
                  <a:srgbClr val="C00000"/>
                </a:solidFill>
                <a:latin typeface="NexusSansPro-Bold" panose="02010804060101020104" pitchFamily="50" charset="0"/>
                <a:ea typeface="Nexus Mix Pro" panose="02000804060000020003" pitchFamily="50" charset="0"/>
              </a:rPr>
              <a:t>Lehre und Medienbildung</a:t>
            </a:r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Zwischentitel_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 userDrawn="1"/>
        </p:nvSpPr>
        <p:spPr bwMode="auto">
          <a:xfrm>
            <a:off x="252000" y="288000"/>
            <a:ext cx="8640000" cy="5814000"/>
          </a:xfrm>
          <a:prstGeom prst="rect">
            <a:avLst/>
          </a:prstGeom>
          <a:solidFill>
            <a:srgbClr val="BFDBD5"/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de-DE"/>
              <a:t>   </a:t>
            </a:r>
            <a:endParaRPr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 bwMode="auto">
          <a:xfrm>
            <a:off x="831850" y="3864446"/>
            <a:ext cx="7772400" cy="873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Zwischentitelformat </a:t>
            </a:r>
            <a:br>
              <a:rPr lang="de-DE"/>
            </a:br>
            <a:r>
              <a:rPr lang="de-DE"/>
              <a:t>durch Klicken bearbeiten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30263" y="5007446"/>
            <a:ext cx="7747000" cy="3333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</a:p>
        </p:txBody>
      </p:sp>
      <p:pic>
        <p:nvPicPr>
          <p:cNvPr id="7" name="Picture 20" descr="TUBS_CO_70vH_150dpi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0" y="5915025"/>
            <a:ext cx="1762125" cy="6524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Bildplatzhalter 2"/>
          <p:cNvSpPr>
            <a:spLocks noGrp="1"/>
          </p:cNvSpPr>
          <p:nvPr>
            <p:ph type="pic" sz="quarter" idx="11"/>
          </p:nvPr>
        </p:nvSpPr>
        <p:spPr bwMode="auto">
          <a:xfrm>
            <a:off x="252000" y="288000"/>
            <a:ext cx="8640000" cy="3024000"/>
          </a:xfrm>
          <a:ln w="12700"/>
        </p:spPr>
        <p:txBody>
          <a:bodyPr/>
          <a:lstStyle/>
          <a:p>
            <a:pPr>
              <a:defRPr/>
            </a:pPr>
            <a:r>
              <a:rPr lang="de-DE"/>
              <a:t>Bild durch Klicken auf Symbol hinzufügen</a:t>
            </a:r>
          </a:p>
        </p:txBody>
      </p:sp>
      <p:sp>
        <p:nvSpPr>
          <p:cNvPr id="9" name="Rechteck 3"/>
          <p:cNvSpPr/>
          <p:nvPr userDrawn="1"/>
        </p:nvSpPr>
        <p:spPr bwMode="auto">
          <a:xfrm>
            <a:off x="8892000" y="0"/>
            <a:ext cx="288000" cy="68580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5" name="Textfeld 14"/>
          <p:cNvSpPr txBox="1"/>
          <p:nvPr userDrawn="1"/>
        </p:nvSpPr>
        <p:spPr bwMode="auto">
          <a:xfrm>
            <a:off x="6660232" y="6165304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>
                <a:solidFill>
                  <a:srgbClr val="C00000"/>
                </a:solidFill>
                <a:latin typeface="NexusSansPro-Bold" panose="02010804060101020104" pitchFamily="50" charset="0"/>
                <a:ea typeface="Nexus Mix Pro" panose="02000804060000020003" pitchFamily="50" charset="0"/>
              </a:rPr>
              <a:t>Projektgruppe </a:t>
            </a:r>
          </a:p>
          <a:p>
            <a:pPr algn="r"/>
            <a:r>
              <a:rPr lang="de-DE" sz="1000" dirty="0">
                <a:solidFill>
                  <a:srgbClr val="C00000"/>
                </a:solidFill>
                <a:latin typeface="NexusSansPro-Bold" panose="02010804060101020104" pitchFamily="50" charset="0"/>
                <a:ea typeface="Nexus Mix Pro" panose="02000804060000020003" pitchFamily="50" charset="0"/>
              </a:rPr>
              <a:t>Lehre und Medienbildung</a:t>
            </a:r>
          </a:p>
        </p:txBody>
      </p:sp>
    </p:spTree>
  </p:cSld>
  <p:clrMapOvr>
    <a:masterClrMapping/>
  </p:clrMapOvr>
  <p:hf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799" y="111125"/>
            <a:ext cx="8375650" cy="7080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799" y="1042988"/>
            <a:ext cx="8375650" cy="47720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0" y="6091238"/>
            <a:ext cx="9144000" cy="0"/>
          </a:xfrm>
          <a:prstGeom prst="line">
            <a:avLst/>
          </a:prstGeom>
          <a:noFill/>
          <a:ln w="9525">
            <a:solidFill>
              <a:srgbClr val="BE1E3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8" name="Picture 20" descr="TUBS_CO_70vH_150dpi"/>
          <p:cNvPicPr>
            <a:picLocks noChangeAspect="1" noChangeArrowheads="1"/>
          </p:cNvPicPr>
          <p:nvPr/>
        </p:nvPicPr>
        <p:blipFill>
          <a:blip r:embed="rId10"/>
          <a:stretch/>
        </p:blipFill>
        <p:spPr bwMode="auto">
          <a:xfrm>
            <a:off x="0" y="5915025"/>
            <a:ext cx="1762125" cy="6524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</p:sldLayoutIdLst>
  <p:hf hdr="0" dt="0"/>
  <p:txStyles>
    <p:titleStyle>
      <a:lvl1pPr algn="l">
        <a:spcBef>
          <a:spcPts val="0"/>
        </a:spcBef>
        <a:spcAft>
          <a:spcPts val="0"/>
        </a:spcAft>
        <a:defRPr sz="2200" b="1" i="0" u="none">
          <a:solidFill>
            <a:schemeClr val="tx1"/>
          </a:solidFill>
          <a:latin typeface="+mj-lt"/>
          <a:ea typeface="+mj-ea"/>
          <a:cs typeface="+mj-cs"/>
        </a:defRPr>
      </a:lvl1pPr>
      <a:lvl2pPr algn="l">
        <a:spcBef>
          <a:spcPts val="0"/>
        </a:spcBef>
        <a:spcAft>
          <a:spcPts val="0"/>
        </a:spcAft>
        <a:defRPr sz="2200" b="1">
          <a:solidFill>
            <a:schemeClr val="tx1"/>
          </a:solidFill>
          <a:latin typeface="Arial"/>
        </a:defRPr>
      </a:lvl2pPr>
      <a:lvl3pPr algn="l">
        <a:spcBef>
          <a:spcPts val="0"/>
        </a:spcBef>
        <a:spcAft>
          <a:spcPts val="0"/>
        </a:spcAft>
        <a:defRPr sz="2200" b="1">
          <a:solidFill>
            <a:schemeClr val="tx1"/>
          </a:solidFill>
          <a:latin typeface="Arial"/>
        </a:defRPr>
      </a:lvl3pPr>
      <a:lvl4pPr algn="l">
        <a:spcBef>
          <a:spcPts val="0"/>
        </a:spcBef>
        <a:spcAft>
          <a:spcPts val="0"/>
        </a:spcAft>
        <a:defRPr sz="2200" b="1">
          <a:solidFill>
            <a:schemeClr val="tx1"/>
          </a:solidFill>
          <a:latin typeface="Arial"/>
        </a:defRPr>
      </a:lvl4pPr>
      <a:lvl5pPr algn="l">
        <a:spcBef>
          <a:spcPts val="0"/>
        </a:spcBef>
        <a:spcAft>
          <a:spcPts val="0"/>
        </a:spcAft>
        <a:defRPr sz="2200" b="1">
          <a:solidFill>
            <a:schemeClr val="tx1"/>
          </a:solidFill>
          <a:latin typeface="Arial"/>
        </a:defRPr>
      </a:lvl5pPr>
      <a:lvl6pPr marL="457200" algn="l">
        <a:spcBef>
          <a:spcPts val="0"/>
        </a:spcBef>
        <a:spcAft>
          <a:spcPts val="0"/>
        </a:spcAft>
        <a:defRPr sz="2200" b="1">
          <a:solidFill>
            <a:schemeClr val="tx1"/>
          </a:solidFill>
          <a:latin typeface="Arial"/>
        </a:defRPr>
      </a:lvl6pPr>
      <a:lvl7pPr marL="914400" algn="l">
        <a:spcBef>
          <a:spcPts val="0"/>
        </a:spcBef>
        <a:spcAft>
          <a:spcPts val="0"/>
        </a:spcAft>
        <a:defRPr sz="2200" b="1">
          <a:solidFill>
            <a:schemeClr val="tx1"/>
          </a:solidFill>
          <a:latin typeface="Arial"/>
        </a:defRPr>
      </a:lvl7pPr>
      <a:lvl8pPr marL="1371600" algn="l">
        <a:spcBef>
          <a:spcPts val="0"/>
        </a:spcBef>
        <a:spcAft>
          <a:spcPts val="0"/>
        </a:spcAft>
        <a:defRPr sz="2200" b="1">
          <a:solidFill>
            <a:schemeClr val="tx1"/>
          </a:solidFill>
          <a:latin typeface="Arial"/>
        </a:defRPr>
      </a:lvl8pPr>
      <a:lvl9pPr marL="1828800" algn="l">
        <a:spcBef>
          <a:spcPts val="0"/>
        </a:spcBef>
        <a:spcAft>
          <a:spcPts val="0"/>
        </a:spcAft>
        <a:defRPr sz="2200" b="1">
          <a:solidFill>
            <a:schemeClr val="tx1"/>
          </a:solidFill>
          <a:latin typeface="Arial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>
        <a:spcBef>
          <a:spcPts val="0"/>
        </a:spcBef>
        <a:spcAft>
          <a:spcPts val="0"/>
        </a:spcAft>
        <a:buClr>
          <a:schemeClr val="tx1"/>
        </a:buClr>
        <a:buFont typeface="Wingdings"/>
        <a:buChar char="§"/>
        <a:defRPr sz="1600" b="0" i="0" u="none">
          <a:solidFill>
            <a:schemeClr val="tx1"/>
          </a:solidFill>
          <a:latin typeface="+mn-lt"/>
        </a:defRPr>
      </a:lvl2pPr>
      <a:lvl3pPr marL="361950" indent="-169862" algn="l">
        <a:spcBef>
          <a:spcPts val="0"/>
        </a:spcBef>
        <a:spcAft>
          <a:spcPts val="0"/>
        </a:spcAft>
        <a:buClr>
          <a:schemeClr val="tx1"/>
        </a:buClr>
        <a:buFont typeface="Wingdings"/>
        <a:buChar char="§"/>
        <a:defRPr sz="1600">
          <a:solidFill>
            <a:schemeClr val="tx1"/>
          </a:solidFill>
          <a:latin typeface="+mn-lt"/>
        </a:defRPr>
      </a:lvl3pPr>
      <a:lvl4pPr marL="542925" indent="-179388" algn="l">
        <a:spcBef>
          <a:spcPts val="0"/>
        </a:spcBef>
        <a:spcAft>
          <a:spcPts val="0"/>
        </a:spcAft>
        <a:buClr>
          <a:schemeClr val="tx1"/>
        </a:buClr>
        <a:buFont typeface="Wingdings"/>
        <a:buChar char="§"/>
        <a:defRPr sz="1600">
          <a:solidFill>
            <a:schemeClr val="tx1"/>
          </a:solidFill>
          <a:latin typeface="+mn-lt"/>
        </a:defRPr>
      </a:lvl4pPr>
      <a:lvl5pPr marL="742950" indent="-198438" algn="l">
        <a:spcBef>
          <a:spcPts val="0"/>
        </a:spcBef>
        <a:spcAft>
          <a:spcPts val="0"/>
        </a:spcAft>
        <a:buClr>
          <a:schemeClr val="tx1"/>
        </a:buClr>
        <a:buFont typeface="Wingdings"/>
        <a:buChar char="§"/>
        <a:defRPr sz="1600">
          <a:solidFill>
            <a:schemeClr val="tx1"/>
          </a:solidFill>
          <a:latin typeface="+mn-lt"/>
        </a:defRPr>
      </a:lvl5pPr>
      <a:lvl6pPr marL="1200150" indent="-198438" algn="l">
        <a:spcBef>
          <a:spcPts val="0"/>
        </a:spcBef>
        <a:spcAft>
          <a:spcPts val="0"/>
        </a:spcAft>
        <a:buFont typeface="Wingdings"/>
        <a:buChar char="§"/>
        <a:defRPr sz="1600">
          <a:solidFill>
            <a:schemeClr val="tx1"/>
          </a:solidFill>
          <a:latin typeface="+mn-lt"/>
        </a:defRPr>
      </a:lvl6pPr>
      <a:lvl7pPr marL="1657350" indent="-198438" algn="l">
        <a:spcBef>
          <a:spcPts val="0"/>
        </a:spcBef>
        <a:spcAft>
          <a:spcPts val="0"/>
        </a:spcAft>
        <a:buFont typeface="Wingdings"/>
        <a:buChar char="§"/>
        <a:defRPr sz="1600">
          <a:solidFill>
            <a:schemeClr val="tx1"/>
          </a:solidFill>
          <a:latin typeface="+mn-lt"/>
        </a:defRPr>
      </a:lvl7pPr>
      <a:lvl8pPr marL="2114550" indent="-198438" algn="l">
        <a:spcBef>
          <a:spcPts val="0"/>
        </a:spcBef>
        <a:spcAft>
          <a:spcPts val="0"/>
        </a:spcAft>
        <a:buFont typeface="Wingdings"/>
        <a:buChar char="§"/>
        <a:defRPr sz="1600">
          <a:solidFill>
            <a:schemeClr val="tx1"/>
          </a:solidFill>
          <a:latin typeface="+mn-lt"/>
        </a:defRPr>
      </a:lvl8pPr>
      <a:lvl9pPr marL="2571750" indent="-198438" algn="l">
        <a:spcBef>
          <a:spcPts val="0"/>
        </a:spcBef>
        <a:spcAft>
          <a:spcPts val="0"/>
        </a:spcAft>
        <a:buFont typeface="Wingdings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sv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4.sv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D00CBBA-1047-4817-9008-461BE7B956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633635" y="3777143"/>
            <a:ext cx="829058" cy="829058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07" y="3777143"/>
            <a:ext cx="829058" cy="82905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6B8EA0C-646D-4227-9635-C05F355D19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471" y="3777143"/>
            <a:ext cx="829058" cy="829058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 bwMode="auto">
          <a:xfrm>
            <a:off x="539552" y="3277676"/>
            <a:ext cx="8064896" cy="407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 rtl="0"/>
            <a:r>
              <a:rPr lang="de-DE" sz="2050" b="1" baseline="30000" dirty="0">
                <a:solidFill>
                  <a:schemeClr val="bg1"/>
                </a:solidFill>
                <a:latin typeface="NexusSansPro-Bold" panose="02010804060101020104" pitchFamily="50" charset="0"/>
              </a:rPr>
              <a:t>Angebote und </a:t>
            </a:r>
            <a:r>
              <a:rPr lang="de-DE" sz="2050" b="1" baseline="30000" dirty="0" err="1">
                <a:solidFill>
                  <a:schemeClr val="bg1"/>
                </a:solidFill>
                <a:latin typeface="NexusSansPro-Bold" panose="02010804060101020104" pitchFamily="50" charset="0"/>
              </a:rPr>
              <a:t>Credits</a:t>
            </a:r>
            <a:r>
              <a:rPr lang="de-DE" sz="2050" b="1" baseline="30000" dirty="0">
                <a:solidFill>
                  <a:schemeClr val="bg1"/>
                </a:solidFill>
                <a:latin typeface="NexusSansPro-Bold" panose="02010804060101020104" pitchFamily="50" charset="0"/>
              </a:rPr>
              <a:t> für Studierende in der überfachlichen Qualifizierung im </a:t>
            </a:r>
            <a:r>
              <a:rPr lang="de-DE" sz="2050" b="1" baseline="30000" dirty="0" smtClean="0">
                <a:solidFill>
                  <a:schemeClr val="bg1"/>
                </a:solidFill>
                <a:latin typeface="NexusSansPro-Bold" panose="02010804060101020104" pitchFamily="50" charset="0"/>
              </a:rPr>
              <a:t>Wintersemester</a:t>
            </a:r>
            <a:r>
              <a:rPr lang="de-DE" sz="2050" b="1" dirty="0" smtClean="0">
                <a:solidFill>
                  <a:schemeClr val="bg1"/>
                </a:solidFill>
                <a:latin typeface="NexusSansPro-Bold" panose="02010804060101020104" pitchFamily="50" charset="0"/>
              </a:rPr>
              <a:t> </a:t>
            </a:r>
            <a:r>
              <a:rPr lang="de-DE" sz="2050" b="1" baseline="30000" dirty="0" smtClean="0">
                <a:solidFill>
                  <a:schemeClr val="bg1"/>
                </a:solidFill>
                <a:latin typeface="NexusSansPro-Bold" panose="02010804060101020104" pitchFamily="50" charset="0"/>
              </a:rPr>
              <a:t>2019/2020</a:t>
            </a:r>
            <a:endParaRPr lang="de-DE" sz="2050" b="1" baseline="30000" dirty="0">
              <a:solidFill>
                <a:schemeClr val="bg1"/>
              </a:solidFill>
              <a:latin typeface="NexusSansPro-Bold" panose="02010804060101020104" pitchFamily="50" charset="0"/>
            </a:endParaRP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799" y="3777143"/>
            <a:ext cx="826010" cy="829058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143" y="3777143"/>
            <a:ext cx="829058" cy="829058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26802"/>
            <a:ext cx="7449267" cy="113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851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0"/>
          <p:cNvSpPr>
            <a:spLocks noChangeArrowheads="1"/>
          </p:cNvSpPr>
          <p:nvPr/>
        </p:nvSpPr>
        <p:spPr bwMode="auto">
          <a:xfrm>
            <a:off x="6084168" y="980728"/>
            <a:ext cx="1872208" cy="1656184"/>
          </a:xfrm>
          <a:prstGeom prst="rect">
            <a:avLst/>
          </a:prstGeom>
          <a:solidFill>
            <a:srgbClr val="BFD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/>
          <a:p>
            <a:endParaRPr lang="de-DE" sz="800" b="1" dirty="0"/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344560C7-E8C6-4B40-99F1-72132CAFD2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05272" y="692696"/>
            <a:ext cx="630000" cy="630000"/>
          </a:xfrm>
          <a:prstGeom prst="rect">
            <a:avLst/>
          </a:prstGeom>
        </p:spPr>
      </p:pic>
      <p:sp>
        <p:nvSpPr>
          <p:cNvPr id="16" name="Rectangle 80"/>
          <p:cNvSpPr>
            <a:spLocks noChangeArrowheads="1"/>
          </p:cNvSpPr>
          <p:nvPr/>
        </p:nvSpPr>
        <p:spPr bwMode="auto">
          <a:xfrm>
            <a:off x="989088" y="3356992"/>
            <a:ext cx="1872208" cy="1656184"/>
          </a:xfrm>
          <a:prstGeom prst="rect">
            <a:avLst/>
          </a:prstGeom>
          <a:solidFill>
            <a:srgbClr val="BFD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/>
          <a:p>
            <a:endParaRPr lang="de-DE" sz="800" b="1" dirty="0"/>
          </a:p>
        </p:txBody>
      </p:sp>
      <p:sp>
        <p:nvSpPr>
          <p:cNvPr id="17" name="Rectangle 80"/>
          <p:cNvSpPr>
            <a:spLocks noChangeArrowheads="1"/>
          </p:cNvSpPr>
          <p:nvPr/>
        </p:nvSpPr>
        <p:spPr bwMode="auto">
          <a:xfrm>
            <a:off x="6084168" y="3356992"/>
            <a:ext cx="1872208" cy="1656184"/>
          </a:xfrm>
          <a:prstGeom prst="rect">
            <a:avLst/>
          </a:prstGeom>
          <a:solidFill>
            <a:srgbClr val="BFD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/>
          <a:p>
            <a:endParaRPr lang="de-DE" sz="800" b="1" dirty="0"/>
          </a:p>
        </p:txBody>
      </p:sp>
      <p:sp>
        <p:nvSpPr>
          <p:cNvPr id="14" name="Rectangle 80"/>
          <p:cNvSpPr>
            <a:spLocks noChangeArrowheads="1"/>
          </p:cNvSpPr>
          <p:nvPr/>
        </p:nvSpPr>
        <p:spPr bwMode="auto">
          <a:xfrm>
            <a:off x="3525537" y="980728"/>
            <a:ext cx="1872208" cy="1656184"/>
          </a:xfrm>
          <a:prstGeom prst="rect">
            <a:avLst/>
          </a:prstGeom>
          <a:solidFill>
            <a:srgbClr val="BFDBD5"/>
          </a:solidFill>
          <a:ln w="9525" algn="ctr">
            <a:noFill/>
            <a:miter lim="800000"/>
            <a:headEnd/>
            <a:tailEnd/>
          </a:ln>
        </p:spPr>
        <p:txBody>
          <a:bodyPr wrap="none" anchor="b"/>
          <a:lstStyle/>
          <a:p>
            <a:endParaRPr lang="de-DE" sz="800" b="1" dirty="0"/>
          </a:p>
        </p:txBody>
      </p:sp>
      <p:sp>
        <p:nvSpPr>
          <p:cNvPr id="5" name="Rectangle 80"/>
          <p:cNvSpPr>
            <a:spLocks noChangeArrowheads="1"/>
          </p:cNvSpPr>
          <p:nvPr/>
        </p:nvSpPr>
        <p:spPr bwMode="auto">
          <a:xfrm>
            <a:off x="989088" y="980728"/>
            <a:ext cx="1872208" cy="1656184"/>
          </a:xfrm>
          <a:prstGeom prst="rect">
            <a:avLst/>
          </a:prstGeom>
          <a:solidFill>
            <a:srgbClr val="BFDBD5"/>
          </a:solidFill>
          <a:ln>
            <a:noFill/>
          </a:ln>
        </p:spPr>
        <p:txBody>
          <a:bodyPr wrap="none" anchor="b"/>
          <a:lstStyle/>
          <a:p>
            <a:endParaRPr lang="de-DE" sz="800" b="1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0192" y="692696"/>
            <a:ext cx="630000" cy="630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46641" y="692696"/>
            <a:ext cx="630000" cy="6300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6430" y="3068960"/>
            <a:ext cx="627684" cy="6300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0158" y="4581128"/>
            <a:ext cx="440229" cy="1440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0192" y="3068960"/>
            <a:ext cx="630000" cy="630000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9300" y="2204864"/>
            <a:ext cx="861945" cy="14400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0669" y="2204864"/>
            <a:ext cx="861945" cy="144000"/>
          </a:xfrm>
          <a:prstGeom prst="rect">
            <a:avLst/>
          </a:prstGeom>
        </p:spPr>
      </p:pic>
      <p:sp>
        <p:nvSpPr>
          <p:cNvPr id="20" name="Rechteck 19"/>
          <p:cNvSpPr/>
          <p:nvPr/>
        </p:nvSpPr>
        <p:spPr>
          <a:xfrm>
            <a:off x="1356927" y="1412776"/>
            <a:ext cx="11365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87" lvl="1" indent="0" algn="ctr">
              <a:buNone/>
              <a:defRPr/>
            </a:pPr>
            <a:r>
              <a:rPr lang="de-DE" sz="1600" dirty="0">
                <a:solidFill>
                  <a:srgbClr val="34766F"/>
                </a:solidFill>
                <a:latin typeface="NexusSansPro-Bold" panose="02010804060101020104" pitchFamily="50" charset="0"/>
              </a:rPr>
              <a:t>Onlinekurs</a:t>
            </a:r>
          </a:p>
        </p:txBody>
      </p:sp>
      <p:sp>
        <p:nvSpPr>
          <p:cNvPr id="22" name="Rechteck 21"/>
          <p:cNvSpPr/>
          <p:nvPr/>
        </p:nvSpPr>
        <p:spPr>
          <a:xfrm>
            <a:off x="3677772" y="1412776"/>
            <a:ext cx="15677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87" lvl="1" indent="0" algn="ctr">
              <a:buNone/>
              <a:defRPr/>
            </a:pPr>
            <a:r>
              <a:rPr lang="de-DE" sz="1600" dirty="0">
                <a:solidFill>
                  <a:srgbClr val="34766F"/>
                </a:solidFill>
                <a:latin typeface="NexusSansPro-Bold" panose="02010804060101020104" pitchFamily="50" charset="0"/>
              </a:rPr>
              <a:t>Für </a:t>
            </a:r>
          </a:p>
          <a:p>
            <a:pPr marL="1587" lvl="1" indent="0" algn="ctr">
              <a:buNone/>
              <a:defRPr/>
            </a:pPr>
            <a:r>
              <a:rPr lang="de-DE" sz="1600" dirty="0">
                <a:solidFill>
                  <a:srgbClr val="34766F"/>
                </a:solidFill>
                <a:latin typeface="NexusSansPro-Bold" panose="02010804060101020104" pitchFamily="50" charset="0"/>
              </a:rPr>
              <a:t>Ingenieur/innen</a:t>
            </a:r>
          </a:p>
        </p:txBody>
      </p:sp>
      <p:sp>
        <p:nvSpPr>
          <p:cNvPr id="23" name="Rechteck 22"/>
          <p:cNvSpPr/>
          <p:nvPr/>
        </p:nvSpPr>
        <p:spPr>
          <a:xfrm>
            <a:off x="6507310" y="1412776"/>
            <a:ext cx="1025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87" lvl="1" indent="0" algn="ctr">
              <a:buNone/>
              <a:defRPr/>
            </a:pPr>
            <a:r>
              <a:rPr lang="de-DE" sz="1600" dirty="0">
                <a:solidFill>
                  <a:srgbClr val="34766F"/>
                </a:solidFill>
                <a:latin typeface="NexusSansPro-Bold" panose="02010804060101020104" pitchFamily="50" charset="0"/>
              </a:rPr>
              <a:t>Matrix</a:t>
            </a:r>
          </a:p>
          <a:p>
            <a:pPr marL="1587" lvl="1" indent="0" algn="ctr">
              <a:buNone/>
              <a:defRPr/>
            </a:pPr>
            <a:r>
              <a:rPr lang="de-DE" sz="1600" dirty="0">
                <a:solidFill>
                  <a:srgbClr val="34766F"/>
                </a:solidFill>
                <a:latin typeface="NexusSansPro-Bold" panose="02010804060101020104" pitchFamily="50" charset="0"/>
              </a:rPr>
              <a:t>verstehen</a:t>
            </a:r>
          </a:p>
        </p:txBody>
      </p:sp>
      <p:sp>
        <p:nvSpPr>
          <p:cNvPr id="24" name="Rechteck 23"/>
          <p:cNvSpPr/>
          <p:nvPr/>
        </p:nvSpPr>
        <p:spPr>
          <a:xfrm>
            <a:off x="1308036" y="3789040"/>
            <a:ext cx="12343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87" lvl="1" indent="0" algn="ctr">
              <a:buNone/>
              <a:defRPr/>
            </a:pPr>
            <a:r>
              <a:rPr lang="de-DE" sz="1600" dirty="0" err="1">
                <a:solidFill>
                  <a:srgbClr val="34766F"/>
                </a:solidFill>
                <a:latin typeface="NexusSansPro-Bold" panose="02010804060101020104" pitchFamily="50" charset="0"/>
              </a:rPr>
              <a:t>Erklärvideos</a:t>
            </a:r>
            <a:endParaRPr lang="de-DE" sz="1600" dirty="0">
              <a:solidFill>
                <a:srgbClr val="34766F"/>
              </a:solidFill>
              <a:latin typeface="NexusSansPro-Bold" panose="02010804060101020104" pitchFamily="50" charset="0"/>
            </a:endParaRPr>
          </a:p>
          <a:p>
            <a:pPr marL="1587" lvl="1" indent="0" algn="ctr">
              <a:buNone/>
              <a:defRPr/>
            </a:pPr>
            <a:r>
              <a:rPr lang="de-DE" sz="1600" dirty="0">
                <a:solidFill>
                  <a:srgbClr val="34766F"/>
                </a:solidFill>
                <a:latin typeface="NexusSansPro-Bold" panose="02010804060101020104" pitchFamily="50" charset="0"/>
              </a:rPr>
              <a:t>gestalten</a:t>
            </a:r>
          </a:p>
        </p:txBody>
      </p:sp>
      <p:sp>
        <p:nvSpPr>
          <p:cNvPr id="25" name="Rechteck 24"/>
          <p:cNvSpPr/>
          <p:nvPr/>
        </p:nvSpPr>
        <p:spPr>
          <a:xfrm>
            <a:off x="6337392" y="3789040"/>
            <a:ext cx="1365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87" lvl="1" indent="0" algn="ctr">
              <a:buNone/>
              <a:defRPr/>
            </a:pPr>
            <a:r>
              <a:rPr lang="de-DE" sz="1600" dirty="0">
                <a:solidFill>
                  <a:srgbClr val="34766F"/>
                </a:solidFill>
                <a:latin typeface="NexusSansPro-Bold" panose="02010804060101020104" pitchFamily="50" charset="0"/>
              </a:rPr>
              <a:t>Virtual Reality</a:t>
            </a:r>
          </a:p>
          <a:p>
            <a:pPr marL="1587" lvl="1" indent="0" algn="ctr">
              <a:buNone/>
              <a:defRPr/>
            </a:pPr>
            <a:r>
              <a:rPr lang="de-DE" sz="1600" dirty="0">
                <a:solidFill>
                  <a:srgbClr val="34766F"/>
                </a:solidFill>
                <a:latin typeface="NexusSansPro-Bold" panose="02010804060101020104" pitchFamily="50" charset="0"/>
              </a:rPr>
              <a:t>erleben</a:t>
            </a:r>
          </a:p>
        </p:txBody>
      </p:sp>
      <p:sp>
        <p:nvSpPr>
          <p:cNvPr id="32" name="Rechteck 31"/>
          <p:cNvSpPr/>
          <p:nvPr/>
        </p:nvSpPr>
        <p:spPr>
          <a:xfrm>
            <a:off x="3354645" y="3918535"/>
            <a:ext cx="22182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 rtl="0"/>
            <a:r>
              <a:rPr lang="de-DE" sz="2000" b="1" baseline="30000" dirty="0">
                <a:solidFill>
                  <a:schemeClr val="bg1"/>
                </a:solidFill>
                <a:latin typeface="NexusSansPro-Bold" panose="02010804060101020104" pitchFamily="50" charset="0"/>
              </a:rPr>
              <a:t>Angebote und </a:t>
            </a:r>
            <a:r>
              <a:rPr lang="de-DE" sz="2000" b="1" baseline="30000" dirty="0" err="1">
                <a:solidFill>
                  <a:schemeClr val="bg1"/>
                </a:solidFill>
                <a:latin typeface="NexusSansPro-Bold" panose="02010804060101020104" pitchFamily="50" charset="0"/>
              </a:rPr>
              <a:t>Credits</a:t>
            </a:r>
            <a:r>
              <a:rPr lang="de-DE" sz="2000" b="1" baseline="30000" dirty="0">
                <a:solidFill>
                  <a:schemeClr val="bg1"/>
                </a:solidFill>
                <a:latin typeface="NexusSansPro-Bold" panose="02010804060101020104" pitchFamily="50" charset="0"/>
              </a:rPr>
              <a:t> für Studierende in der überfachlichen Qualifizierung im </a:t>
            </a:r>
            <a:r>
              <a:rPr lang="de-DE" sz="2000" b="1" baseline="30000" dirty="0" smtClean="0">
                <a:solidFill>
                  <a:schemeClr val="bg1"/>
                </a:solidFill>
                <a:latin typeface="NexusSansPro-Bold" panose="02010804060101020104" pitchFamily="50" charset="0"/>
              </a:rPr>
              <a:t>Wintersemester 2019/2020</a:t>
            </a:r>
          </a:p>
          <a:p>
            <a:pPr marR="0" algn="ctr" rtl="0"/>
            <a:endParaRPr lang="de-DE" sz="2000" b="1" baseline="30000" dirty="0" smtClean="0">
              <a:solidFill>
                <a:schemeClr val="bg1"/>
              </a:solidFill>
              <a:latin typeface="NexusSansPro-Bold" panose="02010804060101020104" pitchFamily="50" charset="0"/>
            </a:endParaRPr>
          </a:p>
          <a:p>
            <a:pPr marR="0" algn="ctr" rtl="0"/>
            <a:r>
              <a:rPr lang="de-DE" sz="2000" baseline="30000" dirty="0" smtClean="0">
                <a:solidFill>
                  <a:schemeClr val="bg1"/>
                </a:solidFill>
                <a:latin typeface="NexusSansPro-Bold" panose="02010804060101020104" pitchFamily="50" charset="0"/>
              </a:rPr>
              <a:t>Kick-off am 21.10.2019</a:t>
            </a:r>
            <a:r>
              <a:rPr lang="de-DE" sz="2000" dirty="0" smtClean="0">
                <a:solidFill>
                  <a:schemeClr val="bg1"/>
                </a:solidFill>
                <a:latin typeface="NexusSansPro-Bold" panose="02010804060101020104" pitchFamily="50" charset="0"/>
              </a:rPr>
              <a:t> </a:t>
            </a:r>
          </a:p>
          <a:p>
            <a:pPr marR="0" algn="ctr" rtl="0"/>
            <a:r>
              <a:rPr lang="de-DE" sz="2000" baseline="30000" dirty="0" smtClean="0">
                <a:solidFill>
                  <a:schemeClr val="bg1"/>
                </a:solidFill>
                <a:latin typeface="NexusSansPro-Bold" panose="02010804060101020104" pitchFamily="50" charset="0"/>
              </a:rPr>
              <a:t>09:45-10:45 </a:t>
            </a:r>
            <a:r>
              <a:rPr lang="de-DE" sz="2000" baseline="30000" dirty="0">
                <a:solidFill>
                  <a:schemeClr val="bg1"/>
                </a:solidFill>
                <a:latin typeface="NexusSansPro-Bold" panose="02010804060101020104" pitchFamily="50" charset="0"/>
              </a:rPr>
              <a:t>Uhr, </a:t>
            </a:r>
            <a:r>
              <a:rPr lang="de-DE" sz="2000" baseline="30000" dirty="0" smtClean="0">
                <a:solidFill>
                  <a:schemeClr val="bg1"/>
                </a:solidFill>
                <a:latin typeface="NexusSansPro-Bold" panose="02010804060101020104" pitchFamily="50" charset="0"/>
              </a:rPr>
              <a:t>PK 11.2</a:t>
            </a:r>
          </a:p>
          <a:p>
            <a:pPr marR="0" algn="ctr" rtl="0"/>
            <a:endParaRPr lang="de-DE" sz="2000" baseline="30000" dirty="0">
              <a:solidFill>
                <a:schemeClr val="bg1"/>
              </a:solidFill>
              <a:latin typeface="NexusSansPro-Bold" panose="02010804060101020104" pitchFamily="50" charset="0"/>
            </a:endParaRPr>
          </a:p>
          <a:p>
            <a:pPr marR="0" algn="ctr" rtl="0"/>
            <a:r>
              <a:rPr lang="de-DE" sz="2000" baseline="30000" dirty="0">
                <a:solidFill>
                  <a:schemeClr val="bg1"/>
                </a:solidFill>
                <a:latin typeface="NexusSansPro-Bold" panose="02010804060101020104" pitchFamily="50" charset="0"/>
              </a:rPr>
              <a:t>https://lnk.tu-bs.de/gsL4fN</a:t>
            </a:r>
            <a:endParaRPr lang="de-DE" sz="2000" baseline="30000" dirty="0">
              <a:solidFill>
                <a:schemeClr val="bg1"/>
              </a:solidFill>
              <a:latin typeface="NexusSansPro-Bold" panose="02010804060101020104" pitchFamily="50" charset="0"/>
            </a:endParaRPr>
          </a:p>
        </p:txBody>
      </p:sp>
      <p:grpSp>
        <p:nvGrpSpPr>
          <p:cNvPr id="40" name="Gruppieren 39"/>
          <p:cNvGrpSpPr/>
          <p:nvPr/>
        </p:nvGrpSpPr>
        <p:grpSpPr>
          <a:xfrm>
            <a:off x="3707904" y="3025879"/>
            <a:ext cx="1518015" cy="862292"/>
            <a:chOff x="3707904" y="3025879"/>
            <a:chExt cx="1518015" cy="862292"/>
          </a:xfrm>
        </p:grpSpPr>
        <p:pic>
          <p:nvPicPr>
            <p:cNvPr id="38" name="Grafik 37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7" r="50453"/>
            <a:stretch/>
          </p:blipFill>
          <p:spPr>
            <a:xfrm>
              <a:off x="3707905" y="3025879"/>
              <a:ext cx="1518014" cy="475129"/>
            </a:xfrm>
            <a:prstGeom prst="rect">
              <a:avLst/>
            </a:prstGeom>
          </p:spPr>
        </p:pic>
        <p:pic>
          <p:nvPicPr>
            <p:cNvPr id="39" name="Grafik 38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48" r="489"/>
            <a:stretch/>
          </p:blipFill>
          <p:spPr>
            <a:xfrm>
              <a:off x="3707904" y="3356992"/>
              <a:ext cx="1512168" cy="531179"/>
            </a:xfrm>
            <a:prstGeom prst="rect">
              <a:avLst/>
            </a:prstGeom>
          </p:spPr>
        </p:pic>
      </p:grpSp>
      <p:pic>
        <p:nvPicPr>
          <p:cNvPr id="28" name="Grafik 2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0192" y="2197354"/>
            <a:ext cx="648001" cy="144000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94219" y="4564191"/>
            <a:ext cx="861945" cy="14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04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 bwMode="auto">
          <a:xfrm>
            <a:off x="431799" y="116632"/>
            <a:ext cx="8375650" cy="708025"/>
          </a:xfrm>
        </p:spPr>
        <p:txBody>
          <a:bodyPr/>
          <a:lstStyle/>
          <a:p>
            <a:pPr algn="r">
              <a:defRPr/>
            </a:pPr>
            <a:r>
              <a:rPr lang="de-DE" sz="2800" dirty="0">
                <a:latin typeface="NexusSansPro-Bold" panose="02010804060101020104" pitchFamily="50" charset="0"/>
              </a:rPr>
              <a:t>Was mit Medien: Onlinekurs</a:t>
            </a:r>
            <a:endParaRPr sz="2800" dirty="0">
              <a:latin typeface="NexusSansPro-Bold" panose="02010804060101020104" pitchFamily="50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757050" cy="75705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3933056"/>
            <a:ext cx="256033" cy="377953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852936"/>
            <a:ext cx="243840" cy="356617"/>
          </a:xfrm>
          <a:prstGeom prst="rect">
            <a:avLst/>
          </a:prstGeom>
        </p:spPr>
      </p:pic>
      <p:sp>
        <p:nvSpPr>
          <p:cNvPr id="10" name="Inhaltsplatzhalter 4"/>
          <p:cNvSpPr txBox="1">
            <a:spLocks/>
          </p:cNvSpPr>
          <p:nvPr/>
        </p:nvSpPr>
        <p:spPr bwMode="auto">
          <a:xfrm>
            <a:off x="683568" y="1260000"/>
            <a:ext cx="7920880" cy="317711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0500" indent="-188913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 b="0" i="0" u="none">
                <a:solidFill>
                  <a:schemeClr val="tx1"/>
                </a:solidFill>
                <a:latin typeface="+mn-lt"/>
              </a:defRPr>
            </a:lvl2pPr>
            <a:lvl3pPr marL="361950" indent="-169862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542925" indent="-179388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742950" indent="-198438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12001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16573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1145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25717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lvl="1"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1587" lvl="1" indent="0">
              <a:buFont typeface="Wingdings"/>
              <a:buNone/>
              <a:defRPr/>
            </a:pPr>
            <a:r>
              <a:rPr lang="de-DE" sz="1800" dirty="0">
                <a:latin typeface="NexusSansPro-Regular" panose="02010504030101020104" pitchFamily="50" charset="0"/>
              </a:rPr>
              <a:t>Onlinekurs in </a:t>
            </a:r>
            <a:r>
              <a:rPr lang="de-DE" sz="1800" dirty="0" err="1">
                <a:latin typeface="NexusSansPro-Regular" panose="02010504030101020104" pitchFamily="50" charset="0"/>
              </a:rPr>
              <a:t>Stud.IP</a:t>
            </a:r>
            <a:r>
              <a:rPr lang="de-DE" sz="1800" dirty="0">
                <a:latin typeface="NexusSansPro-Regular" panose="02010504030101020104" pitchFamily="50" charset="0"/>
              </a:rPr>
              <a:t> zum grundlegenden Verständnis und zur Reflexion von Medien im alltäglichen Leben, Lernen und Arbeiten</a:t>
            </a:r>
          </a:p>
          <a:p>
            <a:pPr marL="0" indent="0"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0" indent="0"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354012" lvl="3" indent="0">
              <a:buNone/>
              <a:defRPr/>
            </a:pPr>
            <a:r>
              <a:rPr lang="de-DE" sz="1800" dirty="0">
                <a:latin typeface="NexusSansPro-Regular" panose="02010504030101020104" pitchFamily="50" charset="0"/>
              </a:rPr>
              <a:t>Kick-Off: </a:t>
            </a:r>
            <a:r>
              <a:rPr lang="de-DE" sz="1800" dirty="0">
                <a:latin typeface="NexusSansPro-Regular" panose="02010504030101020104" pitchFamily="50" charset="0"/>
              </a:rPr>
              <a:t>21.10.2019, 09:45–10:45 Uhr, PK </a:t>
            </a:r>
            <a:r>
              <a:rPr lang="de-DE" sz="1800" dirty="0" smtClean="0">
                <a:latin typeface="NexusSansPro-Regular" panose="02010504030101020104" pitchFamily="50" charset="0"/>
              </a:rPr>
              <a:t>11.2 </a:t>
            </a:r>
            <a:endParaRPr lang="de-DE" sz="1800" dirty="0">
              <a:latin typeface="NexusSansPro-Regular" panose="02010504030101020104" pitchFamily="50" charset="0"/>
            </a:endParaRPr>
          </a:p>
          <a:p>
            <a:pPr marL="354012" lvl="3" indent="0">
              <a:buFont typeface="Wingdings"/>
              <a:buNone/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171450" lvl="2" indent="-152400"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354012" lvl="3" indent="0">
              <a:buNone/>
              <a:defRPr/>
            </a:pPr>
            <a:endParaRPr lang="de-DE" sz="1800" dirty="0" smtClean="0">
              <a:latin typeface="NexusSansPro-Regular" panose="02010504030101020104" pitchFamily="50" charset="0"/>
            </a:endParaRPr>
          </a:p>
          <a:p>
            <a:pPr marL="354012" lvl="3" indent="0">
              <a:buNone/>
              <a:defRPr/>
            </a:pPr>
            <a:r>
              <a:rPr lang="de-DE" sz="1800" dirty="0" smtClean="0">
                <a:latin typeface="NexusSansPro-Regular" panose="02010504030101020104" pitchFamily="50" charset="0"/>
              </a:rPr>
              <a:t>Anmeldung</a:t>
            </a:r>
            <a:r>
              <a:rPr lang="de-DE" sz="1800" dirty="0">
                <a:latin typeface="NexusSansPro-Regular" panose="02010504030101020104" pitchFamily="50" charset="0"/>
              </a:rPr>
              <a:t>: </a:t>
            </a:r>
            <a:r>
              <a:rPr lang="de-DE" sz="1800" dirty="0">
                <a:latin typeface="NexusSansPro-Regular" panose="02010504030101020104" pitchFamily="50" charset="0"/>
              </a:rPr>
              <a:t>https://lnk.tu-bs.de/sa1f43</a:t>
            </a:r>
            <a:endParaRPr lang="de-DE" sz="1800" dirty="0">
              <a:latin typeface="NexusSansPro-Regular" panose="02010504030101020104" pitchFamily="50" charset="0"/>
            </a:endParaRPr>
          </a:p>
          <a:p>
            <a:pPr marL="0" indent="0">
              <a:defRPr/>
            </a:pPr>
            <a:endParaRPr lang="de-DE" dirty="0"/>
          </a:p>
          <a:p>
            <a:pPr>
              <a:defRPr/>
            </a:pPr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4797152"/>
            <a:ext cx="960122" cy="21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60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4" name="Grafi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88640"/>
            <a:ext cx="756000" cy="756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4797152"/>
            <a:ext cx="1277115" cy="21336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 bwMode="auto">
          <a:xfrm>
            <a:off x="431799" y="116632"/>
            <a:ext cx="8375650" cy="708025"/>
          </a:xfrm>
        </p:spPr>
        <p:txBody>
          <a:bodyPr/>
          <a:lstStyle/>
          <a:p>
            <a:pPr algn="r">
              <a:defRPr/>
            </a:pPr>
            <a:r>
              <a:rPr lang="de-DE" sz="2800" dirty="0">
                <a:latin typeface="NexusSansPro-Bold" panose="02010804060101020104" pitchFamily="50" charset="0"/>
              </a:rPr>
              <a:t>Was mit Medien: </a:t>
            </a:r>
            <a:r>
              <a:rPr lang="de-DE" sz="2800" dirty="0" err="1">
                <a:latin typeface="NexusSansPro-Bold" panose="02010804060101020104" pitchFamily="50" charset="0"/>
              </a:rPr>
              <a:t>Erklärvideos</a:t>
            </a:r>
            <a:r>
              <a:rPr lang="de-DE" sz="2800" dirty="0">
                <a:latin typeface="NexusSansPro-Bold" panose="02010804060101020104" pitchFamily="50" charset="0"/>
              </a:rPr>
              <a:t> gestalten</a:t>
            </a:r>
            <a:endParaRPr sz="2800" dirty="0">
              <a:latin typeface="NexusSansPro-Bold" panose="02010804060101020104" pitchFamily="50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3933056"/>
            <a:ext cx="256033" cy="377953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852936"/>
            <a:ext cx="243840" cy="356617"/>
          </a:xfrm>
          <a:prstGeom prst="rect">
            <a:avLst/>
          </a:prstGeom>
        </p:spPr>
      </p:pic>
      <p:sp>
        <p:nvSpPr>
          <p:cNvPr id="10" name="Inhaltsplatzhalter 4"/>
          <p:cNvSpPr txBox="1">
            <a:spLocks/>
          </p:cNvSpPr>
          <p:nvPr/>
        </p:nvSpPr>
        <p:spPr bwMode="auto">
          <a:xfrm>
            <a:off x="683568" y="1260000"/>
            <a:ext cx="7920880" cy="317711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0500" indent="-188913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 b="0" i="0" u="none">
                <a:solidFill>
                  <a:schemeClr val="tx1"/>
                </a:solidFill>
                <a:latin typeface="+mn-lt"/>
              </a:defRPr>
            </a:lvl2pPr>
            <a:lvl3pPr marL="361950" indent="-169862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542925" indent="-179388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742950" indent="-198438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12001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16573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1145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25717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lvl="1"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1587" lvl="1" indent="0">
              <a:buNone/>
              <a:defRPr/>
            </a:pPr>
            <a:r>
              <a:rPr lang="de-DE" sz="1800" dirty="0">
                <a:latin typeface="NexusSansPro-Regular" panose="02010504030101020104" pitchFamily="50" charset="0"/>
              </a:rPr>
              <a:t>Seminar zur Konzeption und praktischen Umsetzung von </a:t>
            </a:r>
            <a:r>
              <a:rPr lang="de-DE" sz="1800" dirty="0" err="1">
                <a:latin typeface="NexusSansPro-Regular" panose="02010504030101020104" pitchFamily="50" charset="0"/>
              </a:rPr>
              <a:t>Erklärvideos</a:t>
            </a:r>
            <a:r>
              <a:rPr lang="de-DE" sz="1800" dirty="0">
                <a:latin typeface="NexusSansPro-Regular" panose="02010504030101020104" pitchFamily="50" charset="0"/>
              </a:rPr>
              <a:t> – mit Bezug zu euren Studienfächern</a:t>
            </a:r>
          </a:p>
          <a:p>
            <a:pPr marL="1587" lvl="1" indent="0">
              <a:buNone/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1587" lvl="1" indent="0">
              <a:buNone/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354012" lvl="3" indent="0">
              <a:buNone/>
              <a:defRPr/>
            </a:pPr>
            <a:r>
              <a:rPr lang="de-DE" sz="1800" dirty="0">
                <a:latin typeface="NexusSansPro-Regular" panose="02010504030101020104" pitchFamily="50" charset="0"/>
              </a:rPr>
              <a:t>ab </a:t>
            </a:r>
            <a:r>
              <a:rPr lang="de-DE" sz="1800" dirty="0">
                <a:latin typeface="NexusSansPro-Regular" panose="02010504030101020104" pitchFamily="50" charset="0"/>
              </a:rPr>
              <a:t>29.10.2019, </a:t>
            </a:r>
            <a:r>
              <a:rPr lang="de-DE" sz="1800" dirty="0">
                <a:latin typeface="NexusSansPro-Regular" panose="02010504030101020104" pitchFamily="50" charset="0"/>
              </a:rPr>
              <a:t>wöchentlich, </a:t>
            </a:r>
          </a:p>
          <a:p>
            <a:pPr marL="354012" lvl="3" indent="0">
              <a:buNone/>
              <a:defRPr/>
            </a:pPr>
            <a:r>
              <a:rPr lang="de-DE" sz="1800" dirty="0">
                <a:latin typeface="NexusSansPro-Regular" panose="02010504030101020104" pitchFamily="50" charset="0"/>
              </a:rPr>
              <a:t>Dienstag, 11:30–13:00 </a:t>
            </a:r>
            <a:r>
              <a:rPr lang="de-DE" sz="1800" dirty="0" smtClean="0">
                <a:latin typeface="NexusSansPro-Regular" panose="02010504030101020104" pitchFamily="50" charset="0"/>
              </a:rPr>
              <a:t>Uhr</a:t>
            </a:r>
          </a:p>
          <a:p>
            <a:pPr marL="354012" lvl="3" indent="0">
              <a:buNone/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354012" lvl="3" indent="0">
              <a:buNone/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354012" lvl="3" indent="0">
              <a:buNone/>
              <a:defRPr/>
            </a:pPr>
            <a:r>
              <a:rPr lang="de-DE" sz="1800" dirty="0" smtClean="0">
                <a:latin typeface="NexusSansPro-Regular" panose="02010504030101020104" pitchFamily="50" charset="0"/>
              </a:rPr>
              <a:t>Anmeldung</a:t>
            </a:r>
            <a:r>
              <a:rPr lang="de-DE" sz="1800" dirty="0">
                <a:latin typeface="NexusSansPro-Regular" panose="02010504030101020104" pitchFamily="50" charset="0"/>
              </a:rPr>
              <a:t>: https://lnk.tu-bs.de/qEikjn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7953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88640"/>
            <a:ext cx="756000" cy="75600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 bwMode="auto">
          <a:xfrm>
            <a:off x="431799" y="116632"/>
            <a:ext cx="8375650" cy="708025"/>
          </a:xfrm>
        </p:spPr>
        <p:txBody>
          <a:bodyPr/>
          <a:lstStyle/>
          <a:p>
            <a:pPr algn="r">
              <a:defRPr/>
            </a:pPr>
            <a:r>
              <a:rPr lang="de-DE" sz="2800" dirty="0">
                <a:latin typeface="NexusSansPro-Bold" panose="02010804060101020104" pitchFamily="50" charset="0"/>
              </a:rPr>
              <a:t>Was mit Medien: Für Ingenieur/innen</a:t>
            </a:r>
            <a:endParaRPr sz="2800" dirty="0">
              <a:latin typeface="NexusSansPro-Bold" panose="02010804060101020104" pitchFamily="50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3933056"/>
            <a:ext cx="256033" cy="377953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852936"/>
            <a:ext cx="243840" cy="356617"/>
          </a:xfrm>
          <a:prstGeom prst="rect">
            <a:avLst/>
          </a:prstGeom>
        </p:spPr>
      </p:pic>
      <p:sp>
        <p:nvSpPr>
          <p:cNvPr id="10" name="Inhaltsplatzhalter 4"/>
          <p:cNvSpPr txBox="1">
            <a:spLocks/>
          </p:cNvSpPr>
          <p:nvPr/>
        </p:nvSpPr>
        <p:spPr bwMode="auto">
          <a:xfrm>
            <a:off x="683568" y="1260000"/>
            <a:ext cx="7920880" cy="317711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0500" indent="-188913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 b="0" i="0" u="none">
                <a:solidFill>
                  <a:schemeClr val="tx1"/>
                </a:solidFill>
                <a:latin typeface="+mn-lt"/>
              </a:defRPr>
            </a:lvl2pPr>
            <a:lvl3pPr marL="361950" indent="-169862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542925" indent="-179388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742950" indent="-198438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12001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16573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1145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25717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lvl="1"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1587" lvl="1" indent="0">
              <a:buNone/>
              <a:defRPr/>
            </a:pPr>
            <a:r>
              <a:rPr lang="de-DE" sz="1800" dirty="0">
                <a:latin typeface="NexusSansPro-Regular" panose="02010504030101020104" pitchFamily="50" charset="0"/>
              </a:rPr>
              <a:t>Webinar zur Handhabung von Tools für das Studium und den späteren Beruf </a:t>
            </a:r>
          </a:p>
          <a:p>
            <a:pPr marL="1587" lvl="1" indent="0">
              <a:buNone/>
              <a:defRPr/>
            </a:pPr>
            <a:r>
              <a:rPr lang="de-DE" sz="1800" dirty="0">
                <a:latin typeface="NexusSansPro-Regular" panose="02010504030101020104" pitchFamily="50" charset="0"/>
                <a:ea typeface="Nexus Mix Pro" panose="02000804060000020003" pitchFamily="50" charset="0"/>
              </a:rPr>
              <a:t>– mit praxisorientierten Übungsaufgaben</a:t>
            </a:r>
          </a:p>
          <a:p>
            <a:pPr marL="0" indent="0"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0" indent="0"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354012" lvl="3" indent="0">
              <a:buNone/>
              <a:defRPr/>
            </a:pPr>
            <a:r>
              <a:rPr lang="de-DE" sz="1800" dirty="0">
                <a:latin typeface="NexusSansPro-Regular" panose="02010504030101020104" pitchFamily="50" charset="0"/>
              </a:rPr>
              <a:t>ab </a:t>
            </a:r>
            <a:r>
              <a:rPr lang="de-DE" sz="1800" dirty="0">
                <a:latin typeface="NexusSansPro-Regular" panose="02010504030101020104" pitchFamily="50" charset="0"/>
              </a:rPr>
              <a:t>30.10.2019, </a:t>
            </a:r>
            <a:r>
              <a:rPr lang="de-DE" sz="1800" dirty="0">
                <a:latin typeface="NexusSansPro-Regular" panose="02010504030101020104" pitchFamily="50" charset="0"/>
              </a:rPr>
              <a:t>zweiwöchentlich,   </a:t>
            </a:r>
          </a:p>
          <a:p>
            <a:pPr marL="354012" lvl="3" indent="0">
              <a:buNone/>
              <a:defRPr/>
            </a:pPr>
            <a:r>
              <a:rPr lang="de-DE" sz="1800" dirty="0">
                <a:latin typeface="NexusSansPro-Regular" panose="02010504030101020104" pitchFamily="50" charset="0"/>
              </a:rPr>
              <a:t>Mittwoch, 08:00–09:30 Uhr</a:t>
            </a:r>
          </a:p>
          <a:p>
            <a:pPr marL="171450" lvl="2" indent="-152400"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354012" lvl="3" indent="0">
              <a:buNone/>
              <a:defRPr/>
            </a:pPr>
            <a:endParaRPr lang="de-DE" sz="1800" dirty="0" smtClean="0">
              <a:latin typeface="NexusSansPro-Regular" panose="02010504030101020104" pitchFamily="50" charset="0"/>
            </a:endParaRPr>
          </a:p>
          <a:p>
            <a:pPr marL="354012" lvl="3" indent="0">
              <a:buNone/>
              <a:defRPr/>
            </a:pPr>
            <a:r>
              <a:rPr lang="de-DE" sz="1800" dirty="0" smtClean="0">
                <a:latin typeface="NexusSansPro-Regular" panose="02010504030101020104" pitchFamily="50" charset="0"/>
              </a:rPr>
              <a:t>Anmeldung</a:t>
            </a:r>
            <a:r>
              <a:rPr lang="de-DE" sz="1800" dirty="0">
                <a:latin typeface="NexusSansPro-Regular" panose="02010504030101020104" pitchFamily="50" charset="0"/>
              </a:rPr>
              <a:t>: </a:t>
            </a:r>
            <a:r>
              <a:rPr lang="de-DE" sz="1800" dirty="0">
                <a:latin typeface="NexusSansPro-Regular" panose="02010504030101020104" pitchFamily="50" charset="0"/>
              </a:rPr>
              <a:t>https://lnk.tu-bs.de/62G1jb</a:t>
            </a:r>
            <a:endParaRPr lang="de-DE" sz="1800" dirty="0">
              <a:latin typeface="NexusSansPro-Regular" panose="02010504030101020104" pitchFamily="50" charset="0"/>
            </a:endParaRPr>
          </a:p>
          <a:p>
            <a:pPr marL="0" indent="0">
              <a:defRPr/>
            </a:pPr>
            <a:endParaRPr lang="de-DE" dirty="0"/>
          </a:p>
          <a:p>
            <a:pPr>
              <a:defRPr/>
            </a:pPr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4797152"/>
            <a:ext cx="1277115" cy="21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012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354F6158-D0E7-4196-A307-B6547116A6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1408" y="188640"/>
            <a:ext cx="756000" cy="756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4797152"/>
            <a:ext cx="1277115" cy="21336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 bwMode="auto">
          <a:xfrm>
            <a:off x="431799" y="116632"/>
            <a:ext cx="8375650" cy="708025"/>
          </a:xfrm>
        </p:spPr>
        <p:txBody>
          <a:bodyPr/>
          <a:lstStyle/>
          <a:p>
            <a:pPr algn="r">
              <a:defRPr/>
            </a:pPr>
            <a:r>
              <a:rPr lang="de-DE" sz="2800" dirty="0">
                <a:latin typeface="NexusSansPro-Bold" panose="02010804060101020104" pitchFamily="50" charset="0"/>
              </a:rPr>
              <a:t>Was mit Medien: Matrix verstehen</a:t>
            </a:r>
            <a:endParaRPr sz="2800" dirty="0">
              <a:latin typeface="NexusSansPro-Bold" panose="02010804060101020104" pitchFamily="50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3933056"/>
            <a:ext cx="256033" cy="377953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852936"/>
            <a:ext cx="243840" cy="356617"/>
          </a:xfrm>
          <a:prstGeom prst="rect">
            <a:avLst/>
          </a:prstGeom>
        </p:spPr>
      </p:pic>
      <p:sp>
        <p:nvSpPr>
          <p:cNvPr id="10" name="Inhaltsplatzhalter 4"/>
          <p:cNvSpPr txBox="1">
            <a:spLocks/>
          </p:cNvSpPr>
          <p:nvPr/>
        </p:nvSpPr>
        <p:spPr bwMode="auto">
          <a:xfrm>
            <a:off x="683568" y="1260000"/>
            <a:ext cx="7920880" cy="317711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0500" indent="-188913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 b="0" i="0" u="none">
                <a:solidFill>
                  <a:schemeClr val="tx1"/>
                </a:solidFill>
                <a:latin typeface="+mn-lt"/>
              </a:defRPr>
            </a:lvl2pPr>
            <a:lvl3pPr marL="361950" indent="-169862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542925" indent="-179388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742950" indent="-198438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12001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16573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1145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25717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lvl="1"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1587" lvl="1" indent="0">
              <a:buNone/>
              <a:defRPr/>
            </a:pPr>
            <a:r>
              <a:rPr lang="de-DE" sz="1800" dirty="0">
                <a:latin typeface="NexusSansPro-Regular" panose="02010504030101020104" pitchFamily="50" charset="0"/>
              </a:rPr>
              <a:t>Seminar </a:t>
            </a:r>
            <a:r>
              <a:rPr lang="de-DE" sz="1800" dirty="0" smtClean="0">
                <a:latin typeface="NexusSansPro-Regular" panose="02010504030101020104" pitchFamily="50" charset="0"/>
              </a:rPr>
              <a:t>zu aktuellen technischen und medienkulturellen Entwicklungen vor dem Hintergrund des Films „Matrix“</a:t>
            </a:r>
            <a:endParaRPr lang="de-DE" sz="1800" dirty="0">
              <a:latin typeface="NexusSansPro-Regular" panose="02010504030101020104" pitchFamily="50" charset="0"/>
            </a:endParaRPr>
          </a:p>
          <a:p>
            <a:pPr marL="1587" lvl="1" indent="0">
              <a:buNone/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354012" lvl="3" indent="0">
              <a:buNone/>
              <a:defRPr/>
            </a:pPr>
            <a:endParaRPr lang="de-DE" sz="1800" dirty="0" smtClean="0">
              <a:latin typeface="NexusSansPro-Regular" panose="02010504030101020104" pitchFamily="50" charset="0"/>
            </a:endParaRPr>
          </a:p>
          <a:p>
            <a:pPr marL="354012" lvl="3" indent="0">
              <a:buNone/>
              <a:defRPr/>
            </a:pPr>
            <a:r>
              <a:rPr lang="de-DE" sz="1800" dirty="0" smtClean="0">
                <a:latin typeface="NexusSansPro-Regular" panose="02010504030101020104" pitchFamily="50" charset="0"/>
              </a:rPr>
              <a:t>ab </a:t>
            </a:r>
            <a:r>
              <a:rPr lang="de-DE" sz="1800" dirty="0">
                <a:latin typeface="NexusSansPro-Regular" panose="02010504030101020104" pitchFamily="50" charset="0"/>
              </a:rPr>
              <a:t>29.10.2019, </a:t>
            </a:r>
            <a:r>
              <a:rPr lang="de-DE" sz="1800" dirty="0">
                <a:latin typeface="NexusSansPro-Regular" panose="02010504030101020104" pitchFamily="50" charset="0"/>
              </a:rPr>
              <a:t>wöchentlich, </a:t>
            </a:r>
          </a:p>
          <a:p>
            <a:pPr marL="354012" lvl="3" indent="0">
              <a:buNone/>
              <a:defRPr/>
            </a:pPr>
            <a:r>
              <a:rPr lang="de-DE" sz="1800" dirty="0">
                <a:latin typeface="NexusSansPro-Regular" panose="02010504030101020104" pitchFamily="50" charset="0"/>
              </a:rPr>
              <a:t>Dienstag, 09:45–11:15 Uhr</a:t>
            </a:r>
          </a:p>
          <a:p>
            <a:pPr marL="354012" lvl="3" indent="0">
              <a:buNone/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354012" lvl="3" indent="0">
              <a:buNone/>
              <a:defRPr/>
            </a:pPr>
            <a:endParaRPr lang="de-DE" sz="1800" dirty="0" smtClean="0">
              <a:latin typeface="NexusSansPro-Regular" panose="02010504030101020104" pitchFamily="50" charset="0"/>
            </a:endParaRPr>
          </a:p>
          <a:p>
            <a:pPr marL="354012" lvl="3" indent="0">
              <a:buNone/>
              <a:defRPr/>
            </a:pPr>
            <a:r>
              <a:rPr lang="de-DE" sz="1800" dirty="0" smtClean="0">
                <a:latin typeface="NexusSansPro-Regular" panose="02010504030101020104" pitchFamily="50" charset="0"/>
              </a:rPr>
              <a:t>Anmeldung</a:t>
            </a:r>
            <a:r>
              <a:rPr lang="de-DE" sz="1800" dirty="0">
                <a:latin typeface="NexusSansPro-Regular" panose="02010504030101020104" pitchFamily="50" charset="0"/>
              </a:rPr>
              <a:t>: </a:t>
            </a:r>
            <a:r>
              <a:rPr lang="de-DE" sz="1800" dirty="0">
                <a:latin typeface="NexusSansPro-Regular" panose="02010504030101020104" pitchFamily="50" charset="0"/>
              </a:rPr>
              <a:t>https://lnk.tu-bs.de/fVhZTr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4164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4797152"/>
            <a:ext cx="652273" cy="21336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88640"/>
            <a:ext cx="753221" cy="75600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 bwMode="auto">
          <a:xfrm>
            <a:off x="431799" y="116632"/>
            <a:ext cx="8375650" cy="708025"/>
          </a:xfrm>
        </p:spPr>
        <p:txBody>
          <a:bodyPr/>
          <a:lstStyle/>
          <a:p>
            <a:pPr algn="r">
              <a:defRPr/>
            </a:pPr>
            <a:r>
              <a:rPr lang="de-DE" sz="2800" dirty="0">
                <a:latin typeface="NexusSansPro-Bold" panose="02010804060101020104" pitchFamily="50" charset="0"/>
              </a:rPr>
              <a:t>Was mit Medien: Virtual Reality erleben</a:t>
            </a:r>
            <a:endParaRPr sz="2800" dirty="0">
              <a:latin typeface="NexusSansPro-Bold" panose="02010804060101020104" pitchFamily="50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3933056"/>
            <a:ext cx="256033" cy="377953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852936"/>
            <a:ext cx="243840" cy="356617"/>
          </a:xfrm>
          <a:prstGeom prst="rect">
            <a:avLst/>
          </a:prstGeom>
        </p:spPr>
      </p:pic>
      <p:sp>
        <p:nvSpPr>
          <p:cNvPr id="10" name="Inhaltsplatzhalter 4"/>
          <p:cNvSpPr txBox="1">
            <a:spLocks/>
          </p:cNvSpPr>
          <p:nvPr/>
        </p:nvSpPr>
        <p:spPr bwMode="auto">
          <a:xfrm>
            <a:off x="683568" y="971968"/>
            <a:ext cx="7920880" cy="317711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0500" indent="-188913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 b="0" i="0" u="none">
                <a:solidFill>
                  <a:schemeClr val="tx1"/>
                </a:solidFill>
                <a:latin typeface="+mn-lt"/>
              </a:defRPr>
            </a:lvl2pPr>
            <a:lvl3pPr marL="361950" indent="-169862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542925" indent="-179388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742950" indent="-198438" algn="l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12001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16573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1145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2571750" indent="-198438" algn="l">
              <a:spcBef>
                <a:spcPts val="0"/>
              </a:spcBef>
              <a:spcAft>
                <a:spcPts val="0"/>
              </a:spcAft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lvl="1"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1587" lvl="1" indent="0">
              <a:buNone/>
              <a:defRPr/>
            </a:pPr>
            <a:r>
              <a:rPr lang="de-DE" sz="1800" dirty="0">
                <a:latin typeface="NexusSansPro-Regular" panose="02010504030101020104" pitchFamily="50" charset="0"/>
              </a:rPr>
              <a:t>Seminar mit Onlinekurs zum Thema ­</a:t>
            </a:r>
            <a:r>
              <a:rPr lang="de-DE" sz="1800" dirty="0" err="1">
                <a:latin typeface="NexusSansPro-Regular" panose="02010504030101020104" pitchFamily="50" charset="0"/>
              </a:rPr>
              <a:t>Augmented</a:t>
            </a:r>
            <a:r>
              <a:rPr lang="de-DE" sz="1800" dirty="0">
                <a:latin typeface="NexusSansPro-Regular" panose="02010504030101020104" pitchFamily="50" charset="0"/>
              </a:rPr>
              <a:t>-/ Virtual-Reality und Exkursion zum Deutschen Zentrum für Luft- und Raumfahrt und in die </a:t>
            </a:r>
            <a:r>
              <a:rPr lang="de-DE" sz="1800" dirty="0" err="1">
                <a:latin typeface="NexusSansPro-Regular" panose="02010504030101020104" pitchFamily="50" charset="0"/>
              </a:rPr>
              <a:t>VirtuaLounge</a:t>
            </a:r>
            <a:r>
              <a:rPr lang="de-DE" sz="1800" dirty="0">
                <a:latin typeface="NexusSansPro-Regular" panose="02010504030101020104" pitchFamily="50" charset="0"/>
              </a:rPr>
              <a:t> Braunschweig</a:t>
            </a:r>
          </a:p>
          <a:p>
            <a:pPr marL="1587" lvl="1" indent="0">
              <a:buNone/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1587" lvl="1" indent="0">
              <a:buNone/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354012" lvl="3" indent="0">
              <a:buNone/>
              <a:defRPr/>
            </a:pPr>
            <a:r>
              <a:rPr lang="de-DE" sz="1800" dirty="0">
                <a:latin typeface="NexusSansPro-Regular" panose="02010504030101020104" pitchFamily="50" charset="0"/>
              </a:rPr>
              <a:t>Einführung: </a:t>
            </a:r>
            <a:r>
              <a:rPr lang="de-DE" sz="1800" dirty="0">
                <a:latin typeface="NexusSansPro-Regular" panose="02010504030101020104" pitchFamily="50" charset="0"/>
              </a:rPr>
              <a:t>06.11.2019, 13:15–14:45 </a:t>
            </a:r>
            <a:r>
              <a:rPr lang="de-DE" sz="1800" dirty="0" smtClean="0">
                <a:latin typeface="NexusSansPro-Regular" panose="02010504030101020104" pitchFamily="50" charset="0"/>
              </a:rPr>
              <a:t>Uhr</a:t>
            </a:r>
          </a:p>
          <a:p>
            <a:pPr marL="354012" lvl="3" indent="0">
              <a:buNone/>
              <a:defRPr/>
            </a:pPr>
            <a:r>
              <a:rPr lang="de-DE" sz="1800" dirty="0" smtClean="0">
                <a:latin typeface="NexusSansPro-Regular" panose="02010504030101020104" pitchFamily="50" charset="0"/>
              </a:rPr>
              <a:t>Exkursion</a:t>
            </a:r>
            <a:r>
              <a:rPr lang="de-DE" sz="1800" dirty="0">
                <a:latin typeface="NexusSansPro-Regular" panose="02010504030101020104" pitchFamily="50" charset="0"/>
              </a:rPr>
              <a:t>: 07.02.2020, 10:00-18:00 </a:t>
            </a:r>
            <a:r>
              <a:rPr lang="de-DE" sz="1800" dirty="0" smtClean="0">
                <a:latin typeface="NexusSansPro-Regular" panose="02010504030101020104" pitchFamily="50" charset="0"/>
              </a:rPr>
              <a:t>Uhr</a:t>
            </a:r>
          </a:p>
          <a:p>
            <a:pPr marL="354012" lvl="3" indent="0">
              <a:buNone/>
              <a:defRPr/>
            </a:pPr>
            <a:endParaRPr lang="de-DE" sz="1800" dirty="0">
              <a:latin typeface="NexusSansPro-Regular" panose="02010504030101020104" pitchFamily="50" charset="0"/>
            </a:endParaRPr>
          </a:p>
          <a:p>
            <a:pPr marL="354012" lvl="3" indent="0">
              <a:buNone/>
              <a:defRPr/>
            </a:pPr>
            <a:endParaRPr lang="de-DE" sz="1800" dirty="0" smtClean="0">
              <a:latin typeface="NexusSansPro-Regular" panose="02010504030101020104" pitchFamily="50" charset="0"/>
            </a:endParaRPr>
          </a:p>
          <a:p>
            <a:pPr marL="354012" lvl="3" indent="0">
              <a:buNone/>
              <a:defRPr/>
            </a:pPr>
            <a:r>
              <a:rPr lang="de-DE" sz="1800" dirty="0">
                <a:latin typeface="NexusSansPro-Regular" panose="02010504030101020104" pitchFamily="50" charset="0"/>
              </a:rPr>
              <a:t>https://lnk.tu-bs.de/oiuUqk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920314"/>
      </p:ext>
    </p:extLst>
  </p:cSld>
  <p:clrMapOvr>
    <a:masterClrMapping/>
  </p:clrMapOvr>
</p:sld>
</file>

<file path=ppt/theme/theme1.xml><?xml version="1.0" encoding="utf-8"?>
<a:theme xmlns:a="http://schemas.openxmlformats.org/drawingml/2006/main" name="TUBraunschweig_PPT2007_Folienpool_pptx">
  <a:themeElements>
    <a:clrScheme name="TUBraunschweig_PPT2007_Folienpool_pptx 1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BE1E3C"/>
      </a:accent1>
      <a:accent2>
        <a:srgbClr val="4DA6CB"/>
      </a:accent2>
      <a:accent3>
        <a:srgbClr val="FFFFFF"/>
      </a:accent3>
      <a:accent4>
        <a:srgbClr val="000000"/>
      </a:accent4>
      <a:accent5>
        <a:srgbClr val="DBABAF"/>
      </a:accent5>
      <a:accent6>
        <a:srgbClr val="4596B8"/>
      </a:accent6>
      <a:hlink>
        <a:srgbClr val="BE1E3C"/>
      </a:hlink>
      <a:folHlink>
        <a:srgbClr val="760054"/>
      </a:folHlink>
    </a:clrScheme>
    <a:fontScheme name="Standard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ln w="19050"/>
      </a:spPr>
      <a:bodyPr/>
      <a:lstStyle/>
      <a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a:style>
    </a:spDef>
    <a:lnDef>
      <a:spPr bwMode="auto">
        <a:prstGeom prst="rect">
          <a:avLst/>
        </a:prstGeom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TUBraunschweig_PPT2007_Folienpool_pptx 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E1E3C"/>
        </a:accent1>
        <a:accent2>
          <a:srgbClr val="4DA6CB"/>
        </a:accent2>
        <a:accent3>
          <a:srgbClr val="FFFFFF"/>
        </a:accent3>
        <a:accent4>
          <a:srgbClr val="000000"/>
        </a:accent4>
        <a:accent5>
          <a:srgbClr val="DBABAF"/>
        </a:accent5>
        <a:accent6>
          <a:srgbClr val="4596B8"/>
        </a:accent6>
        <a:hlink>
          <a:srgbClr val="BE1E3C"/>
        </a:hlink>
        <a:folHlink>
          <a:srgbClr val="7600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Bildschirmpräsentation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Nexus Mix Pro</vt:lpstr>
      <vt:lpstr>NexusSansPro-Bold</vt:lpstr>
      <vt:lpstr>NexusSansPro-Regular</vt:lpstr>
      <vt:lpstr>Wingdings</vt:lpstr>
      <vt:lpstr>TUBraunschweig_PPT2007_Folienpool_pptx</vt:lpstr>
      <vt:lpstr>PowerPoint-Präsentation</vt:lpstr>
      <vt:lpstr>PowerPoint-Präsentation</vt:lpstr>
      <vt:lpstr>Was mit Medien: Onlinekurs</vt:lpstr>
      <vt:lpstr>Was mit Medien: Erklärvideos gestalten</vt:lpstr>
      <vt:lpstr>Was mit Medien: Für Ingenieur/innen</vt:lpstr>
      <vt:lpstr>Was mit Medien: Matrix verstehen</vt:lpstr>
      <vt:lpstr>Was mit Medien: Virtual Reality erleben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Lehr- und Lernräume der Zukunft an der TU Braunschweig</dc:title>
  <dc:creator>Susann</dc:creator>
  <cp:lastModifiedBy>Maike Kempf</cp:lastModifiedBy>
  <cp:revision>33</cp:revision>
  <dcterms:modified xsi:type="dcterms:W3CDTF">2019-10-01T10:27:53Z</dcterms:modified>
</cp:coreProperties>
</file>