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5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</a:p>
        </p:txBody>
      </p:sp>
      <p:sp>
        <p:nvSpPr>
          <p:cNvPr id="3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3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3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ED5986DD-E5E7-4630-BA77-53592BD4EB6A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120" y="1336680"/>
            <a:ext cx="6413040" cy="3607920"/>
          </a:xfrm>
          <a:prstGeom prst="rect">
            <a:avLst/>
          </a:prstGeom>
          <a:ln w="0">
            <a:noFill/>
          </a:ln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Difficulties with German language</a:t>
            </a:r>
            <a:br>
              <a:rPr sz="2000"/>
            </a:b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technical terms</a:t>
            </a:r>
            <a:br>
              <a:rPr sz="2000"/>
            </a:b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the fast way professors speak</a:t>
            </a:r>
            <a:br>
              <a:rPr sz="2000"/>
            </a:b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long and complex task descriptions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sldNum" idx="4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A918E62-FDB4-4980-BD5A-55069F6588CF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6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120" y="1336680"/>
            <a:ext cx="6413040" cy="3607920"/>
          </a:xfrm>
          <a:prstGeom prst="rect">
            <a:avLst/>
          </a:prstGeom>
          <a:ln w="0">
            <a:noFill/>
          </a:ln>
        </p:spPr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Usually meeting once a week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It is not a language course and not a tutorial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It rather is a way to combine studying for your field with improving your technical German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sldNum" idx="5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0C8C906-48F1-4AA7-8B60-862BBC9DC8D4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Zwisch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7" hidden="1"/>
          <p:cNvSpPr/>
          <p:nvPr/>
        </p:nvSpPr>
        <p:spPr>
          <a:xfrm>
            <a:off x="1421640" y="4605480"/>
            <a:ext cx="445356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S.o.S. – Studieren ohne Sprachbarrieren | Seite </a:t>
            </a:r>
            <a:fld id="{D3CBF029-C731-4570-942A-469FB061D922}" type="slidenum">
              <a:rPr lang="de-DE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17"/>
          <p:cNvSpPr/>
          <p:nvPr/>
        </p:nvSpPr>
        <p:spPr>
          <a:xfrm>
            <a:off x="287280" y="3077640"/>
            <a:ext cx="8581320" cy="1641960"/>
          </a:xfrm>
          <a:prstGeom prst="rect">
            <a:avLst/>
          </a:prstGeom>
          <a:solidFill>
            <a:srgbClr val="E5F5FA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   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16"/>
          <p:cNvPicPr/>
          <p:nvPr/>
        </p:nvPicPr>
        <p:blipFill>
          <a:blip r:embed="rId3"/>
          <a:stretch/>
        </p:blipFill>
        <p:spPr>
          <a:xfrm>
            <a:off x="287280" y="1080000"/>
            <a:ext cx="8580240" cy="1995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8"/>
          <p:cNvSpPr/>
          <p:nvPr/>
        </p:nvSpPr>
        <p:spPr>
          <a:xfrm>
            <a:off x="287280" y="4680000"/>
            <a:ext cx="8581320" cy="213480"/>
          </a:xfrm>
          <a:prstGeom prst="rect">
            <a:avLst/>
          </a:prstGeom>
          <a:solidFill>
            <a:srgbClr val="B983B2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6" name="Picture 13" descr="TUBS_CO_150dpi"/>
          <p:cNvPicPr/>
          <p:nvPr/>
        </p:nvPicPr>
        <p:blipFill>
          <a:blip r:embed="rId4"/>
          <a:stretch/>
        </p:blipFill>
        <p:spPr>
          <a:xfrm>
            <a:off x="0" y="486000"/>
            <a:ext cx="2121840" cy="78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" name="Grafik 2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6643800" y="448560"/>
            <a:ext cx="2223720" cy="50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4"/>
          <p:cNvSpPr/>
          <p:nvPr/>
        </p:nvSpPr>
        <p:spPr>
          <a:xfrm>
            <a:off x="0" y="4561200"/>
            <a:ext cx="9144000" cy="360"/>
          </a:xfrm>
          <a:prstGeom prst="line">
            <a:avLst/>
          </a:prstGeom>
          <a:ln w="9525">
            <a:solidFill>
              <a:srgbClr val="BE1E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3" name="Picture 20" descr="TUBS_CO_70vH_150dpi"/>
          <p:cNvPicPr/>
          <p:nvPr/>
        </p:nvPicPr>
        <p:blipFill>
          <a:blip r:embed="rId3"/>
          <a:stretch/>
        </p:blipFill>
        <p:spPr>
          <a:xfrm>
            <a:off x="0" y="4436280"/>
            <a:ext cx="1354680" cy="500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feld 7"/>
          <p:cNvSpPr/>
          <p:nvPr/>
        </p:nvSpPr>
        <p:spPr>
          <a:xfrm>
            <a:off x="1421640" y="4605480"/>
            <a:ext cx="445356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S.o.S. – Studieren ohne Sprachbarrieren | Seite </a:t>
            </a:r>
            <a:fld id="{45F48201-2557-43DC-99A2-80BBFA794455}" type="slidenum">
              <a:rPr lang="de-DE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Grafik 6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8244360" y="4649400"/>
            <a:ext cx="560880" cy="286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Rectangle 6"/>
          <p:cNvSpPr/>
          <p:nvPr/>
        </p:nvSpPr>
        <p:spPr>
          <a:xfrm>
            <a:off x="0" y="0"/>
            <a:ext cx="9141840" cy="847800"/>
          </a:xfrm>
          <a:prstGeom prst="rect">
            <a:avLst/>
          </a:prstGeom>
          <a:solidFill>
            <a:srgbClr val="66A9C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14"/>
          <p:cNvSpPr/>
          <p:nvPr/>
        </p:nvSpPr>
        <p:spPr>
          <a:xfrm>
            <a:off x="0" y="4561200"/>
            <a:ext cx="9144000" cy="360"/>
          </a:xfrm>
          <a:prstGeom prst="line">
            <a:avLst/>
          </a:prstGeom>
          <a:ln w="9525">
            <a:solidFill>
              <a:srgbClr val="BE1E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" name="Picture 20" descr="TUBS_CO_70vH_150dpi"/>
          <p:cNvPicPr/>
          <p:nvPr/>
        </p:nvPicPr>
        <p:blipFill>
          <a:blip r:embed="rId3"/>
          <a:stretch/>
        </p:blipFill>
        <p:spPr>
          <a:xfrm>
            <a:off x="0" y="4436280"/>
            <a:ext cx="1354680" cy="500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feld 7"/>
          <p:cNvSpPr/>
          <p:nvPr/>
        </p:nvSpPr>
        <p:spPr>
          <a:xfrm>
            <a:off x="1421640" y="4605480"/>
            <a:ext cx="445356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S.o.S. – Studieren ohne Sprachbarrieren | Seite </a:t>
            </a:r>
            <a:fld id="{57CC6B0F-E5D1-4E71-B8EF-BA5755CC36A5}" type="slidenum">
              <a:rPr lang="de-DE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Grafik 6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8244360" y="4649400"/>
            <a:ext cx="560880" cy="286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Rectangle 17"/>
          <p:cNvSpPr/>
          <p:nvPr/>
        </p:nvSpPr>
        <p:spPr>
          <a:xfrm>
            <a:off x="216000" y="288000"/>
            <a:ext cx="8709840" cy="4278240"/>
          </a:xfrm>
          <a:prstGeom prst="rect">
            <a:avLst/>
          </a:prstGeom>
          <a:solidFill>
            <a:srgbClr val="D9E5E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   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" name="Picture 20" descr="TUBS_CO_70vH_150dpi"/>
          <p:cNvPicPr/>
          <p:nvPr/>
        </p:nvPicPr>
        <p:blipFill>
          <a:blip r:embed="rId3"/>
          <a:stretch/>
        </p:blipFill>
        <p:spPr>
          <a:xfrm>
            <a:off x="0" y="4436280"/>
            <a:ext cx="1354680" cy="500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hteck 9"/>
          <p:cNvSpPr/>
          <p:nvPr/>
        </p:nvSpPr>
        <p:spPr>
          <a:xfrm>
            <a:off x="8928000" y="0"/>
            <a:ext cx="213840" cy="514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</a:endParaRPr>
          </a:p>
        </p:txBody>
      </p:sp>
      <p:pic>
        <p:nvPicPr>
          <p:cNvPr id="26" name="Picture 16"/>
          <p:cNvPicPr/>
          <p:nvPr/>
        </p:nvPicPr>
        <p:blipFill>
          <a:blip r:embed="rId6"/>
          <a:stretch/>
        </p:blipFill>
        <p:spPr>
          <a:xfrm>
            <a:off x="216000" y="288360"/>
            <a:ext cx="8709840" cy="226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Rechteck: abgerundete Ecken 3"/>
          <p:cNvSpPr/>
          <p:nvPr/>
        </p:nvSpPr>
        <p:spPr>
          <a:xfrm>
            <a:off x="7284600" y="1470240"/>
            <a:ext cx="1407600" cy="140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</a:endParaRPr>
          </a:p>
        </p:txBody>
      </p:sp>
      <p:pic>
        <p:nvPicPr>
          <p:cNvPr id="28" name="Grafik 2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7395840" y="1581120"/>
            <a:ext cx="1185120" cy="118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830160" y="3978360"/>
            <a:ext cx="7744680" cy="2480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80B4"/>
              </a:buClr>
              <a:buFont typeface="Arial"/>
              <a:buChar char="•"/>
            </a:pPr>
            <a:r>
              <a:rPr lang="de-DE" sz="1600" b="0" i="1" strike="noStrike" spc="-1">
                <a:solidFill>
                  <a:schemeClr val="dk1"/>
                </a:solidFill>
                <a:latin typeface="Arial"/>
              </a:rPr>
              <a:t>Peer-to-Peer</a:t>
            </a: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 Programm zur fachsprachlichen Unterstützung internationaler Studierenden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831960" y="3182760"/>
            <a:ext cx="7770240" cy="6526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80B4"/>
                </a:solidFill>
                <a:latin typeface="Arial"/>
              </a:rPr>
              <a:t>S.o.S. – Studieren ohne Sprachbarrieren</a:t>
            </a: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/>
          <p:nvPr/>
        </p:nvSpPr>
        <p:spPr>
          <a:xfrm>
            <a:off x="431640" y="83520"/>
            <a:ext cx="8373600" cy="52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2200" b="1" strike="noStrike" spc="-1">
                <a:solidFill>
                  <a:schemeClr val="lt1"/>
                </a:solidFill>
                <a:latin typeface="Arial"/>
              </a:rPr>
              <a:t>We look forward to seeing you!</a:t>
            </a: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/>
          <p:nvPr/>
        </p:nvSpPr>
        <p:spPr>
          <a:xfrm>
            <a:off x="429120" y="1574640"/>
            <a:ext cx="3749400" cy="228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pPr marL="2286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1" strike="noStrike" spc="-1">
                <a:solidFill>
                  <a:srgbClr val="0080B4"/>
                </a:solidFill>
                <a:latin typeface="Arial"/>
              </a:rPr>
              <a:t>Further information on our website: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www.tu-braunschweig.de/sos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1" strike="noStrike" spc="-1">
                <a:solidFill>
                  <a:srgbClr val="0080B4"/>
                </a:solidFill>
                <a:latin typeface="Arial"/>
              </a:rPr>
              <a:t>Send us an email: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sos-projekt@tu-braunschweig.de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1" strike="noStrike" spc="-1">
                <a:solidFill>
                  <a:srgbClr val="0080B4"/>
                </a:solidFill>
                <a:latin typeface="Arial"/>
              </a:rPr>
              <a:t>Follow us on Instagram: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@sos.tubs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76" name="Gruppieren 3"/>
          <p:cNvGrpSpPr/>
          <p:nvPr/>
        </p:nvGrpSpPr>
        <p:grpSpPr>
          <a:xfrm>
            <a:off x="4572000" y="1534680"/>
            <a:ext cx="4841280" cy="2020680"/>
            <a:chOff x="4572000" y="1534680"/>
            <a:chExt cx="4841280" cy="2020680"/>
          </a:xfrm>
        </p:grpSpPr>
        <p:sp>
          <p:nvSpPr>
            <p:cNvPr id="77" name="Textfeld 6"/>
            <p:cNvSpPr/>
            <p:nvPr/>
          </p:nvSpPr>
          <p:spPr>
            <a:xfrm>
              <a:off x="4725720" y="1534680"/>
              <a:ext cx="4687560" cy="190676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ts val="320"/>
                </a:spcBef>
                <a:tabLst>
                  <a:tab pos="0" algn="l"/>
                </a:tabLst>
              </a:pPr>
              <a:endParaRPr lang="de-DE" sz="6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de-DE" sz="1600" b="1" strike="noStrike" spc="-1" dirty="0">
                  <a:solidFill>
                    <a:srgbClr val="0080B4"/>
                  </a:solidFill>
                  <a:latin typeface="Arial"/>
                </a:rPr>
                <a:t>Meeting </a:t>
              </a:r>
              <a:r>
                <a:rPr lang="de-DE" sz="1600" b="1" strike="noStrike" spc="-1" dirty="0" err="1">
                  <a:solidFill>
                    <a:srgbClr val="0080B4"/>
                  </a:solidFill>
                  <a:latin typeface="Arial"/>
                </a:rPr>
                <a:t>your</a:t>
              </a:r>
              <a:r>
                <a:rPr lang="de-DE" sz="1600" b="1" strike="noStrike" spc="-1" dirty="0">
                  <a:solidFill>
                    <a:srgbClr val="0080B4"/>
                  </a:solidFill>
                  <a:latin typeface="Arial"/>
                </a:rPr>
                <a:t> </a:t>
              </a:r>
              <a:r>
                <a:rPr lang="de-DE" sz="1600" b="1" strike="noStrike" spc="-1" dirty="0" err="1">
                  <a:solidFill>
                    <a:srgbClr val="0080B4"/>
                  </a:solidFill>
                  <a:latin typeface="Arial"/>
                </a:rPr>
                <a:t>study</a:t>
              </a:r>
              <a:r>
                <a:rPr lang="de-DE" sz="1600" b="1" strike="noStrike" spc="-1" dirty="0">
                  <a:solidFill>
                    <a:srgbClr val="0080B4"/>
                  </a:solidFill>
                  <a:latin typeface="Arial"/>
                </a:rPr>
                <a:t> </a:t>
              </a:r>
              <a:r>
                <a:rPr lang="de-DE" sz="1600" b="1" strike="noStrike" spc="-1" dirty="0" err="1">
                  <a:solidFill>
                    <a:srgbClr val="0080B4"/>
                  </a:solidFill>
                  <a:latin typeface="Arial"/>
                </a:rPr>
                <a:t>group</a:t>
              </a:r>
              <a:r>
                <a:rPr lang="de-DE" sz="1600" b="1" strike="noStrike" spc="-1" dirty="0">
                  <a:solidFill>
                    <a:srgbClr val="0080B4"/>
                  </a:solidFill>
                  <a:latin typeface="Arial"/>
                </a:rPr>
                <a:t>:</a:t>
              </a: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de-DE" sz="1600" spc="-1" baseline="30000" dirty="0">
                  <a:solidFill>
                    <a:schemeClr val="dk1"/>
                  </a:solidFill>
                  <a:latin typeface="Arial"/>
                </a:rPr>
                <a:t>22nd</a:t>
              </a:r>
              <a:r>
                <a:rPr lang="de-DE" sz="1600" b="0" strike="noStrike" spc="-1" dirty="0">
                  <a:solidFill>
                    <a:schemeClr val="dk1"/>
                  </a:solidFill>
                  <a:latin typeface="Arial"/>
                </a:rPr>
                <a:t> April 2026 (</a:t>
              </a:r>
              <a:r>
                <a:rPr lang="de-DE" sz="1600" b="0" strike="noStrike" spc="-1" dirty="0" err="1">
                  <a:solidFill>
                    <a:schemeClr val="dk1"/>
                  </a:solidFill>
                  <a:latin typeface="Arial"/>
                </a:rPr>
                <a:t>Wed</a:t>
              </a:r>
              <a:r>
                <a:rPr lang="de-DE" sz="1600" b="0" strike="noStrike" spc="-1" dirty="0">
                  <a:solidFill>
                    <a:schemeClr val="dk1"/>
                  </a:solidFill>
                  <a:latin typeface="Arial"/>
                </a:rPr>
                <a:t>) at 6.30 </a:t>
              </a:r>
              <a:r>
                <a:rPr lang="de-DE" sz="1600" b="0" strike="noStrike" spc="-1" dirty="0" err="1">
                  <a:solidFill>
                    <a:schemeClr val="dk1"/>
                  </a:solidFill>
                  <a:latin typeface="Arial"/>
                </a:rPr>
                <a:t>pm</a:t>
              </a:r>
              <a:endParaRPr lang="de-DE" sz="1600" b="0" strike="noStrike" spc="-1" dirty="0">
                <a:solidFill>
                  <a:schemeClr val="dk1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de-DE" sz="1600" spc="-1" dirty="0">
                <a:solidFill>
                  <a:schemeClr val="dk1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de-DE" sz="1600" b="0" strike="noStrike" spc="-1" dirty="0">
                  <a:solidFill>
                    <a:schemeClr val="dk1"/>
                  </a:solidFill>
                  <a:latin typeface="Arial"/>
                </a:rPr>
                <a:t>Hans-Sommer-Straße 66</a:t>
              </a: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8" name="Abgerundetes Rechteck 7"/>
            <p:cNvSpPr/>
            <p:nvPr/>
          </p:nvSpPr>
          <p:spPr>
            <a:xfrm>
              <a:off x="4572000" y="1980720"/>
              <a:ext cx="4237560" cy="157464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8409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9" name="Textfeld 8"/>
            <p:cNvSpPr/>
            <p:nvPr/>
          </p:nvSpPr>
          <p:spPr>
            <a:xfrm>
              <a:off x="4977360" y="1814040"/>
              <a:ext cx="2521800" cy="3371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1" strike="noStrike" spc="-1" dirty="0">
                  <a:solidFill>
                    <a:schemeClr val="accent6"/>
                  </a:solidFill>
                  <a:latin typeface="Arial"/>
                </a:rPr>
                <a:t>Appointments SS 26</a:t>
              </a: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2"/>
          <p:cNvPicPr/>
          <p:nvPr/>
        </p:nvPicPr>
        <p:blipFill>
          <a:blip r:embed="rId2"/>
          <a:stretch/>
        </p:blipFill>
        <p:spPr>
          <a:xfrm>
            <a:off x="360000" y="1156320"/>
            <a:ext cx="4211640" cy="300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PlaceHolder 1"/>
          <p:cNvSpPr/>
          <p:nvPr/>
        </p:nvSpPr>
        <p:spPr>
          <a:xfrm>
            <a:off x="431640" y="83520"/>
            <a:ext cx="8373600" cy="52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2200" b="1" strike="noStrike" spc="-1">
                <a:solidFill>
                  <a:schemeClr val="lt1"/>
                </a:solidFill>
                <a:latin typeface="Arial"/>
              </a:rPr>
              <a:t>Was ist SoS?</a:t>
            </a: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1" name="Gruppieren 3"/>
          <p:cNvGrpSpPr/>
          <p:nvPr/>
        </p:nvGrpSpPr>
        <p:grpSpPr>
          <a:xfrm>
            <a:off x="4347360" y="1818000"/>
            <a:ext cx="4662000" cy="1677600"/>
            <a:chOff x="4347360" y="1818000"/>
            <a:chExt cx="4662000" cy="1677600"/>
          </a:xfrm>
        </p:grpSpPr>
        <p:sp>
          <p:nvSpPr>
            <p:cNvPr id="42" name="Textfeld 14"/>
            <p:cNvSpPr/>
            <p:nvPr/>
          </p:nvSpPr>
          <p:spPr>
            <a:xfrm>
              <a:off x="4347360" y="1818360"/>
              <a:ext cx="4662000" cy="1656000"/>
            </a:xfrm>
            <a:prstGeom prst="rect">
              <a:avLst/>
            </a:prstGeom>
            <a:solidFill>
              <a:srgbClr val="E8D6E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80000" rIns="180000" bIns="180000" anchor="t">
              <a:spAutoFit/>
            </a:bodyPr>
            <a:lstStyle/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rgbClr val="000000"/>
                  </a:solidFill>
                  <a:latin typeface="Arial"/>
                </a:rPr>
                <a:t>Gemeinsame Lerngruppen mit deutschsprachigen Kommilitonen 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rgbClr val="000000"/>
                  </a:solidFill>
                  <a:latin typeface="Arial"/>
                </a:rPr>
                <a:t>Wiederholen von Vorlesungs- und Übungsinhalten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rgbClr val="000000"/>
                  </a:solidFill>
                  <a:latin typeface="Arial"/>
                </a:rPr>
                <a:t>Lernen deutscher Fachbegriffe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rgbClr val="000000"/>
                  </a:solidFill>
                  <a:latin typeface="Arial"/>
                </a:rPr>
                <a:t>Vorbereitung auf die Prüfungen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43" name="Gerader Verbinder 29"/>
            <p:cNvCxnSpPr/>
            <p:nvPr/>
          </p:nvCxnSpPr>
          <p:spPr>
            <a:xfrm>
              <a:off x="4347360" y="1818000"/>
              <a:ext cx="360" cy="1677960"/>
            </a:xfrm>
            <a:prstGeom prst="straightConnector1">
              <a:avLst/>
            </a:prstGeom>
            <a:ln w="76200">
              <a:solidFill>
                <a:srgbClr val="A15999"/>
              </a:solidFill>
              <a:round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/>
          <p:nvPr/>
        </p:nvSpPr>
        <p:spPr>
          <a:xfrm>
            <a:off x="431640" y="83520"/>
            <a:ext cx="8373600" cy="52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2200" b="1" strike="noStrike" spc="-1">
                <a:solidFill>
                  <a:schemeClr val="lt1"/>
                </a:solidFill>
                <a:latin typeface="Arial"/>
              </a:rPr>
              <a:t>Was habe ich davon?</a:t>
            </a: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5" name="Grafik 10"/>
          <p:cNvPicPr/>
          <p:nvPr/>
        </p:nvPicPr>
        <p:blipFill>
          <a:blip r:embed="rId2"/>
          <a:stretch/>
        </p:blipFill>
        <p:spPr>
          <a:xfrm>
            <a:off x="360000" y="1153800"/>
            <a:ext cx="4498560" cy="29980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6" name="Gruppieren 1"/>
          <p:cNvGrpSpPr/>
          <p:nvPr/>
        </p:nvGrpSpPr>
        <p:grpSpPr>
          <a:xfrm>
            <a:off x="5211360" y="1923840"/>
            <a:ext cx="3427200" cy="1458000"/>
            <a:chOff x="5211360" y="1923840"/>
            <a:chExt cx="3427200" cy="1458000"/>
          </a:xfrm>
        </p:grpSpPr>
        <p:sp>
          <p:nvSpPr>
            <p:cNvPr id="47" name="Textfeld 14"/>
            <p:cNvSpPr/>
            <p:nvPr/>
          </p:nvSpPr>
          <p:spPr>
            <a:xfrm>
              <a:off x="5213160" y="1924920"/>
              <a:ext cx="3425400" cy="1442520"/>
            </a:xfrm>
            <a:prstGeom prst="rect">
              <a:avLst/>
            </a:prstGeom>
            <a:solidFill>
              <a:srgbClr val="E8D6E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80000" rIns="180000" bIns="180000" anchor="t">
              <a:spAutoFit/>
            </a:bodyPr>
            <a:lstStyle/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chemeClr val="dk1"/>
                  </a:solidFill>
                  <a:latin typeface="Arial"/>
                </a:rPr>
                <a:t>Regelmäßiges Deutsch sprechen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chemeClr val="dk1"/>
                  </a:solidFill>
                  <a:latin typeface="Arial"/>
                </a:rPr>
                <a:t>Textverständnis verbessern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chemeClr val="dk1"/>
                  </a:solidFill>
                  <a:latin typeface="Arial"/>
                </a:rPr>
                <a:t>Prüfungen besser bestehen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chemeClr val="dk1"/>
                  </a:solidFill>
                  <a:latin typeface="Arial"/>
                </a:rPr>
                <a:t>Neue Freunde finden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48" name="Gerader Verbinder 29"/>
            <p:cNvCxnSpPr/>
            <p:nvPr/>
          </p:nvCxnSpPr>
          <p:spPr>
            <a:xfrm>
              <a:off x="5211360" y="1923840"/>
              <a:ext cx="360" cy="1458360"/>
            </a:xfrm>
            <a:prstGeom prst="straightConnector1">
              <a:avLst/>
            </a:prstGeom>
            <a:ln w="76200">
              <a:solidFill>
                <a:srgbClr val="A15999"/>
              </a:solidFill>
              <a:round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395640" y="3062880"/>
            <a:ext cx="8296560" cy="11628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Aft>
                <a:spcPts val="601"/>
              </a:spcAft>
              <a:buClr>
                <a:srgbClr val="0080B4"/>
              </a:buClr>
              <a:buFont typeface="Arial"/>
              <a:buAutoNum type="arabicParenR"/>
            </a:pPr>
            <a:r>
              <a:rPr lang="de-DE" sz="1600" b="0" strike="noStrike" spc="-1">
                <a:solidFill>
                  <a:srgbClr val="0080B4"/>
                </a:solidFill>
                <a:latin typeface="Arial"/>
              </a:rPr>
              <a:t>Suche nach </a:t>
            </a:r>
            <a:r>
              <a:rPr lang="de-DE" sz="1600" b="1" strike="noStrike" spc="-1">
                <a:solidFill>
                  <a:srgbClr val="0080B4"/>
                </a:solidFill>
                <a:latin typeface="Arial"/>
              </a:rPr>
              <a:t>„SOS - Studieren ohne Sprachbarrieren“</a:t>
            </a:r>
            <a:endParaRPr lang="de-DE" sz="1600" b="0" strike="noStrike" spc="-1">
              <a:solidFill>
                <a:schemeClr val="dk1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Aft>
                <a:spcPts val="601"/>
              </a:spcAft>
              <a:buClr>
                <a:srgbClr val="0080B4"/>
              </a:buClr>
              <a:buFont typeface="Arial"/>
              <a:buAutoNum type="arabicParenR"/>
            </a:pPr>
            <a:r>
              <a:rPr lang="de-DE" sz="1600" b="0" strike="noStrike" spc="-1">
                <a:solidFill>
                  <a:srgbClr val="0080B4"/>
                </a:solidFill>
                <a:latin typeface="Arial"/>
              </a:rPr>
              <a:t>Trage Dich in der Veranstaltung für </a:t>
            </a:r>
            <a:r>
              <a:rPr lang="de-DE" sz="1600" b="1" strike="noStrike" spc="-1">
                <a:solidFill>
                  <a:srgbClr val="0080B4"/>
                </a:solidFill>
                <a:latin typeface="Arial"/>
              </a:rPr>
              <a:t>Internationale Studierende </a:t>
            </a:r>
            <a:r>
              <a:rPr lang="de-DE" sz="1600" b="0" strike="noStrike" spc="-1">
                <a:solidFill>
                  <a:srgbClr val="0080B4"/>
                </a:solidFill>
                <a:latin typeface="Arial"/>
              </a:rPr>
              <a:t>ein</a:t>
            </a:r>
            <a:endParaRPr lang="de-DE" sz="1600" b="0" strike="noStrike" spc="-1">
              <a:solidFill>
                <a:schemeClr val="dk1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Aft>
                <a:spcPts val="601"/>
              </a:spcAft>
              <a:buClr>
                <a:srgbClr val="0080B4"/>
              </a:buClr>
              <a:buFont typeface="Arial"/>
              <a:buAutoNum type="arabicParenR"/>
            </a:pPr>
            <a:r>
              <a:rPr lang="de-DE" sz="1600" b="0" strike="noStrike" spc="-1">
                <a:solidFill>
                  <a:srgbClr val="0080B4"/>
                </a:solidFill>
                <a:latin typeface="Arial"/>
              </a:rPr>
              <a:t>Fülle die </a:t>
            </a:r>
            <a:r>
              <a:rPr lang="de-DE" sz="1600" b="1" strike="noStrike" spc="-1">
                <a:solidFill>
                  <a:srgbClr val="0080B4"/>
                </a:solidFill>
                <a:latin typeface="Arial"/>
              </a:rPr>
              <a:t>Zusatzangaben</a:t>
            </a:r>
            <a:r>
              <a:rPr lang="de-DE" sz="1600" b="0" strike="noStrike" spc="-1">
                <a:solidFill>
                  <a:srgbClr val="0080B4"/>
                </a:solidFill>
                <a:latin typeface="Arial"/>
              </a:rPr>
              <a:t> aus (z. B. gewünschte Lehrveranstaltungen)</a:t>
            </a:r>
            <a:endParaRPr lang="de-DE" sz="1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395640" y="2226240"/>
            <a:ext cx="4102200" cy="646920"/>
          </a:xfrm>
          <a:prstGeom prst="rect">
            <a:avLst/>
          </a:prstGeom>
          <a:solidFill>
            <a:srgbClr val="0080B4"/>
          </a:solidFill>
          <a:ln w="9360">
            <a:noFill/>
          </a:ln>
        </p:spPr>
        <p:txBody>
          <a:bodyPr lIns="108000" tIns="108000" rIns="108000" bIns="108000" numCol="1" spcCol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chemeClr val="lt1"/>
                </a:solidFill>
                <a:latin typeface="Arial"/>
              </a:rPr>
              <a:t>Anmeldung via Stud.IP</a:t>
            </a: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/>
          <p:nvPr/>
        </p:nvSpPr>
        <p:spPr>
          <a:xfrm>
            <a:off x="431640" y="83520"/>
            <a:ext cx="8373600" cy="52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2200" b="1" strike="noStrike" spc="-1">
                <a:solidFill>
                  <a:schemeClr val="lt1"/>
                </a:solidFill>
                <a:latin typeface="Arial"/>
              </a:rPr>
              <a:t>Wir freuen uns auf Euch!</a:t>
            </a: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/>
          <p:nvPr/>
        </p:nvSpPr>
        <p:spPr>
          <a:xfrm>
            <a:off x="429120" y="1574640"/>
            <a:ext cx="3749400" cy="228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pPr marL="2286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1" strike="noStrike" spc="-1">
                <a:solidFill>
                  <a:srgbClr val="0080B4"/>
                </a:solidFill>
                <a:latin typeface="Arial"/>
              </a:rPr>
              <a:t>Weitere Infos auf unserer Website: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www.tu-braunschweig.de/sos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1" strike="noStrike" spc="-1">
                <a:solidFill>
                  <a:srgbClr val="0080B4"/>
                </a:solidFill>
                <a:latin typeface="Arial"/>
              </a:rPr>
              <a:t>Schreibe uns eine Mail: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sos-projekt@tu-braunschweig.de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1" strike="noStrike" spc="-1">
                <a:solidFill>
                  <a:srgbClr val="0080B4"/>
                </a:solidFill>
                <a:latin typeface="Arial"/>
              </a:rPr>
              <a:t>Folge uns auf Instagram: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52000" defTabSz="914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@sos.tubs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3" name="Inhaltsplatzhalter 9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429120" y="1901880"/>
            <a:ext cx="177120" cy="177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Grafik 13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431640" y="2775600"/>
            <a:ext cx="177480" cy="12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" name="Grafik 2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428760" y="3595680"/>
            <a:ext cx="177480" cy="1774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56" name="Gruppieren 2"/>
          <p:cNvGrpSpPr/>
          <p:nvPr/>
        </p:nvGrpSpPr>
        <p:grpSpPr>
          <a:xfrm>
            <a:off x="4572000" y="1534680"/>
            <a:ext cx="4841280" cy="2152982"/>
            <a:chOff x="4572000" y="1534680"/>
            <a:chExt cx="4841280" cy="2152982"/>
          </a:xfrm>
        </p:grpSpPr>
        <p:sp>
          <p:nvSpPr>
            <p:cNvPr id="57" name="Textfeld 6"/>
            <p:cNvSpPr/>
            <p:nvPr/>
          </p:nvSpPr>
          <p:spPr>
            <a:xfrm>
              <a:off x="4725720" y="1534680"/>
              <a:ext cx="4687560" cy="215298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ts val="320"/>
                </a:spcBef>
                <a:tabLst>
                  <a:tab pos="0" algn="l"/>
                </a:tabLst>
              </a:pPr>
              <a:endParaRPr lang="de-DE" sz="6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de-DE" sz="1600" b="1" strike="noStrike" spc="-1" dirty="0">
                  <a:solidFill>
                    <a:srgbClr val="0080B4"/>
                  </a:solidFill>
                  <a:latin typeface="Arial"/>
                </a:rPr>
                <a:t>Kennenlerntreffen mit Lerngruppe:</a:t>
              </a: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de-DE" sz="1600" b="0" strike="noStrike" spc="-1" dirty="0">
                  <a:solidFill>
                    <a:schemeClr val="dk1"/>
                  </a:solidFill>
                  <a:latin typeface="Arial"/>
                </a:rPr>
                <a:t>22.04.2026 (Mi) um 18:30 Uhr </a:t>
              </a: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de-DE" sz="1600" b="0" strike="noStrike" spc="-1" dirty="0">
                <a:solidFill>
                  <a:schemeClr val="dk1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de-DE" sz="1600" spc="-1" dirty="0">
                  <a:solidFill>
                    <a:schemeClr val="dk1"/>
                  </a:solidFill>
                  <a:latin typeface="Arial"/>
                </a:rPr>
                <a:t>Hans-Sommer-Straße 66</a:t>
              </a: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8" name="Abgerundetes Rechteck 7"/>
            <p:cNvSpPr/>
            <p:nvPr/>
          </p:nvSpPr>
          <p:spPr>
            <a:xfrm>
              <a:off x="4572000" y="1980720"/>
              <a:ext cx="4237560" cy="157464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8409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9" name="Textfeld 8"/>
            <p:cNvSpPr/>
            <p:nvPr/>
          </p:nvSpPr>
          <p:spPr>
            <a:xfrm>
              <a:off x="4977720" y="1814040"/>
              <a:ext cx="1939320" cy="3371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1" strike="noStrike" spc="-1" dirty="0">
                  <a:solidFill>
                    <a:schemeClr val="accent6"/>
                  </a:solidFill>
                  <a:latin typeface="Arial"/>
                </a:rPr>
                <a:t>Termine </a:t>
              </a:r>
              <a:r>
                <a:rPr lang="de-DE" sz="1600" b="1" strike="noStrike" spc="-1" dirty="0" err="1">
                  <a:solidFill>
                    <a:schemeClr val="accent6"/>
                  </a:solidFill>
                  <a:latin typeface="Arial"/>
                </a:rPr>
                <a:t>SoSe</a:t>
              </a:r>
              <a:r>
                <a:rPr lang="de-DE" sz="1600" b="1" strike="noStrike" spc="-1" dirty="0">
                  <a:solidFill>
                    <a:schemeClr val="accent6"/>
                  </a:solidFill>
                  <a:latin typeface="Arial"/>
                </a:rPr>
                <a:t> 26</a:t>
              </a: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830160" y="3978360"/>
            <a:ext cx="7744680" cy="2480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80B4"/>
              </a:buClr>
              <a:buFont typeface="Arial"/>
              <a:buChar char="•"/>
            </a:pPr>
            <a:r>
              <a:rPr lang="de-DE" sz="1600" b="0" i="1" strike="noStrike" spc="-1">
                <a:solidFill>
                  <a:schemeClr val="dk1"/>
                </a:solidFill>
                <a:latin typeface="Arial"/>
              </a:rPr>
              <a:t>Peer-to-peer</a:t>
            </a: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 program for technical language support for international students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/>
          <p:nvPr/>
        </p:nvSpPr>
        <p:spPr>
          <a:xfrm>
            <a:off x="831960" y="3182760"/>
            <a:ext cx="7770240" cy="6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2800" b="1" strike="noStrike" spc="-1">
                <a:solidFill>
                  <a:srgbClr val="0080B4"/>
                </a:solidFill>
                <a:latin typeface="Arial"/>
              </a:rPr>
              <a:t>S.o.S. – Studieren ohne Sprachbarrieren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rafik 1"/>
          <p:cNvPicPr/>
          <p:nvPr/>
        </p:nvPicPr>
        <p:blipFill>
          <a:blip r:embed="rId3"/>
          <a:stretch/>
        </p:blipFill>
        <p:spPr>
          <a:xfrm>
            <a:off x="360000" y="1156320"/>
            <a:ext cx="4211640" cy="30020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63" name="Gruppieren 2"/>
          <p:cNvGrpSpPr/>
          <p:nvPr/>
        </p:nvGrpSpPr>
        <p:grpSpPr>
          <a:xfrm>
            <a:off x="4347360" y="1818000"/>
            <a:ext cx="4662000" cy="1677600"/>
            <a:chOff x="4347360" y="1818000"/>
            <a:chExt cx="4662000" cy="1677600"/>
          </a:xfrm>
        </p:grpSpPr>
        <p:sp>
          <p:nvSpPr>
            <p:cNvPr id="64" name="Textfeld 14"/>
            <p:cNvSpPr/>
            <p:nvPr/>
          </p:nvSpPr>
          <p:spPr>
            <a:xfrm>
              <a:off x="4347360" y="1818360"/>
              <a:ext cx="4662000" cy="1656000"/>
            </a:xfrm>
            <a:prstGeom prst="rect">
              <a:avLst/>
            </a:prstGeom>
            <a:solidFill>
              <a:srgbClr val="E8D6E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80000" rIns="180000" bIns="180000" anchor="t">
              <a:spAutoFit/>
            </a:bodyPr>
            <a:lstStyle/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rgbClr val="000000"/>
                  </a:solidFill>
                  <a:latin typeface="Arial"/>
                </a:rPr>
                <a:t>Joint study groups with German-speaking fellow students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rgbClr val="000000"/>
                  </a:solidFill>
                  <a:latin typeface="Arial"/>
                </a:rPr>
                <a:t>Repetition of lecture and exercise content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rgbClr val="000000"/>
                  </a:solidFill>
                  <a:latin typeface="Arial"/>
                </a:rPr>
                <a:t>Learning German technical terms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rgbClr val="000000"/>
                  </a:solidFill>
                  <a:latin typeface="Arial"/>
                </a:rPr>
                <a:t>Preparation for exams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65" name="Gerader Verbinder 29"/>
            <p:cNvCxnSpPr/>
            <p:nvPr/>
          </p:nvCxnSpPr>
          <p:spPr>
            <a:xfrm>
              <a:off x="4347360" y="1818000"/>
              <a:ext cx="360" cy="1677960"/>
            </a:xfrm>
            <a:prstGeom prst="straightConnector1">
              <a:avLst/>
            </a:prstGeom>
            <a:ln w="76200">
              <a:solidFill>
                <a:srgbClr val="A15999"/>
              </a:solidFill>
              <a:round/>
            </a:ln>
          </p:spPr>
        </p:cxnSp>
      </p:grpSp>
      <p:sp>
        <p:nvSpPr>
          <p:cNvPr id="66" name="PlaceHolder 1"/>
          <p:cNvSpPr/>
          <p:nvPr/>
        </p:nvSpPr>
        <p:spPr>
          <a:xfrm>
            <a:off x="431640" y="83520"/>
            <a:ext cx="8373600" cy="52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2200" b="1" strike="noStrike" spc="-1">
                <a:solidFill>
                  <a:schemeClr val="lt1"/>
                </a:solidFill>
                <a:latin typeface="Arial"/>
              </a:rPr>
              <a:t>What is SoS about?</a:t>
            </a: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/>
          <p:nvPr/>
        </p:nvSpPr>
        <p:spPr>
          <a:xfrm>
            <a:off x="431640" y="83520"/>
            <a:ext cx="8373600" cy="52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2200" b="1" strike="noStrike" spc="-1">
                <a:solidFill>
                  <a:schemeClr val="lt1"/>
                </a:solidFill>
                <a:latin typeface="Arial"/>
              </a:rPr>
              <a:t>What are my benefits?</a:t>
            </a: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8" name="Grafik 10"/>
          <p:cNvPicPr/>
          <p:nvPr/>
        </p:nvPicPr>
        <p:blipFill>
          <a:blip r:embed="rId2"/>
          <a:stretch/>
        </p:blipFill>
        <p:spPr>
          <a:xfrm>
            <a:off x="360000" y="1153800"/>
            <a:ext cx="4498560" cy="29980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69" name="Gruppieren 3"/>
          <p:cNvGrpSpPr/>
          <p:nvPr/>
        </p:nvGrpSpPr>
        <p:grpSpPr>
          <a:xfrm>
            <a:off x="5211360" y="1923840"/>
            <a:ext cx="3427200" cy="1458000"/>
            <a:chOff x="5211360" y="1923840"/>
            <a:chExt cx="3427200" cy="1458000"/>
          </a:xfrm>
        </p:grpSpPr>
        <p:sp>
          <p:nvSpPr>
            <p:cNvPr id="70" name="Textfeld 14"/>
            <p:cNvSpPr/>
            <p:nvPr/>
          </p:nvSpPr>
          <p:spPr>
            <a:xfrm>
              <a:off x="5213160" y="1924920"/>
              <a:ext cx="3425400" cy="1442520"/>
            </a:xfrm>
            <a:prstGeom prst="rect">
              <a:avLst/>
            </a:prstGeom>
            <a:solidFill>
              <a:srgbClr val="E8D6E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80000" rIns="180000" bIns="180000" anchor="t">
              <a:spAutoFit/>
            </a:bodyPr>
            <a:lstStyle/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chemeClr val="dk1"/>
                  </a:solidFill>
                  <a:latin typeface="Arial"/>
                </a:rPr>
                <a:t>Regularly speaking german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chemeClr val="dk1"/>
                  </a:solidFill>
                  <a:latin typeface="Arial"/>
                </a:rPr>
                <a:t>Improving reading comprehension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chemeClr val="dk1"/>
                  </a:solidFill>
                  <a:latin typeface="Arial"/>
                </a:rPr>
                <a:t>Passing exams more easily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914400">
                <a:lnSpc>
                  <a:spcPct val="100000"/>
                </a:lnSpc>
                <a:spcAft>
                  <a:spcPts val="601"/>
                </a:spcAft>
                <a:buClr>
                  <a:srgbClr val="000000"/>
                </a:buClr>
                <a:buFont typeface="Wingdings" charset="2"/>
                <a:buChar char=""/>
              </a:pPr>
              <a:r>
                <a:rPr lang="de-DE" sz="1400" b="0" strike="noStrike" spc="-1">
                  <a:solidFill>
                    <a:schemeClr val="dk1"/>
                  </a:solidFill>
                  <a:latin typeface="Arial"/>
                </a:rPr>
                <a:t>Finding new friends</a:t>
              </a:r>
              <a:endParaRPr lang="de-DE" sz="14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71" name="Gerader Verbinder 29"/>
            <p:cNvCxnSpPr/>
            <p:nvPr/>
          </p:nvCxnSpPr>
          <p:spPr>
            <a:xfrm>
              <a:off x="5211360" y="1923840"/>
              <a:ext cx="360" cy="1458360"/>
            </a:xfrm>
            <a:prstGeom prst="straightConnector1">
              <a:avLst/>
            </a:prstGeom>
            <a:ln w="76200">
              <a:solidFill>
                <a:srgbClr val="A15999"/>
              </a:solidFill>
              <a:round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/>
          <p:nvPr/>
        </p:nvSpPr>
        <p:spPr>
          <a:xfrm>
            <a:off x="395640" y="3062880"/>
            <a:ext cx="8296560" cy="1162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80B4"/>
              </a:buClr>
              <a:buFont typeface="Arial"/>
              <a:buAutoNum type="arabicParenR"/>
            </a:pPr>
            <a:r>
              <a:rPr lang="de-DE" sz="1600" b="0" strike="noStrike" spc="-1">
                <a:solidFill>
                  <a:srgbClr val="0080B4"/>
                </a:solidFill>
                <a:latin typeface="Arial"/>
              </a:rPr>
              <a:t>Search for </a:t>
            </a:r>
            <a:r>
              <a:rPr lang="de-DE" sz="1600" b="1" strike="noStrike" spc="-1">
                <a:solidFill>
                  <a:srgbClr val="0080B4"/>
                </a:solidFill>
                <a:latin typeface="Arial"/>
              </a:rPr>
              <a:t>„SOS - Studieren ohne Sprachbarrieren“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80B4"/>
              </a:buClr>
              <a:buFont typeface="Arial"/>
              <a:buAutoNum type="arabicParenR"/>
            </a:pPr>
            <a:r>
              <a:rPr lang="de-DE" sz="1600" b="0" strike="noStrike" spc="-1">
                <a:solidFill>
                  <a:srgbClr val="0080B4"/>
                </a:solidFill>
                <a:latin typeface="Arial"/>
              </a:rPr>
              <a:t>Sign in as </a:t>
            </a:r>
            <a:r>
              <a:rPr lang="de-DE" sz="1600" b="1" strike="noStrike" spc="-1">
                <a:solidFill>
                  <a:srgbClr val="0080B4"/>
                </a:solidFill>
                <a:latin typeface="Arial"/>
              </a:rPr>
              <a:t>International Student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80B4"/>
              </a:buClr>
              <a:buFont typeface="Arial"/>
              <a:buAutoNum type="arabicParenR"/>
            </a:pPr>
            <a:r>
              <a:rPr lang="de-DE" sz="1600" b="0" strike="noStrike" spc="-1">
                <a:solidFill>
                  <a:srgbClr val="0080B4"/>
                </a:solidFill>
                <a:latin typeface="Arial"/>
              </a:rPr>
              <a:t>Fill in the additional information (i. e.  preferred courses)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/>
          <p:nvPr/>
        </p:nvSpPr>
        <p:spPr>
          <a:xfrm>
            <a:off x="395640" y="2226240"/>
            <a:ext cx="4102200" cy="646920"/>
          </a:xfrm>
          <a:prstGeom prst="rect">
            <a:avLst/>
          </a:prstGeom>
          <a:solidFill>
            <a:srgbClr val="0080B4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 numCol="1" spcCol="0" anchor="b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2800" b="1" strike="noStrike" spc="-1">
                <a:solidFill>
                  <a:schemeClr val="lt1"/>
                </a:solidFill>
                <a:latin typeface="Arial"/>
              </a:rPr>
              <a:t>Sign in via Stud.IP</a:t>
            </a:r>
            <a:endParaRPr lang="de-DE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UBraunschweig_PPT2007_Folienpool_16_9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prstDash val="solid"/>
        </a:ln>
        <a:ln w="19050" cap="flat" cmpd="sng" algn="ctr">
          <a:prstDash val="solid"/>
        </a:ln>
        <a:ln w="47625" cap="flat" cmpd="dbl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Braunschweig_PPT2007_Folienpool_16_9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prstDash val="solid"/>
        </a:ln>
        <a:ln w="19050" cap="flat" cmpd="sng" algn="ctr">
          <a:prstDash val="solid"/>
        </a:ln>
        <a:ln w="47625" cap="flat" cmpd="dbl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UBraunschweig_PPT2007_Folienpool_16_9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prstDash val="solid"/>
        </a:ln>
        <a:ln w="19050" cap="flat" cmpd="sng" algn="ctr">
          <a:prstDash val="solid"/>
        </a:ln>
        <a:ln w="47625" cap="flat" cmpd="dbl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TUBraunschweig_PPT2007_Folienpool_16_9</Template>
  <TotalTime>0</TotalTime>
  <Words>348</Words>
  <Application>Microsoft Office PowerPoint</Application>
  <PresentationFormat>Bildschirmpräsentation (16:9)</PresentationFormat>
  <Paragraphs>72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TUBraunschweig_PPT2007_Folienpool_16_9</vt:lpstr>
      <vt:lpstr>TUBraunschweig_PPT2007_Folienpool_16_9</vt:lpstr>
      <vt:lpstr>TUBraunschweig_PPT2007_Folienpool_16_9</vt:lpstr>
      <vt:lpstr>S.o.S. – Studieren ohne Sprachbarrieren</vt:lpstr>
      <vt:lpstr>PowerPoint-Präsentation</vt:lpstr>
      <vt:lpstr>PowerPoint-Präsentation</vt:lpstr>
      <vt:lpstr>Anmeldung via Stud.IP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Braunschweig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S.o.S. – Studieren ohne Sprachbarrieren</dc:title>
  <dc:subject/>
  <dc:creator>Daniel Götjen</dc:creator>
  <dc:description/>
  <cp:lastModifiedBy>Abdelhamid, Ahmed</cp:lastModifiedBy>
  <cp:revision>96</cp:revision>
  <dcterms:created xsi:type="dcterms:W3CDTF">2023-03-24T11:40:46Z</dcterms:created>
  <dcterms:modified xsi:type="dcterms:W3CDTF">2026-04-01T11:29:50Z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Bildschirmpräsentation (16:9)</vt:lpwstr>
  </property>
  <property fmtid="{D5CDD505-2E9C-101B-9397-08002B2CF9AE}" pid="4" name="Slides">
    <vt:i4>10</vt:i4>
  </property>
</Properties>
</file>